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7"/>
  </p:notesMasterIdLst>
  <p:sldIdLst>
    <p:sldId id="256" r:id="rId2"/>
    <p:sldId id="257" r:id="rId3"/>
    <p:sldId id="258" r:id="rId4"/>
    <p:sldId id="287" r:id="rId5"/>
    <p:sldId id="289" r:id="rId6"/>
    <p:sldId id="290" r:id="rId7"/>
    <p:sldId id="465" r:id="rId8"/>
    <p:sldId id="466" r:id="rId9"/>
    <p:sldId id="467" r:id="rId10"/>
    <p:sldId id="468" r:id="rId11"/>
    <p:sldId id="469" r:id="rId12"/>
    <p:sldId id="470" r:id="rId13"/>
    <p:sldId id="471" r:id="rId14"/>
    <p:sldId id="472" r:id="rId15"/>
    <p:sldId id="473" r:id="rId16"/>
    <p:sldId id="474" r:id="rId17"/>
    <p:sldId id="475" r:id="rId18"/>
    <p:sldId id="476" r:id="rId19"/>
    <p:sldId id="614" r:id="rId20"/>
    <p:sldId id="317" r:id="rId21"/>
    <p:sldId id="318" r:id="rId22"/>
    <p:sldId id="319" r:id="rId23"/>
    <p:sldId id="320" r:id="rId24"/>
    <p:sldId id="264" r:id="rId25"/>
    <p:sldId id="292" r:id="rId26"/>
    <p:sldId id="265" r:id="rId27"/>
    <p:sldId id="266" r:id="rId28"/>
    <p:sldId id="267" r:id="rId29"/>
    <p:sldId id="337" r:id="rId30"/>
    <p:sldId id="338" r:id="rId31"/>
    <p:sldId id="339" r:id="rId32"/>
    <p:sldId id="341" r:id="rId33"/>
    <p:sldId id="613" r:id="rId34"/>
    <p:sldId id="340"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93" r:id="rId50"/>
    <p:sldId id="294" r:id="rId51"/>
    <p:sldId id="295" r:id="rId52"/>
    <p:sldId id="296" r:id="rId53"/>
    <p:sldId id="297" r:id="rId54"/>
    <p:sldId id="298" r:id="rId55"/>
    <p:sldId id="283" r:id="rId56"/>
    <p:sldId id="284" r:id="rId57"/>
    <p:sldId id="477" r:id="rId58"/>
    <p:sldId id="478" r:id="rId59"/>
    <p:sldId id="479" r:id="rId60"/>
    <p:sldId id="480" r:id="rId61"/>
    <p:sldId id="481" r:id="rId62"/>
    <p:sldId id="483" r:id="rId63"/>
    <p:sldId id="620" r:id="rId64"/>
    <p:sldId id="621" r:id="rId65"/>
    <p:sldId id="622" r:id="rId66"/>
    <p:sldId id="623" r:id="rId67"/>
    <p:sldId id="624" r:id="rId68"/>
    <p:sldId id="484" r:id="rId69"/>
    <p:sldId id="619" r:id="rId70"/>
    <p:sldId id="482" r:id="rId71"/>
    <p:sldId id="625" r:id="rId72"/>
    <p:sldId id="485" r:id="rId73"/>
    <p:sldId id="486" r:id="rId74"/>
    <p:sldId id="487" r:id="rId75"/>
    <p:sldId id="488" r:id="rId76"/>
    <p:sldId id="489" r:id="rId77"/>
    <p:sldId id="490" r:id="rId78"/>
    <p:sldId id="491" r:id="rId79"/>
    <p:sldId id="492" r:id="rId80"/>
    <p:sldId id="493" r:id="rId81"/>
    <p:sldId id="494" r:id="rId82"/>
    <p:sldId id="495" r:id="rId83"/>
    <p:sldId id="496" r:id="rId84"/>
    <p:sldId id="499" r:id="rId85"/>
    <p:sldId id="497" r:id="rId86"/>
    <p:sldId id="498" r:id="rId87"/>
    <p:sldId id="500" r:id="rId88"/>
    <p:sldId id="375" r:id="rId89"/>
    <p:sldId id="501" r:id="rId90"/>
    <p:sldId id="445" r:id="rId91"/>
    <p:sldId id="447" r:id="rId92"/>
    <p:sldId id="449" r:id="rId93"/>
    <p:sldId id="452" r:id="rId94"/>
    <p:sldId id="502" r:id="rId95"/>
    <p:sldId id="514" r:id="rId96"/>
    <p:sldId id="503" r:id="rId97"/>
    <p:sldId id="515" r:id="rId98"/>
    <p:sldId id="504" r:id="rId99"/>
    <p:sldId id="456" r:id="rId100"/>
    <p:sldId id="516" r:id="rId101"/>
    <p:sldId id="505" r:id="rId102"/>
    <p:sldId id="506" r:id="rId103"/>
    <p:sldId id="517" r:id="rId104"/>
    <p:sldId id="507" r:id="rId105"/>
    <p:sldId id="459" r:id="rId106"/>
    <p:sldId id="508" r:id="rId107"/>
    <p:sldId id="509" r:id="rId108"/>
    <p:sldId id="461" r:id="rId109"/>
    <p:sldId id="510" r:id="rId110"/>
    <p:sldId id="511" r:id="rId111"/>
    <p:sldId id="512" r:id="rId112"/>
    <p:sldId id="513" r:id="rId113"/>
    <p:sldId id="518" r:id="rId114"/>
    <p:sldId id="519" r:id="rId115"/>
    <p:sldId id="520" r:id="rId116"/>
    <p:sldId id="521" r:id="rId117"/>
    <p:sldId id="522" r:id="rId118"/>
    <p:sldId id="523" r:id="rId119"/>
    <p:sldId id="552" r:id="rId120"/>
    <p:sldId id="553" r:id="rId121"/>
    <p:sldId id="554" r:id="rId122"/>
    <p:sldId id="555" r:id="rId123"/>
    <p:sldId id="524" r:id="rId124"/>
    <p:sldId id="525" r:id="rId125"/>
    <p:sldId id="529" r:id="rId126"/>
    <p:sldId id="530" r:id="rId127"/>
    <p:sldId id="531" r:id="rId128"/>
    <p:sldId id="532" r:id="rId129"/>
    <p:sldId id="533" r:id="rId130"/>
    <p:sldId id="534" r:id="rId131"/>
    <p:sldId id="535" r:id="rId132"/>
    <p:sldId id="536" r:id="rId133"/>
    <p:sldId id="537" r:id="rId134"/>
    <p:sldId id="538" r:id="rId135"/>
    <p:sldId id="539" r:id="rId136"/>
    <p:sldId id="540" r:id="rId137"/>
    <p:sldId id="541" r:id="rId138"/>
    <p:sldId id="542" r:id="rId139"/>
    <p:sldId id="562" r:id="rId140"/>
    <p:sldId id="550" r:id="rId141"/>
    <p:sldId id="551" r:id="rId142"/>
    <p:sldId id="526" r:id="rId143"/>
    <p:sldId id="544" r:id="rId144"/>
    <p:sldId id="545" r:id="rId145"/>
    <p:sldId id="546" r:id="rId146"/>
    <p:sldId id="547" r:id="rId147"/>
    <p:sldId id="548" r:id="rId148"/>
    <p:sldId id="549" r:id="rId149"/>
    <p:sldId id="527" r:id="rId150"/>
    <p:sldId id="556" r:id="rId151"/>
    <p:sldId id="557" r:id="rId152"/>
    <p:sldId id="558" r:id="rId153"/>
    <p:sldId id="559" r:id="rId154"/>
    <p:sldId id="560" r:id="rId155"/>
    <p:sldId id="561" r:id="rId156"/>
    <p:sldId id="528" r:id="rId157"/>
    <p:sldId id="563" r:id="rId158"/>
    <p:sldId id="573" r:id="rId159"/>
    <p:sldId id="574" r:id="rId160"/>
    <p:sldId id="575" r:id="rId161"/>
    <p:sldId id="572" r:id="rId162"/>
    <p:sldId id="564" r:id="rId163"/>
    <p:sldId id="565" r:id="rId164"/>
    <p:sldId id="566" r:id="rId165"/>
    <p:sldId id="567" r:id="rId166"/>
    <p:sldId id="568" r:id="rId167"/>
    <p:sldId id="569" r:id="rId168"/>
    <p:sldId id="576" r:id="rId169"/>
    <p:sldId id="577" r:id="rId170"/>
    <p:sldId id="581" r:id="rId171"/>
    <p:sldId id="582" r:id="rId172"/>
    <p:sldId id="583" r:id="rId173"/>
    <p:sldId id="578" r:id="rId174"/>
    <p:sldId id="584" r:id="rId175"/>
    <p:sldId id="585" r:id="rId176"/>
    <p:sldId id="579" r:id="rId177"/>
    <p:sldId id="586" r:id="rId178"/>
    <p:sldId id="580" r:id="rId179"/>
    <p:sldId id="601" r:id="rId180"/>
    <p:sldId id="602" r:id="rId181"/>
    <p:sldId id="603" r:id="rId182"/>
    <p:sldId id="604" r:id="rId183"/>
    <p:sldId id="605" r:id="rId184"/>
    <p:sldId id="606" r:id="rId185"/>
    <p:sldId id="607" r:id="rId186"/>
    <p:sldId id="608" r:id="rId187"/>
    <p:sldId id="609" r:id="rId188"/>
    <p:sldId id="610" r:id="rId189"/>
    <p:sldId id="611" r:id="rId190"/>
    <p:sldId id="612" r:id="rId191"/>
    <p:sldId id="342" r:id="rId192"/>
    <p:sldId id="376" r:id="rId193"/>
    <p:sldId id="343" r:id="rId194"/>
    <p:sldId id="570" r:id="rId195"/>
    <p:sldId id="571" r:id="rId19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3399"/>
    <a:srgbClr val="000099"/>
    <a:srgbClr val="0000CC"/>
    <a:srgbClr val="8CBFA7"/>
    <a:srgbClr val="D5E9DE"/>
    <a:srgbClr val="2D9E6D"/>
    <a:srgbClr val="006C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7" autoAdjust="0"/>
    <p:restoredTop sz="74964" autoAdjust="0"/>
  </p:normalViewPr>
  <p:slideViewPr>
    <p:cSldViewPr>
      <p:cViewPr varScale="1">
        <p:scale>
          <a:sx n="121" d="100"/>
          <a:sy n="121" d="100"/>
        </p:scale>
        <p:origin x="2802" y="108"/>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84.wmf"/><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5" Type="http://schemas.openxmlformats.org/officeDocument/2006/relationships/image" Target="../media/image138.wmf"/><Relationship Id="rId4" Type="http://schemas.openxmlformats.org/officeDocument/2006/relationships/image" Target="../media/image137.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image" Target="../media/image152.wmf"/><Relationship Id="rId3" Type="http://schemas.openxmlformats.org/officeDocument/2006/relationships/image" Target="../media/image142.wmf"/><Relationship Id="rId7" Type="http://schemas.openxmlformats.org/officeDocument/2006/relationships/image" Target="../media/image146.wmf"/><Relationship Id="rId12" Type="http://schemas.openxmlformats.org/officeDocument/2006/relationships/image" Target="../media/image151.wmf"/><Relationship Id="rId2" Type="http://schemas.openxmlformats.org/officeDocument/2006/relationships/image" Target="../media/image141.wmf"/><Relationship Id="rId1" Type="http://schemas.openxmlformats.org/officeDocument/2006/relationships/image" Target="../media/image140.wmf"/><Relationship Id="rId6" Type="http://schemas.openxmlformats.org/officeDocument/2006/relationships/image" Target="../media/image145.wmf"/><Relationship Id="rId11" Type="http://schemas.openxmlformats.org/officeDocument/2006/relationships/image" Target="../media/image150.wmf"/><Relationship Id="rId5" Type="http://schemas.openxmlformats.org/officeDocument/2006/relationships/image" Target="../media/image144.wmf"/><Relationship Id="rId10" Type="http://schemas.openxmlformats.org/officeDocument/2006/relationships/image" Target="../media/image149.wmf"/><Relationship Id="rId4" Type="http://schemas.openxmlformats.org/officeDocument/2006/relationships/image" Target="../media/image143.wmf"/><Relationship Id="rId9" Type="http://schemas.openxmlformats.org/officeDocument/2006/relationships/image" Target="../media/image148.wmf"/><Relationship Id="rId14" Type="http://schemas.openxmlformats.org/officeDocument/2006/relationships/image" Target="../media/image15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5" Type="http://schemas.openxmlformats.org/officeDocument/2006/relationships/image" Target="../media/image160.wmf"/><Relationship Id="rId4" Type="http://schemas.openxmlformats.org/officeDocument/2006/relationships/image" Target="../media/image15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34.wmf"/><Relationship Id="rId1" Type="http://schemas.openxmlformats.org/officeDocument/2006/relationships/image" Target="../media/image176.wmf"/><Relationship Id="rId6" Type="http://schemas.openxmlformats.org/officeDocument/2006/relationships/image" Target="../media/image180.wmf"/><Relationship Id="rId5" Type="http://schemas.openxmlformats.org/officeDocument/2006/relationships/image" Target="../media/image179.wmf"/><Relationship Id="rId4" Type="http://schemas.openxmlformats.org/officeDocument/2006/relationships/image" Target="../media/image178.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91.wmf"/><Relationship Id="rId13" Type="http://schemas.openxmlformats.org/officeDocument/2006/relationships/image" Target="../media/image196.wmf"/><Relationship Id="rId3" Type="http://schemas.openxmlformats.org/officeDocument/2006/relationships/image" Target="../media/image186.wmf"/><Relationship Id="rId7" Type="http://schemas.openxmlformats.org/officeDocument/2006/relationships/image" Target="../media/image190.wmf"/><Relationship Id="rId12" Type="http://schemas.openxmlformats.org/officeDocument/2006/relationships/image" Target="../media/image195.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9.wmf"/><Relationship Id="rId11" Type="http://schemas.openxmlformats.org/officeDocument/2006/relationships/image" Target="../media/image194.wmf"/><Relationship Id="rId5" Type="http://schemas.openxmlformats.org/officeDocument/2006/relationships/image" Target="../media/image188.wmf"/><Relationship Id="rId10" Type="http://schemas.openxmlformats.org/officeDocument/2006/relationships/image" Target="../media/image193.wmf"/><Relationship Id="rId4" Type="http://schemas.openxmlformats.org/officeDocument/2006/relationships/image" Target="../media/image187.wmf"/><Relationship Id="rId9" Type="http://schemas.openxmlformats.org/officeDocument/2006/relationships/image" Target="../media/image192.wmf"/><Relationship Id="rId14" Type="http://schemas.openxmlformats.org/officeDocument/2006/relationships/image" Target="../media/image15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20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7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87.wmf"/><Relationship Id="rId1" Type="http://schemas.openxmlformats.org/officeDocument/2006/relationships/image" Target="../media/image28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0.wmf"/><Relationship Id="rId5" Type="http://schemas.openxmlformats.org/officeDocument/2006/relationships/image" Target="../media/image41.wmf"/><Relationship Id="rId4" Type="http://schemas.openxmlformats.org/officeDocument/2006/relationships/image" Target="../media/image40.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90.wmf"/><Relationship Id="rId1" Type="http://schemas.openxmlformats.org/officeDocument/2006/relationships/image" Target="../media/image289.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94.wmf"/><Relationship Id="rId1" Type="http://schemas.openxmlformats.org/officeDocument/2006/relationships/image" Target="../media/image29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00.wmf"/><Relationship Id="rId1" Type="http://schemas.openxmlformats.org/officeDocument/2006/relationships/image" Target="../media/image299.wmf"/><Relationship Id="rId4" Type="http://schemas.openxmlformats.org/officeDocument/2006/relationships/image" Target="../media/image302.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305.wmf"/><Relationship Id="rId1" Type="http://schemas.openxmlformats.org/officeDocument/2006/relationships/image" Target="../media/image304.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308.wmf"/><Relationship Id="rId1" Type="http://schemas.openxmlformats.org/officeDocument/2006/relationships/image" Target="../media/image30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 Id="rId4" Type="http://schemas.openxmlformats.org/officeDocument/2006/relationships/image" Target="../media/image31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321.wmf"/><Relationship Id="rId2" Type="http://schemas.openxmlformats.org/officeDocument/2006/relationships/image" Target="../media/image320.wmf"/><Relationship Id="rId1" Type="http://schemas.openxmlformats.org/officeDocument/2006/relationships/image" Target="../media/image319.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341.wmf"/><Relationship Id="rId1" Type="http://schemas.openxmlformats.org/officeDocument/2006/relationships/image" Target="../media/image34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30.wmf"/><Relationship Id="rId4" Type="http://schemas.openxmlformats.org/officeDocument/2006/relationships/image" Target="../media/image43.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53.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68.wmf"/><Relationship Id="rId2" Type="http://schemas.openxmlformats.org/officeDocument/2006/relationships/image" Target="../media/image367.wmf"/><Relationship Id="rId1" Type="http://schemas.openxmlformats.org/officeDocument/2006/relationships/image" Target="../media/image366.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7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74.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89.wmf"/><Relationship Id="rId2" Type="http://schemas.openxmlformats.org/officeDocument/2006/relationships/image" Target="../media/image388.wmf"/><Relationship Id="rId1" Type="http://schemas.openxmlformats.org/officeDocument/2006/relationships/image" Target="../media/image387.wmf"/><Relationship Id="rId5" Type="http://schemas.openxmlformats.org/officeDocument/2006/relationships/image" Target="../media/image391.wmf"/><Relationship Id="rId4" Type="http://schemas.openxmlformats.org/officeDocument/2006/relationships/image" Target="../media/image390.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image" Target="../media/image395.wmf"/><Relationship Id="rId1" Type="http://schemas.openxmlformats.org/officeDocument/2006/relationships/image" Target="../media/image394.wmf"/><Relationship Id="rId4" Type="http://schemas.openxmlformats.org/officeDocument/2006/relationships/image" Target="../media/image397.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3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4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82.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 Id="rId9" Type="http://schemas.openxmlformats.org/officeDocument/2006/relationships/image" Target="../media/image9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84.wmf"/><Relationship Id="rId5" Type="http://schemas.openxmlformats.org/officeDocument/2006/relationships/image" Target="../media/image97.wmf"/><Relationship Id="rId4" Type="http://schemas.openxmlformats.org/officeDocument/2006/relationships/image" Target="../media/image9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A0A6B9-33E1-4E48-8DB3-329C4D9B618D}" type="datetimeFigureOut">
              <a:rPr lang="zh-CN" altLang="en-US" smtClean="0"/>
              <a:t>2020/9/20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350B09-D20D-4634-926D-A68C5FDF727F}" type="slidenum">
              <a:rPr lang="zh-CN" altLang="en-US" smtClean="0"/>
              <a:t>‹#›</a:t>
            </a:fld>
            <a:endParaRPr lang="zh-CN" altLang="en-US"/>
          </a:p>
        </p:txBody>
      </p:sp>
    </p:spTree>
    <p:extLst>
      <p:ext uri="{BB962C8B-B14F-4D97-AF65-F5344CB8AC3E}">
        <p14:creationId xmlns:p14="http://schemas.microsoft.com/office/powerpoint/2010/main" val="2352848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a:t>
            </a:fld>
            <a:endParaRPr lang="zh-CN" altLang="en-US"/>
          </a:p>
        </p:txBody>
      </p:sp>
    </p:spTree>
    <p:extLst>
      <p:ext uri="{BB962C8B-B14F-4D97-AF65-F5344CB8AC3E}">
        <p14:creationId xmlns:p14="http://schemas.microsoft.com/office/powerpoint/2010/main" val="168080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a:t>
            </a:fld>
            <a:endParaRPr lang="zh-CN" altLang="en-US"/>
          </a:p>
        </p:txBody>
      </p:sp>
    </p:spTree>
    <p:extLst>
      <p:ext uri="{BB962C8B-B14F-4D97-AF65-F5344CB8AC3E}">
        <p14:creationId xmlns:p14="http://schemas.microsoft.com/office/powerpoint/2010/main" val="15007450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147</a:t>
            </a:fld>
            <a:endParaRPr lang="zh-CN" altLang="en-US"/>
          </a:p>
        </p:txBody>
      </p:sp>
    </p:spTree>
    <p:extLst>
      <p:ext uri="{BB962C8B-B14F-4D97-AF65-F5344CB8AC3E}">
        <p14:creationId xmlns:p14="http://schemas.microsoft.com/office/powerpoint/2010/main" val="22611419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148</a:t>
            </a:fld>
            <a:endParaRPr lang="zh-CN" altLang="en-US"/>
          </a:p>
        </p:txBody>
      </p:sp>
    </p:spTree>
    <p:extLst>
      <p:ext uri="{BB962C8B-B14F-4D97-AF65-F5344CB8AC3E}">
        <p14:creationId xmlns:p14="http://schemas.microsoft.com/office/powerpoint/2010/main" val="39818342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149</a:t>
            </a:fld>
            <a:endParaRPr lang="zh-CN" altLang="en-US"/>
          </a:p>
        </p:txBody>
      </p:sp>
    </p:spTree>
    <p:extLst>
      <p:ext uri="{BB962C8B-B14F-4D97-AF65-F5344CB8AC3E}">
        <p14:creationId xmlns:p14="http://schemas.microsoft.com/office/powerpoint/2010/main" val="17910066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150</a:t>
            </a:fld>
            <a:endParaRPr lang="zh-CN" altLang="en-US"/>
          </a:p>
        </p:txBody>
      </p:sp>
    </p:spTree>
    <p:extLst>
      <p:ext uri="{BB962C8B-B14F-4D97-AF65-F5344CB8AC3E}">
        <p14:creationId xmlns:p14="http://schemas.microsoft.com/office/powerpoint/2010/main" val="336421530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151</a:t>
            </a:fld>
            <a:endParaRPr lang="zh-CN" altLang="en-US"/>
          </a:p>
        </p:txBody>
      </p:sp>
    </p:spTree>
    <p:extLst>
      <p:ext uri="{BB962C8B-B14F-4D97-AF65-F5344CB8AC3E}">
        <p14:creationId xmlns:p14="http://schemas.microsoft.com/office/powerpoint/2010/main" val="31966177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152</a:t>
            </a:fld>
            <a:endParaRPr lang="zh-CN" altLang="en-US"/>
          </a:p>
        </p:txBody>
      </p:sp>
    </p:spTree>
    <p:extLst>
      <p:ext uri="{BB962C8B-B14F-4D97-AF65-F5344CB8AC3E}">
        <p14:creationId xmlns:p14="http://schemas.microsoft.com/office/powerpoint/2010/main" val="5921167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153</a:t>
            </a:fld>
            <a:endParaRPr lang="zh-CN" altLang="en-US"/>
          </a:p>
        </p:txBody>
      </p:sp>
    </p:spTree>
    <p:extLst>
      <p:ext uri="{BB962C8B-B14F-4D97-AF65-F5344CB8AC3E}">
        <p14:creationId xmlns:p14="http://schemas.microsoft.com/office/powerpoint/2010/main" val="6310131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154</a:t>
            </a:fld>
            <a:endParaRPr lang="zh-CN" altLang="en-US"/>
          </a:p>
        </p:txBody>
      </p:sp>
    </p:spTree>
    <p:extLst>
      <p:ext uri="{BB962C8B-B14F-4D97-AF65-F5344CB8AC3E}">
        <p14:creationId xmlns:p14="http://schemas.microsoft.com/office/powerpoint/2010/main" val="13218113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155</a:t>
            </a:fld>
            <a:endParaRPr lang="zh-CN" altLang="en-US"/>
          </a:p>
        </p:txBody>
      </p:sp>
    </p:spTree>
    <p:extLst>
      <p:ext uri="{BB962C8B-B14F-4D97-AF65-F5344CB8AC3E}">
        <p14:creationId xmlns:p14="http://schemas.microsoft.com/office/powerpoint/2010/main" val="24739404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156</a:t>
            </a:fld>
            <a:endParaRPr lang="zh-CN" altLang="en-US"/>
          </a:p>
        </p:txBody>
      </p:sp>
    </p:spTree>
    <p:extLst>
      <p:ext uri="{BB962C8B-B14F-4D97-AF65-F5344CB8AC3E}">
        <p14:creationId xmlns:p14="http://schemas.microsoft.com/office/powerpoint/2010/main" val="3062320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a:t>
            </a:fld>
            <a:endParaRPr lang="zh-CN" altLang="en-US"/>
          </a:p>
        </p:txBody>
      </p:sp>
    </p:spTree>
    <p:extLst>
      <p:ext uri="{BB962C8B-B14F-4D97-AF65-F5344CB8AC3E}">
        <p14:creationId xmlns:p14="http://schemas.microsoft.com/office/powerpoint/2010/main" val="24561741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157</a:t>
            </a:fld>
            <a:endParaRPr lang="zh-CN" altLang="en-US"/>
          </a:p>
        </p:txBody>
      </p:sp>
    </p:spTree>
    <p:extLst>
      <p:ext uri="{BB962C8B-B14F-4D97-AF65-F5344CB8AC3E}">
        <p14:creationId xmlns:p14="http://schemas.microsoft.com/office/powerpoint/2010/main" val="31404040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158</a:t>
            </a:fld>
            <a:endParaRPr lang="zh-CN" altLang="en-US"/>
          </a:p>
        </p:txBody>
      </p:sp>
    </p:spTree>
    <p:extLst>
      <p:ext uri="{BB962C8B-B14F-4D97-AF65-F5344CB8AC3E}">
        <p14:creationId xmlns:p14="http://schemas.microsoft.com/office/powerpoint/2010/main" val="20217504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159</a:t>
            </a:fld>
            <a:endParaRPr lang="zh-CN" altLang="en-US"/>
          </a:p>
        </p:txBody>
      </p:sp>
    </p:spTree>
    <p:extLst>
      <p:ext uri="{BB962C8B-B14F-4D97-AF65-F5344CB8AC3E}">
        <p14:creationId xmlns:p14="http://schemas.microsoft.com/office/powerpoint/2010/main" val="15054599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160</a:t>
            </a:fld>
            <a:endParaRPr lang="zh-CN" altLang="en-US"/>
          </a:p>
        </p:txBody>
      </p:sp>
    </p:spTree>
    <p:extLst>
      <p:ext uri="{BB962C8B-B14F-4D97-AF65-F5344CB8AC3E}">
        <p14:creationId xmlns:p14="http://schemas.microsoft.com/office/powerpoint/2010/main" val="5090180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161</a:t>
            </a:fld>
            <a:endParaRPr lang="zh-CN" altLang="en-US"/>
          </a:p>
        </p:txBody>
      </p:sp>
    </p:spTree>
    <p:extLst>
      <p:ext uri="{BB962C8B-B14F-4D97-AF65-F5344CB8AC3E}">
        <p14:creationId xmlns:p14="http://schemas.microsoft.com/office/powerpoint/2010/main" val="25083055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162</a:t>
            </a:fld>
            <a:endParaRPr lang="zh-CN" altLang="en-US"/>
          </a:p>
        </p:txBody>
      </p:sp>
    </p:spTree>
    <p:extLst>
      <p:ext uri="{BB962C8B-B14F-4D97-AF65-F5344CB8AC3E}">
        <p14:creationId xmlns:p14="http://schemas.microsoft.com/office/powerpoint/2010/main" val="13418980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163</a:t>
            </a:fld>
            <a:endParaRPr lang="zh-CN" altLang="en-US"/>
          </a:p>
        </p:txBody>
      </p:sp>
    </p:spTree>
    <p:extLst>
      <p:ext uri="{BB962C8B-B14F-4D97-AF65-F5344CB8AC3E}">
        <p14:creationId xmlns:p14="http://schemas.microsoft.com/office/powerpoint/2010/main" val="11236729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164</a:t>
            </a:fld>
            <a:endParaRPr lang="zh-CN" altLang="en-US"/>
          </a:p>
        </p:txBody>
      </p:sp>
    </p:spTree>
    <p:extLst>
      <p:ext uri="{BB962C8B-B14F-4D97-AF65-F5344CB8AC3E}">
        <p14:creationId xmlns:p14="http://schemas.microsoft.com/office/powerpoint/2010/main" val="38897104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165</a:t>
            </a:fld>
            <a:endParaRPr lang="zh-CN" altLang="en-US"/>
          </a:p>
        </p:txBody>
      </p:sp>
    </p:spTree>
    <p:extLst>
      <p:ext uri="{BB962C8B-B14F-4D97-AF65-F5344CB8AC3E}">
        <p14:creationId xmlns:p14="http://schemas.microsoft.com/office/powerpoint/2010/main" val="37269347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166</a:t>
            </a:fld>
            <a:endParaRPr lang="zh-CN" altLang="en-US"/>
          </a:p>
        </p:txBody>
      </p:sp>
    </p:spTree>
    <p:extLst>
      <p:ext uri="{BB962C8B-B14F-4D97-AF65-F5344CB8AC3E}">
        <p14:creationId xmlns:p14="http://schemas.microsoft.com/office/powerpoint/2010/main" val="2016474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a:t>
            </a:fld>
            <a:endParaRPr lang="zh-CN" altLang="en-US"/>
          </a:p>
        </p:txBody>
      </p:sp>
    </p:spTree>
    <p:extLst>
      <p:ext uri="{BB962C8B-B14F-4D97-AF65-F5344CB8AC3E}">
        <p14:creationId xmlns:p14="http://schemas.microsoft.com/office/powerpoint/2010/main" val="23940278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167</a:t>
            </a:fld>
            <a:endParaRPr lang="zh-CN" altLang="en-US"/>
          </a:p>
        </p:txBody>
      </p:sp>
    </p:spTree>
    <p:extLst>
      <p:ext uri="{BB962C8B-B14F-4D97-AF65-F5344CB8AC3E}">
        <p14:creationId xmlns:p14="http://schemas.microsoft.com/office/powerpoint/2010/main" val="27126221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168</a:t>
            </a:fld>
            <a:endParaRPr lang="zh-CN" altLang="en-US"/>
          </a:p>
        </p:txBody>
      </p:sp>
    </p:spTree>
    <p:extLst>
      <p:ext uri="{BB962C8B-B14F-4D97-AF65-F5344CB8AC3E}">
        <p14:creationId xmlns:p14="http://schemas.microsoft.com/office/powerpoint/2010/main" val="20434193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169</a:t>
            </a:fld>
            <a:endParaRPr lang="zh-CN" altLang="en-US"/>
          </a:p>
        </p:txBody>
      </p:sp>
    </p:spTree>
    <p:extLst>
      <p:ext uri="{BB962C8B-B14F-4D97-AF65-F5344CB8AC3E}">
        <p14:creationId xmlns:p14="http://schemas.microsoft.com/office/powerpoint/2010/main" val="35402778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170</a:t>
            </a:fld>
            <a:endParaRPr lang="zh-CN" altLang="en-US"/>
          </a:p>
        </p:txBody>
      </p:sp>
    </p:spTree>
    <p:extLst>
      <p:ext uri="{BB962C8B-B14F-4D97-AF65-F5344CB8AC3E}">
        <p14:creationId xmlns:p14="http://schemas.microsoft.com/office/powerpoint/2010/main" val="15184340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171</a:t>
            </a:fld>
            <a:endParaRPr lang="zh-CN" altLang="en-US"/>
          </a:p>
        </p:txBody>
      </p:sp>
    </p:spTree>
    <p:extLst>
      <p:ext uri="{BB962C8B-B14F-4D97-AF65-F5344CB8AC3E}">
        <p14:creationId xmlns:p14="http://schemas.microsoft.com/office/powerpoint/2010/main" val="29181239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172</a:t>
            </a:fld>
            <a:endParaRPr lang="zh-CN" altLang="en-US"/>
          </a:p>
        </p:txBody>
      </p:sp>
    </p:spTree>
    <p:extLst>
      <p:ext uri="{BB962C8B-B14F-4D97-AF65-F5344CB8AC3E}">
        <p14:creationId xmlns:p14="http://schemas.microsoft.com/office/powerpoint/2010/main" val="7907827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173</a:t>
            </a:fld>
            <a:endParaRPr lang="zh-CN" altLang="en-US"/>
          </a:p>
        </p:txBody>
      </p:sp>
    </p:spTree>
    <p:extLst>
      <p:ext uri="{BB962C8B-B14F-4D97-AF65-F5344CB8AC3E}">
        <p14:creationId xmlns:p14="http://schemas.microsoft.com/office/powerpoint/2010/main" val="33627692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174</a:t>
            </a:fld>
            <a:endParaRPr lang="zh-CN" altLang="en-US"/>
          </a:p>
        </p:txBody>
      </p:sp>
    </p:spTree>
    <p:extLst>
      <p:ext uri="{BB962C8B-B14F-4D97-AF65-F5344CB8AC3E}">
        <p14:creationId xmlns:p14="http://schemas.microsoft.com/office/powerpoint/2010/main" val="11903759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175</a:t>
            </a:fld>
            <a:endParaRPr lang="zh-CN" altLang="en-US"/>
          </a:p>
        </p:txBody>
      </p:sp>
    </p:spTree>
    <p:extLst>
      <p:ext uri="{BB962C8B-B14F-4D97-AF65-F5344CB8AC3E}">
        <p14:creationId xmlns:p14="http://schemas.microsoft.com/office/powerpoint/2010/main" val="416240105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176</a:t>
            </a:fld>
            <a:endParaRPr lang="zh-CN" altLang="en-US"/>
          </a:p>
        </p:txBody>
      </p:sp>
    </p:spTree>
    <p:extLst>
      <p:ext uri="{BB962C8B-B14F-4D97-AF65-F5344CB8AC3E}">
        <p14:creationId xmlns:p14="http://schemas.microsoft.com/office/powerpoint/2010/main" val="1513390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a:t>
            </a:fld>
            <a:endParaRPr lang="zh-CN" altLang="en-US"/>
          </a:p>
        </p:txBody>
      </p:sp>
    </p:spTree>
    <p:extLst>
      <p:ext uri="{BB962C8B-B14F-4D97-AF65-F5344CB8AC3E}">
        <p14:creationId xmlns:p14="http://schemas.microsoft.com/office/powerpoint/2010/main" val="40678447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177</a:t>
            </a:fld>
            <a:endParaRPr lang="zh-CN" altLang="en-US"/>
          </a:p>
        </p:txBody>
      </p:sp>
    </p:spTree>
    <p:extLst>
      <p:ext uri="{BB962C8B-B14F-4D97-AF65-F5344CB8AC3E}">
        <p14:creationId xmlns:p14="http://schemas.microsoft.com/office/powerpoint/2010/main" val="28482804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178</a:t>
            </a:fld>
            <a:endParaRPr lang="zh-CN" altLang="en-US"/>
          </a:p>
        </p:txBody>
      </p:sp>
    </p:spTree>
    <p:extLst>
      <p:ext uri="{BB962C8B-B14F-4D97-AF65-F5344CB8AC3E}">
        <p14:creationId xmlns:p14="http://schemas.microsoft.com/office/powerpoint/2010/main" val="33310628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179</a:t>
            </a:fld>
            <a:endParaRPr lang="zh-CN" altLang="en-US"/>
          </a:p>
        </p:txBody>
      </p:sp>
    </p:spTree>
    <p:extLst>
      <p:ext uri="{BB962C8B-B14F-4D97-AF65-F5344CB8AC3E}">
        <p14:creationId xmlns:p14="http://schemas.microsoft.com/office/powerpoint/2010/main" val="268950243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180</a:t>
            </a:fld>
            <a:endParaRPr lang="zh-CN" altLang="en-US"/>
          </a:p>
        </p:txBody>
      </p:sp>
    </p:spTree>
    <p:extLst>
      <p:ext uri="{BB962C8B-B14F-4D97-AF65-F5344CB8AC3E}">
        <p14:creationId xmlns:p14="http://schemas.microsoft.com/office/powerpoint/2010/main" val="1532970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181</a:t>
            </a:fld>
            <a:endParaRPr lang="zh-CN" altLang="en-US"/>
          </a:p>
        </p:txBody>
      </p:sp>
    </p:spTree>
    <p:extLst>
      <p:ext uri="{BB962C8B-B14F-4D97-AF65-F5344CB8AC3E}">
        <p14:creationId xmlns:p14="http://schemas.microsoft.com/office/powerpoint/2010/main" val="139817428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182</a:t>
            </a:fld>
            <a:endParaRPr lang="zh-CN" altLang="en-US"/>
          </a:p>
        </p:txBody>
      </p:sp>
    </p:spTree>
    <p:extLst>
      <p:ext uri="{BB962C8B-B14F-4D97-AF65-F5344CB8AC3E}">
        <p14:creationId xmlns:p14="http://schemas.microsoft.com/office/powerpoint/2010/main" val="13225996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183</a:t>
            </a:fld>
            <a:endParaRPr lang="zh-CN" altLang="en-US"/>
          </a:p>
        </p:txBody>
      </p:sp>
    </p:spTree>
    <p:extLst>
      <p:ext uri="{BB962C8B-B14F-4D97-AF65-F5344CB8AC3E}">
        <p14:creationId xmlns:p14="http://schemas.microsoft.com/office/powerpoint/2010/main" val="16040416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184</a:t>
            </a:fld>
            <a:endParaRPr lang="zh-CN" altLang="en-US"/>
          </a:p>
        </p:txBody>
      </p:sp>
    </p:spTree>
    <p:extLst>
      <p:ext uri="{BB962C8B-B14F-4D97-AF65-F5344CB8AC3E}">
        <p14:creationId xmlns:p14="http://schemas.microsoft.com/office/powerpoint/2010/main" val="1523017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185</a:t>
            </a:fld>
            <a:endParaRPr lang="zh-CN" altLang="en-US"/>
          </a:p>
        </p:txBody>
      </p:sp>
    </p:spTree>
    <p:extLst>
      <p:ext uri="{BB962C8B-B14F-4D97-AF65-F5344CB8AC3E}">
        <p14:creationId xmlns:p14="http://schemas.microsoft.com/office/powerpoint/2010/main" val="389522145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186</a:t>
            </a:fld>
            <a:endParaRPr lang="zh-CN" altLang="en-US"/>
          </a:p>
        </p:txBody>
      </p:sp>
    </p:spTree>
    <p:extLst>
      <p:ext uri="{BB962C8B-B14F-4D97-AF65-F5344CB8AC3E}">
        <p14:creationId xmlns:p14="http://schemas.microsoft.com/office/powerpoint/2010/main" val="3300311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a:t>
            </a:fld>
            <a:endParaRPr lang="zh-CN" altLang="en-US"/>
          </a:p>
        </p:txBody>
      </p:sp>
    </p:spTree>
    <p:extLst>
      <p:ext uri="{BB962C8B-B14F-4D97-AF65-F5344CB8AC3E}">
        <p14:creationId xmlns:p14="http://schemas.microsoft.com/office/powerpoint/2010/main" val="20235907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187</a:t>
            </a:fld>
            <a:endParaRPr lang="zh-CN" altLang="en-US"/>
          </a:p>
        </p:txBody>
      </p:sp>
    </p:spTree>
    <p:extLst>
      <p:ext uri="{BB962C8B-B14F-4D97-AF65-F5344CB8AC3E}">
        <p14:creationId xmlns:p14="http://schemas.microsoft.com/office/powerpoint/2010/main" val="328674392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188</a:t>
            </a:fld>
            <a:endParaRPr lang="zh-CN" altLang="en-US"/>
          </a:p>
        </p:txBody>
      </p:sp>
    </p:spTree>
    <p:extLst>
      <p:ext uri="{BB962C8B-B14F-4D97-AF65-F5344CB8AC3E}">
        <p14:creationId xmlns:p14="http://schemas.microsoft.com/office/powerpoint/2010/main" val="6523095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189</a:t>
            </a:fld>
            <a:endParaRPr lang="zh-CN" altLang="en-US"/>
          </a:p>
        </p:txBody>
      </p:sp>
    </p:spTree>
    <p:extLst>
      <p:ext uri="{BB962C8B-B14F-4D97-AF65-F5344CB8AC3E}">
        <p14:creationId xmlns:p14="http://schemas.microsoft.com/office/powerpoint/2010/main" val="10760177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190</a:t>
            </a:fld>
            <a:endParaRPr lang="zh-CN" altLang="en-US"/>
          </a:p>
        </p:txBody>
      </p:sp>
    </p:spTree>
    <p:extLst>
      <p:ext uri="{BB962C8B-B14F-4D97-AF65-F5344CB8AC3E}">
        <p14:creationId xmlns:p14="http://schemas.microsoft.com/office/powerpoint/2010/main" val="3195612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19</a:t>
            </a:fld>
            <a:endParaRPr lang="zh-CN" altLang="en-US"/>
          </a:p>
        </p:txBody>
      </p:sp>
    </p:spTree>
    <p:extLst>
      <p:ext uri="{BB962C8B-B14F-4D97-AF65-F5344CB8AC3E}">
        <p14:creationId xmlns:p14="http://schemas.microsoft.com/office/powerpoint/2010/main" val="45729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57</a:t>
            </a:fld>
            <a:endParaRPr lang="zh-CN" altLang="en-US"/>
          </a:p>
        </p:txBody>
      </p:sp>
    </p:spTree>
    <p:extLst>
      <p:ext uri="{BB962C8B-B14F-4D97-AF65-F5344CB8AC3E}">
        <p14:creationId xmlns:p14="http://schemas.microsoft.com/office/powerpoint/2010/main" val="614592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58</a:t>
            </a:fld>
            <a:endParaRPr lang="zh-CN" altLang="en-US"/>
          </a:p>
        </p:txBody>
      </p:sp>
    </p:spTree>
    <p:extLst>
      <p:ext uri="{BB962C8B-B14F-4D97-AF65-F5344CB8AC3E}">
        <p14:creationId xmlns:p14="http://schemas.microsoft.com/office/powerpoint/2010/main" val="351783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59</a:t>
            </a:fld>
            <a:endParaRPr lang="zh-CN" altLang="en-US"/>
          </a:p>
        </p:txBody>
      </p:sp>
    </p:spTree>
    <p:extLst>
      <p:ext uri="{BB962C8B-B14F-4D97-AF65-F5344CB8AC3E}">
        <p14:creationId xmlns:p14="http://schemas.microsoft.com/office/powerpoint/2010/main" val="2850616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60</a:t>
            </a:fld>
            <a:endParaRPr lang="zh-CN" altLang="en-US"/>
          </a:p>
        </p:txBody>
      </p:sp>
    </p:spTree>
    <p:extLst>
      <p:ext uri="{BB962C8B-B14F-4D97-AF65-F5344CB8AC3E}">
        <p14:creationId xmlns:p14="http://schemas.microsoft.com/office/powerpoint/2010/main" val="412007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2</a:t>
            </a:fld>
            <a:endParaRPr lang="zh-CN" altLang="en-US"/>
          </a:p>
        </p:txBody>
      </p:sp>
    </p:spTree>
    <p:extLst>
      <p:ext uri="{BB962C8B-B14F-4D97-AF65-F5344CB8AC3E}">
        <p14:creationId xmlns:p14="http://schemas.microsoft.com/office/powerpoint/2010/main" val="1975567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61</a:t>
            </a:fld>
            <a:endParaRPr lang="zh-CN" altLang="en-US"/>
          </a:p>
        </p:txBody>
      </p:sp>
    </p:spTree>
    <p:extLst>
      <p:ext uri="{BB962C8B-B14F-4D97-AF65-F5344CB8AC3E}">
        <p14:creationId xmlns:p14="http://schemas.microsoft.com/office/powerpoint/2010/main" val="638958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62</a:t>
            </a:fld>
            <a:endParaRPr lang="zh-CN" altLang="en-US"/>
          </a:p>
        </p:txBody>
      </p:sp>
    </p:spTree>
    <p:extLst>
      <p:ext uri="{BB962C8B-B14F-4D97-AF65-F5344CB8AC3E}">
        <p14:creationId xmlns:p14="http://schemas.microsoft.com/office/powerpoint/2010/main" val="3051287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68</a:t>
            </a:fld>
            <a:endParaRPr lang="zh-CN" altLang="en-US"/>
          </a:p>
        </p:txBody>
      </p:sp>
    </p:spTree>
    <p:extLst>
      <p:ext uri="{BB962C8B-B14F-4D97-AF65-F5344CB8AC3E}">
        <p14:creationId xmlns:p14="http://schemas.microsoft.com/office/powerpoint/2010/main" val="1152862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70</a:t>
            </a:fld>
            <a:endParaRPr lang="zh-CN" altLang="en-US"/>
          </a:p>
        </p:txBody>
      </p:sp>
    </p:spTree>
    <p:extLst>
      <p:ext uri="{BB962C8B-B14F-4D97-AF65-F5344CB8AC3E}">
        <p14:creationId xmlns:p14="http://schemas.microsoft.com/office/powerpoint/2010/main" val="2682299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71</a:t>
            </a:fld>
            <a:endParaRPr lang="zh-CN" altLang="en-US"/>
          </a:p>
        </p:txBody>
      </p:sp>
    </p:spTree>
    <p:extLst>
      <p:ext uri="{BB962C8B-B14F-4D97-AF65-F5344CB8AC3E}">
        <p14:creationId xmlns:p14="http://schemas.microsoft.com/office/powerpoint/2010/main" val="3092049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72</a:t>
            </a:fld>
            <a:endParaRPr lang="zh-CN" altLang="en-US"/>
          </a:p>
        </p:txBody>
      </p:sp>
    </p:spTree>
    <p:extLst>
      <p:ext uri="{BB962C8B-B14F-4D97-AF65-F5344CB8AC3E}">
        <p14:creationId xmlns:p14="http://schemas.microsoft.com/office/powerpoint/2010/main" val="2189042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73</a:t>
            </a:fld>
            <a:endParaRPr lang="zh-CN" altLang="en-US"/>
          </a:p>
        </p:txBody>
      </p:sp>
    </p:spTree>
    <p:extLst>
      <p:ext uri="{BB962C8B-B14F-4D97-AF65-F5344CB8AC3E}">
        <p14:creationId xmlns:p14="http://schemas.microsoft.com/office/powerpoint/2010/main" val="2621926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74</a:t>
            </a:fld>
            <a:endParaRPr lang="zh-CN" altLang="en-US"/>
          </a:p>
        </p:txBody>
      </p:sp>
    </p:spTree>
    <p:extLst>
      <p:ext uri="{BB962C8B-B14F-4D97-AF65-F5344CB8AC3E}">
        <p14:creationId xmlns:p14="http://schemas.microsoft.com/office/powerpoint/2010/main" val="1689984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75</a:t>
            </a:fld>
            <a:endParaRPr lang="zh-CN" altLang="en-US"/>
          </a:p>
        </p:txBody>
      </p:sp>
    </p:spTree>
    <p:extLst>
      <p:ext uri="{BB962C8B-B14F-4D97-AF65-F5344CB8AC3E}">
        <p14:creationId xmlns:p14="http://schemas.microsoft.com/office/powerpoint/2010/main" val="2556782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76</a:t>
            </a:fld>
            <a:endParaRPr lang="zh-CN" altLang="en-US"/>
          </a:p>
        </p:txBody>
      </p:sp>
    </p:spTree>
    <p:extLst>
      <p:ext uri="{BB962C8B-B14F-4D97-AF65-F5344CB8AC3E}">
        <p14:creationId xmlns:p14="http://schemas.microsoft.com/office/powerpoint/2010/main" val="411545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7</a:t>
            </a:fld>
            <a:endParaRPr lang="zh-CN" altLang="en-US"/>
          </a:p>
        </p:txBody>
      </p:sp>
    </p:spTree>
    <p:extLst>
      <p:ext uri="{BB962C8B-B14F-4D97-AF65-F5344CB8AC3E}">
        <p14:creationId xmlns:p14="http://schemas.microsoft.com/office/powerpoint/2010/main" val="4088051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77</a:t>
            </a:fld>
            <a:endParaRPr lang="zh-CN" altLang="en-US"/>
          </a:p>
        </p:txBody>
      </p:sp>
    </p:spTree>
    <p:extLst>
      <p:ext uri="{BB962C8B-B14F-4D97-AF65-F5344CB8AC3E}">
        <p14:creationId xmlns:p14="http://schemas.microsoft.com/office/powerpoint/2010/main" val="589731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78</a:t>
            </a:fld>
            <a:endParaRPr lang="zh-CN" altLang="en-US"/>
          </a:p>
        </p:txBody>
      </p:sp>
    </p:spTree>
    <p:extLst>
      <p:ext uri="{BB962C8B-B14F-4D97-AF65-F5344CB8AC3E}">
        <p14:creationId xmlns:p14="http://schemas.microsoft.com/office/powerpoint/2010/main" val="1997707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79</a:t>
            </a:fld>
            <a:endParaRPr lang="zh-CN" altLang="en-US"/>
          </a:p>
        </p:txBody>
      </p:sp>
    </p:spTree>
    <p:extLst>
      <p:ext uri="{BB962C8B-B14F-4D97-AF65-F5344CB8AC3E}">
        <p14:creationId xmlns:p14="http://schemas.microsoft.com/office/powerpoint/2010/main" val="4098562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80</a:t>
            </a:fld>
            <a:endParaRPr lang="zh-CN" altLang="en-US"/>
          </a:p>
        </p:txBody>
      </p:sp>
    </p:spTree>
    <p:extLst>
      <p:ext uri="{BB962C8B-B14F-4D97-AF65-F5344CB8AC3E}">
        <p14:creationId xmlns:p14="http://schemas.microsoft.com/office/powerpoint/2010/main" val="3247760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81</a:t>
            </a:fld>
            <a:endParaRPr lang="zh-CN" altLang="en-US"/>
          </a:p>
        </p:txBody>
      </p:sp>
    </p:spTree>
    <p:extLst>
      <p:ext uri="{BB962C8B-B14F-4D97-AF65-F5344CB8AC3E}">
        <p14:creationId xmlns:p14="http://schemas.microsoft.com/office/powerpoint/2010/main" val="3818881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82</a:t>
            </a:fld>
            <a:endParaRPr lang="zh-CN" altLang="en-US"/>
          </a:p>
        </p:txBody>
      </p:sp>
    </p:spTree>
    <p:extLst>
      <p:ext uri="{BB962C8B-B14F-4D97-AF65-F5344CB8AC3E}">
        <p14:creationId xmlns:p14="http://schemas.microsoft.com/office/powerpoint/2010/main" val="945493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83</a:t>
            </a:fld>
            <a:endParaRPr lang="zh-CN" altLang="en-US"/>
          </a:p>
        </p:txBody>
      </p:sp>
    </p:spTree>
    <p:extLst>
      <p:ext uri="{BB962C8B-B14F-4D97-AF65-F5344CB8AC3E}">
        <p14:creationId xmlns:p14="http://schemas.microsoft.com/office/powerpoint/2010/main" val="1063570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84</a:t>
            </a:fld>
            <a:endParaRPr lang="zh-CN" altLang="en-US"/>
          </a:p>
        </p:txBody>
      </p:sp>
    </p:spTree>
    <p:extLst>
      <p:ext uri="{BB962C8B-B14F-4D97-AF65-F5344CB8AC3E}">
        <p14:creationId xmlns:p14="http://schemas.microsoft.com/office/powerpoint/2010/main" val="3804623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85</a:t>
            </a:fld>
            <a:endParaRPr lang="zh-CN" altLang="en-US"/>
          </a:p>
        </p:txBody>
      </p:sp>
    </p:spTree>
    <p:extLst>
      <p:ext uri="{BB962C8B-B14F-4D97-AF65-F5344CB8AC3E}">
        <p14:creationId xmlns:p14="http://schemas.microsoft.com/office/powerpoint/2010/main" val="1662769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86</a:t>
            </a:fld>
            <a:endParaRPr lang="zh-CN" altLang="en-US"/>
          </a:p>
        </p:txBody>
      </p:sp>
    </p:spTree>
    <p:extLst>
      <p:ext uri="{BB962C8B-B14F-4D97-AF65-F5344CB8AC3E}">
        <p14:creationId xmlns:p14="http://schemas.microsoft.com/office/powerpoint/2010/main" val="234907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8</a:t>
            </a:fld>
            <a:endParaRPr lang="zh-CN" altLang="en-US"/>
          </a:p>
        </p:txBody>
      </p:sp>
    </p:spTree>
    <p:extLst>
      <p:ext uri="{BB962C8B-B14F-4D97-AF65-F5344CB8AC3E}">
        <p14:creationId xmlns:p14="http://schemas.microsoft.com/office/powerpoint/2010/main" val="882021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87</a:t>
            </a:fld>
            <a:endParaRPr lang="zh-CN" altLang="en-US"/>
          </a:p>
        </p:txBody>
      </p:sp>
    </p:spTree>
    <p:extLst>
      <p:ext uri="{BB962C8B-B14F-4D97-AF65-F5344CB8AC3E}">
        <p14:creationId xmlns:p14="http://schemas.microsoft.com/office/powerpoint/2010/main" val="1133415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88</a:t>
            </a:fld>
            <a:endParaRPr lang="zh-CN" altLang="en-US"/>
          </a:p>
        </p:txBody>
      </p:sp>
    </p:spTree>
    <p:extLst>
      <p:ext uri="{BB962C8B-B14F-4D97-AF65-F5344CB8AC3E}">
        <p14:creationId xmlns:p14="http://schemas.microsoft.com/office/powerpoint/2010/main" val="1872844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89</a:t>
            </a:fld>
            <a:endParaRPr lang="zh-CN" altLang="en-US"/>
          </a:p>
        </p:txBody>
      </p:sp>
    </p:spTree>
    <p:extLst>
      <p:ext uri="{BB962C8B-B14F-4D97-AF65-F5344CB8AC3E}">
        <p14:creationId xmlns:p14="http://schemas.microsoft.com/office/powerpoint/2010/main" val="4262709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90</a:t>
            </a:fld>
            <a:endParaRPr lang="zh-CN" altLang="en-US"/>
          </a:p>
        </p:txBody>
      </p:sp>
    </p:spTree>
    <p:extLst>
      <p:ext uri="{BB962C8B-B14F-4D97-AF65-F5344CB8AC3E}">
        <p14:creationId xmlns:p14="http://schemas.microsoft.com/office/powerpoint/2010/main" val="145759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91</a:t>
            </a:fld>
            <a:endParaRPr lang="zh-CN" altLang="en-US"/>
          </a:p>
        </p:txBody>
      </p:sp>
    </p:spTree>
    <p:extLst>
      <p:ext uri="{BB962C8B-B14F-4D97-AF65-F5344CB8AC3E}">
        <p14:creationId xmlns:p14="http://schemas.microsoft.com/office/powerpoint/2010/main" val="4259070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92</a:t>
            </a:fld>
            <a:endParaRPr lang="zh-CN" altLang="en-US"/>
          </a:p>
        </p:txBody>
      </p:sp>
    </p:spTree>
    <p:extLst>
      <p:ext uri="{BB962C8B-B14F-4D97-AF65-F5344CB8AC3E}">
        <p14:creationId xmlns:p14="http://schemas.microsoft.com/office/powerpoint/2010/main" val="3549117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93</a:t>
            </a:fld>
            <a:endParaRPr lang="zh-CN" altLang="en-US"/>
          </a:p>
        </p:txBody>
      </p:sp>
    </p:spTree>
    <p:extLst>
      <p:ext uri="{BB962C8B-B14F-4D97-AF65-F5344CB8AC3E}">
        <p14:creationId xmlns:p14="http://schemas.microsoft.com/office/powerpoint/2010/main" val="3941347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94</a:t>
            </a:fld>
            <a:endParaRPr lang="zh-CN" altLang="en-US"/>
          </a:p>
        </p:txBody>
      </p:sp>
    </p:spTree>
    <p:extLst>
      <p:ext uri="{BB962C8B-B14F-4D97-AF65-F5344CB8AC3E}">
        <p14:creationId xmlns:p14="http://schemas.microsoft.com/office/powerpoint/2010/main" val="3865267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95</a:t>
            </a:fld>
            <a:endParaRPr lang="zh-CN" altLang="en-US"/>
          </a:p>
        </p:txBody>
      </p:sp>
    </p:spTree>
    <p:extLst>
      <p:ext uri="{BB962C8B-B14F-4D97-AF65-F5344CB8AC3E}">
        <p14:creationId xmlns:p14="http://schemas.microsoft.com/office/powerpoint/2010/main" val="1931596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96</a:t>
            </a:fld>
            <a:endParaRPr lang="zh-CN" altLang="en-US"/>
          </a:p>
        </p:txBody>
      </p:sp>
    </p:spTree>
    <p:extLst>
      <p:ext uri="{BB962C8B-B14F-4D97-AF65-F5344CB8AC3E}">
        <p14:creationId xmlns:p14="http://schemas.microsoft.com/office/powerpoint/2010/main" val="181149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9</a:t>
            </a:fld>
            <a:endParaRPr lang="zh-CN" altLang="en-US"/>
          </a:p>
        </p:txBody>
      </p:sp>
    </p:spTree>
    <p:extLst>
      <p:ext uri="{BB962C8B-B14F-4D97-AF65-F5344CB8AC3E}">
        <p14:creationId xmlns:p14="http://schemas.microsoft.com/office/powerpoint/2010/main" val="507663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97</a:t>
            </a:fld>
            <a:endParaRPr lang="zh-CN" altLang="en-US"/>
          </a:p>
        </p:txBody>
      </p:sp>
    </p:spTree>
    <p:extLst>
      <p:ext uri="{BB962C8B-B14F-4D97-AF65-F5344CB8AC3E}">
        <p14:creationId xmlns:p14="http://schemas.microsoft.com/office/powerpoint/2010/main" val="1152959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98</a:t>
            </a:fld>
            <a:endParaRPr lang="zh-CN" altLang="en-US"/>
          </a:p>
        </p:txBody>
      </p:sp>
    </p:spTree>
    <p:extLst>
      <p:ext uri="{BB962C8B-B14F-4D97-AF65-F5344CB8AC3E}">
        <p14:creationId xmlns:p14="http://schemas.microsoft.com/office/powerpoint/2010/main" val="4977935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99</a:t>
            </a:fld>
            <a:endParaRPr lang="zh-CN" altLang="en-US"/>
          </a:p>
        </p:txBody>
      </p:sp>
    </p:spTree>
    <p:extLst>
      <p:ext uri="{BB962C8B-B14F-4D97-AF65-F5344CB8AC3E}">
        <p14:creationId xmlns:p14="http://schemas.microsoft.com/office/powerpoint/2010/main" val="2158108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100</a:t>
            </a:fld>
            <a:endParaRPr lang="zh-CN" altLang="en-US"/>
          </a:p>
        </p:txBody>
      </p:sp>
    </p:spTree>
    <p:extLst>
      <p:ext uri="{BB962C8B-B14F-4D97-AF65-F5344CB8AC3E}">
        <p14:creationId xmlns:p14="http://schemas.microsoft.com/office/powerpoint/2010/main" val="21571120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101</a:t>
            </a:fld>
            <a:endParaRPr lang="zh-CN" altLang="en-US"/>
          </a:p>
        </p:txBody>
      </p:sp>
    </p:spTree>
    <p:extLst>
      <p:ext uri="{BB962C8B-B14F-4D97-AF65-F5344CB8AC3E}">
        <p14:creationId xmlns:p14="http://schemas.microsoft.com/office/powerpoint/2010/main" val="12477598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102</a:t>
            </a:fld>
            <a:endParaRPr lang="zh-CN" altLang="en-US"/>
          </a:p>
        </p:txBody>
      </p:sp>
    </p:spTree>
    <p:extLst>
      <p:ext uri="{BB962C8B-B14F-4D97-AF65-F5344CB8AC3E}">
        <p14:creationId xmlns:p14="http://schemas.microsoft.com/office/powerpoint/2010/main" val="32974426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103</a:t>
            </a:fld>
            <a:endParaRPr lang="zh-CN" altLang="en-US"/>
          </a:p>
        </p:txBody>
      </p:sp>
    </p:spTree>
    <p:extLst>
      <p:ext uri="{BB962C8B-B14F-4D97-AF65-F5344CB8AC3E}">
        <p14:creationId xmlns:p14="http://schemas.microsoft.com/office/powerpoint/2010/main" val="42575430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104</a:t>
            </a:fld>
            <a:endParaRPr lang="zh-CN" altLang="en-US"/>
          </a:p>
        </p:txBody>
      </p:sp>
    </p:spTree>
    <p:extLst>
      <p:ext uri="{BB962C8B-B14F-4D97-AF65-F5344CB8AC3E}">
        <p14:creationId xmlns:p14="http://schemas.microsoft.com/office/powerpoint/2010/main" val="30670872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105</a:t>
            </a:fld>
            <a:endParaRPr lang="zh-CN" altLang="en-US"/>
          </a:p>
        </p:txBody>
      </p:sp>
    </p:spTree>
    <p:extLst>
      <p:ext uri="{BB962C8B-B14F-4D97-AF65-F5344CB8AC3E}">
        <p14:creationId xmlns:p14="http://schemas.microsoft.com/office/powerpoint/2010/main" val="13454800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106</a:t>
            </a:fld>
            <a:endParaRPr lang="zh-CN" altLang="en-US"/>
          </a:p>
        </p:txBody>
      </p:sp>
    </p:spTree>
    <p:extLst>
      <p:ext uri="{BB962C8B-B14F-4D97-AF65-F5344CB8AC3E}">
        <p14:creationId xmlns:p14="http://schemas.microsoft.com/office/powerpoint/2010/main" val="2963299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10</a:t>
            </a:fld>
            <a:endParaRPr lang="zh-CN" altLang="en-US"/>
          </a:p>
        </p:txBody>
      </p:sp>
    </p:spTree>
    <p:extLst>
      <p:ext uri="{BB962C8B-B14F-4D97-AF65-F5344CB8AC3E}">
        <p14:creationId xmlns:p14="http://schemas.microsoft.com/office/powerpoint/2010/main" val="1921777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107</a:t>
            </a:fld>
            <a:endParaRPr lang="zh-CN" altLang="en-US"/>
          </a:p>
        </p:txBody>
      </p:sp>
    </p:spTree>
    <p:extLst>
      <p:ext uri="{BB962C8B-B14F-4D97-AF65-F5344CB8AC3E}">
        <p14:creationId xmlns:p14="http://schemas.microsoft.com/office/powerpoint/2010/main" val="3694646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108</a:t>
            </a:fld>
            <a:endParaRPr lang="zh-CN" altLang="en-US"/>
          </a:p>
        </p:txBody>
      </p:sp>
    </p:spTree>
    <p:extLst>
      <p:ext uri="{BB962C8B-B14F-4D97-AF65-F5344CB8AC3E}">
        <p14:creationId xmlns:p14="http://schemas.microsoft.com/office/powerpoint/2010/main" val="31111020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109</a:t>
            </a:fld>
            <a:endParaRPr lang="zh-CN" altLang="en-US"/>
          </a:p>
        </p:txBody>
      </p:sp>
    </p:spTree>
    <p:extLst>
      <p:ext uri="{BB962C8B-B14F-4D97-AF65-F5344CB8AC3E}">
        <p14:creationId xmlns:p14="http://schemas.microsoft.com/office/powerpoint/2010/main" val="6916349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110</a:t>
            </a:fld>
            <a:endParaRPr lang="zh-CN" altLang="en-US"/>
          </a:p>
        </p:txBody>
      </p:sp>
    </p:spTree>
    <p:extLst>
      <p:ext uri="{BB962C8B-B14F-4D97-AF65-F5344CB8AC3E}">
        <p14:creationId xmlns:p14="http://schemas.microsoft.com/office/powerpoint/2010/main" val="3217658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111</a:t>
            </a:fld>
            <a:endParaRPr lang="zh-CN" altLang="en-US"/>
          </a:p>
        </p:txBody>
      </p:sp>
    </p:spTree>
    <p:extLst>
      <p:ext uri="{BB962C8B-B14F-4D97-AF65-F5344CB8AC3E}">
        <p14:creationId xmlns:p14="http://schemas.microsoft.com/office/powerpoint/2010/main" val="12477146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112</a:t>
            </a:fld>
            <a:endParaRPr lang="zh-CN" altLang="en-US"/>
          </a:p>
        </p:txBody>
      </p:sp>
    </p:spTree>
    <p:extLst>
      <p:ext uri="{BB962C8B-B14F-4D97-AF65-F5344CB8AC3E}">
        <p14:creationId xmlns:p14="http://schemas.microsoft.com/office/powerpoint/2010/main" val="750506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113</a:t>
            </a:fld>
            <a:endParaRPr lang="zh-CN" altLang="en-US"/>
          </a:p>
        </p:txBody>
      </p:sp>
    </p:spTree>
    <p:extLst>
      <p:ext uri="{BB962C8B-B14F-4D97-AF65-F5344CB8AC3E}">
        <p14:creationId xmlns:p14="http://schemas.microsoft.com/office/powerpoint/2010/main" val="3456988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114</a:t>
            </a:fld>
            <a:endParaRPr lang="zh-CN" altLang="en-US"/>
          </a:p>
        </p:txBody>
      </p:sp>
    </p:spTree>
    <p:extLst>
      <p:ext uri="{BB962C8B-B14F-4D97-AF65-F5344CB8AC3E}">
        <p14:creationId xmlns:p14="http://schemas.microsoft.com/office/powerpoint/2010/main" val="18038603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115</a:t>
            </a:fld>
            <a:endParaRPr lang="zh-CN" altLang="en-US"/>
          </a:p>
        </p:txBody>
      </p:sp>
    </p:spTree>
    <p:extLst>
      <p:ext uri="{BB962C8B-B14F-4D97-AF65-F5344CB8AC3E}">
        <p14:creationId xmlns:p14="http://schemas.microsoft.com/office/powerpoint/2010/main" val="423543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116</a:t>
            </a:fld>
            <a:endParaRPr lang="zh-CN" altLang="en-US"/>
          </a:p>
        </p:txBody>
      </p:sp>
    </p:spTree>
    <p:extLst>
      <p:ext uri="{BB962C8B-B14F-4D97-AF65-F5344CB8AC3E}">
        <p14:creationId xmlns:p14="http://schemas.microsoft.com/office/powerpoint/2010/main" val="2174009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11</a:t>
            </a:fld>
            <a:endParaRPr lang="zh-CN" altLang="en-US"/>
          </a:p>
        </p:txBody>
      </p:sp>
    </p:spTree>
    <p:extLst>
      <p:ext uri="{BB962C8B-B14F-4D97-AF65-F5344CB8AC3E}">
        <p14:creationId xmlns:p14="http://schemas.microsoft.com/office/powerpoint/2010/main" val="2494872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117</a:t>
            </a:fld>
            <a:endParaRPr lang="zh-CN" altLang="en-US"/>
          </a:p>
        </p:txBody>
      </p:sp>
    </p:spTree>
    <p:extLst>
      <p:ext uri="{BB962C8B-B14F-4D97-AF65-F5344CB8AC3E}">
        <p14:creationId xmlns:p14="http://schemas.microsoft.com/office/powerpoint/2010/main" val="768678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118</a:t>
            </a:fld>
            <a:endParaRPr lang="zh-CN" altLang="en-US"/>
          </a:p>
        </p:txBody>
      </p:sp>
    </p:spTree>
    <p:extLst>
      <p:ext uri="{BB962C8B-B14F-4D97-AF65-F5344CB8AC3E}">
        <p14:creationId xmlns:p14="http://schemas.microsoft.com/office/powerpoint/2010/main" val="28428579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119</a:t>
            </a:fld>
            <a:endParaRPr lang="zh-CN" altLang="en-US"/>
          </a:p>
        </p:txBody>
      </p:sp>
    </p:spTree>
    <p:extLst>
      <p:ext uri="{BB962C8B-B14F-4D97-AF65-F5344CB8AC3E}">
        <p14:creationId xmlns:p14="http://schemas.microsoft.com/office/powerpoint/2010/main" val="1730572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120</a:t>
            </a:fld>
            <a:endParaRPr lang="zh-CN" altLang="en-US"/>
          </a:p>
        </p:txBody>
      </p:sp>
    </p:spTree>
    <p:extLst>
      <p:ext uri="{BB962C8B-B14F-4D97-AF65-F5344CB8AC3E}">
        <p14:creationId xmlns:p14="http://schemas.microsoft.com/office/powerpoint/2010/main" val="2356986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121</a:t>
            </a:fld>
            <a:endParaRPr lang="zh-CN" altLang="en-US"/>
          </a:p>
        </p:txBody>
      </p:sp>
    </p:spTree>
    <p:extLst>
      <p:ext uri="{BB962C8B-B14F-4D97-AF65-F5344CB8AC3E}">
        <p14:creationId xmlns:p14="http://schemas.microsoft.com/office/powerpoint/2010/main" val="13911382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122</a:t>
            </a:fld>
            <a:endParaRPr lang="zh-CN" altLang="en-US"/>
          </a:p>
        </p:txBody>
      </p:sp>
    </p:spTree>
    <p:extLst>
      <p:ext uri="{BB962C8B-B14F-4D97-AF65-F5344CB8AC3E}">
        <p14:creationId xmlns:p14="http://schemas.microsoft.com/office/powerpoint/2010/main" val="27274434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123</a:t>
            </a:fld>
            <a:endParaRPr lang="zh-CN" altLang="en-US"/>
          </a:p>
        </p:txBody>
      </p:sp>
    </p:spTree>
    <p:extLst>
      <p:ext uri="{BB962C8B-B14F-4D97-AF65-F5344CB8AC3E}">
        <p14:creationId xmlns:p14="http://schemas.microsoft.com/office/powerpoint/2010/main" val="24498235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124</a:t>
            </a:fld>
            <a:endParaRPr lang="zh-CN" altLang="en-US"/>
          </a:p>
        </p:txBody>
      </p:sp>
    </p:spTree>
    <p:extLst>
      <p:ext uri="{BB962C8B-B14F-4D97-AF65-F5344CB8AC3E}">
        <p14:creationId xmlns:p14="http://schemas.microsoft.com/office/powerpoint/2010/main" val="40655634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125</a:t>
            </a:fld>
            <a:endParaRPr lang="zh-CN" altLang="en-US"/>
          </a:p>
        </p:txBody>
      </p:sp>
    </p:spTree>
    <p:extLst>
      <p:ext uri="{BB962C8B-B14F-4D97-AF65-F5344CB8AC3E}">
        <p14:creationId xmlns:p14="http://schemas.microsoft.com/office/powerpoint/2010/main" val="2185867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126</a:t>
            </a:fld>
            <a:endParaRPr lang="zh-CN" altLang="en-US"/>
          </a:p>
        </p:txBody>
      </p:sp>
    </p:spTree>
    <p:extLst>
      <p:ext uri="{BB962C8B-B14F-4D97-AF65-F5344CB8AC3E}">
        <p14:creationId xmlns:p14="http://schemas.microsoft.com/office/powerpoint/2010/main" val="134855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a:t>
            </a:fld>
            <a:endParaRPr lang="zh-CN" altLang="en-US"/>
          </a:p>
        </p:txBody>
      </p:sp>
    </p:spTree>
    <p:extLst>
      <p:ext uri="{BB962C8B-B14F-4D97-AF65-F5344CB8AC3E}">
        <p14:creationId xmlns:p14="http://schemas.microsoft.com/office/powerpoint/2010/main" val="31720945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127</a:t>
            </a:fld>
            <a:endParaRPr lang="zh-CN" altLang="en-US"/>
          </a:p>
        </p:txBody>
      </p:sp>
    </p:spTree>
    <p:extLst>
      <p:ext uri="{BB962C8B-B14F-4D97-AF65-F5344CB8AC3E}">
        <p14:creationId xmlns:p14="http://schemas.microsoft.com/office/powerpoint/2010/main" val="3532222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128</a:t>
            </a:fld>
            <a:endParaRPr lang="zh-CN" altLang="en-US"/>
          </a:p>
        </p:txBody>
      </p:sp>
    </p:spTree>
    <p:extLst>
      <p:ext uri="{BB962C8B-B14F-4D97-AF65-F5344CB8AC3E}">
        <p14:creationId xmlns:p14="http://schemas.microsoft.com/office/powerpoint/2010/main" val="23702401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129</a:t>
            </a:fld>
            <a:endParaRPr lang="zh-CN" altLang="en-US"/>
          </a:p>
        </p:txBody>
      </p:sp>
    </p:spTree>
    <p:extLst>
      <p:ext uri="{BB962C8B-B14F-4D97-AF65-F5344CB8AC3E}">
        <p14:creationId xmlns:p14="http://schemas.microsoft.com/office/powerpoint/2010/main" val="7057807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130</a:t>
            </a:fld>
            <a:endParaRPr lang="zh-CN" altLang="en-US"/>
          </a:p>
        </p:txBody>
      </p:sp>
    </p:spTree>
    <p:extLst>
      <p:ext uri="{BB962C8B-B14F-4D97-AF65-F5344CB8AC3E}">
        <p14:creationId xmlns:p14="http://schemas.microsoft.com/office/powerpoint/2010/main" val="19536217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131</a:t>
            </a:fld>
            <a:endParaRPr lang="zh-CN" altLang="en-US"/>
          </a:p>
        </p:txBody>
      </p:sp>
    </p:spTree>
    <p:extLst>
      <p:ext uri="{BB962C8B-B14F-4D97-AF65-F5344CB8AC3E}">
        <p14:creationId xmlns:p14="http://schemas.microsoft.com/office/powerpoint/2010/main" val="34770143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132</a:t>
            </a:fld>
            <a:endParaRPr lang="zh-CN" altLang="en-US"/>
          </a:p>
        </p:txBody>
      </p:sp>
    </p:spTree>
    <p:extLst>
      <p:ext uri="{BB962C8B-B14F-4D97-AF65-F5344CB8AC3E}">
        <p14:creationId xmlns:p14="http://schemas.microsoft.com/office/powerpoint/2010/main" val="37377822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133</a:t>
            </a:fld>
            <a:endParaRPr lang="zh-CN" altLang="en-US"/>
          </a:p>
        </p:txBody>
      </p:sp>
    </p:spTree>
    <p:extLst>
      <p:ext uri="{BB962C8B-B14F-4D97-AF65-F5344CB8AC3E}">
        <p14:creationId xmlns:p14="http://schemas.microsoft.com/office/powerpoint/2010/main" val="22825286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134</a:t>
            </a:fld>
            <a:endParaRPr lang="zh-CN" altLang="en-US"/>
          </a:p>
        </p:txBody>
      </p:sp>
    </p:spTree>
    <p:extLst>
      <p:ext uri="{BB962C8B-B14F-4D97-AF65-F5344CB8AC3E}">
        <p14:creationId xmlns:p14="http://schemas.microsoft.com/office/powerpoint/2010/main" val="11949382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135</a:t>
            </a:fld>
            <a:endParaRPr lang="zh-CN" altLang="en-US"/>
          </a:p>
        </p:txBody>
      </p:sp>
    </p:spTree>
    <p:extLst>
      <p:ext uri="{BB962C8B-B14F-4D97-AF65-F5344CB8AC3E}">
        <p14:creationId xmlns:p14="http://schemas.microsoft.com/office/powerpoint/2010/main" val="38766810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136</a:t>
            </a:fld>
            <a:endParaRPr lang="zh-CN" altLang="en-US"/>
          </a:p>
        </p:txBody>
      </p:sp>
    </p:spTree>
    <p:extLst>
      <p:ext uri="{BB962C8B-B14F-4D97-AF65-F5344CB8AC3E}">
        <p14:creationId xmlns:p14="http://schemas.microsoft.com/office/powerpoint/2010/main" val="2504498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a:t>
            </a:fld>
            <a:endParaRPr lang="zh-CN" altLang="en-US"/>
          </a:p>
        </p:txBody>
      </p:sp>
    </p:spTree>
    <p:extLst>
      <p:ext uri="{BB962C8B-B14F-4D97-AF65-F5344CB8AC3E}">
        <p14:creationId xmlns:p14="http://schemas.microsoft.com/office/powerpoint/2010/main" val="25861928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137</a:t>
            </a:fld>
            <a:endParaRPr lang="zh-CN" altLang="en-US"/>
          </a:p>
        </p:txBody>
      </p:sp>
    </p:spTree>
    <p:extLst>
      <p:ext uri="{BB962C8B-B14F-4D97-AF65-F5344CB8AC3E}">
        <p14:creationId xmlns:p14="http://schemas.microsoft.com/office/powerpoint/2010/main" val="8751475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138</a:t>
            </a:fld>
            <a:endParaRPr lang="zh-CN" altLang="en-US"/>
          </a:p>
        </p:txBody>
      </p:sp>
    </p:spTree>
    <p:extLst>
      <p:ext uri="{BB962C8B-B14F-4D97-AF65-F5344CB8AC3E}">
        <p14:creationId xmlns:p14="http://schemas.microsoft.com/office/powerpoint/2010/main" val="33419524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139</a:t>
            </a:fld>
            <a:endParaRPr lang="zh-CN" altLang="en-US"/>
          </a:p>
        </p:txBody>
      </p:sp>
    </p:spTree>
    <p:extLst>
      <p:ext uri="{BB962C8B-B14F-4D97-AF65-F5344CB8AC3E}">
        <p14:creationId xmlns:p14="http://schemas.microsoft.com/office/powerpoint/2010/main" val="3904425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140</a:t>
            </a:fld>
            <a:endParaRPr lang="zh-CN" altLang="en-US"/>
          </a:p>
        </p:txBody>
      </p:sp>
    </p:spTree>
    <p:extLst>
      <p:ext uri="{BB962C8B-B14F-4D97-AF65-F5344CB8AC3E}">
        <p14:creationId xmlns:p14="http://schemas.microsoft.com/office/powerpoint/2010/main" val="13184553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141</a:t>
            </a:fld>
            <a:endParaRPr lang="zh-CN" altLang="en-US"/>
          </a:p>
        </p:txBody>
      </p:sp>
    </p:spTree>
    <p:extLst>
      <p:ext uri="{BB962C8B-B14F-4D97-AF65-F5344CB8AC3E}">
        <p14:creationId xmlns:p14="http://schemas.microsoft.com/office/powerpoint/2010/main" val="20000439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142</a:t>
            </a:fld>
            <a:endParaRPr lang="zh-CN" altLang="en-US"/>
          </a:p>
        </p:txBody>
      </p:sp>
    </p:spTree>
    <p:extLst>
      <p:ext uri="{BB962C8B-B14F-4D97-AF65-F5344CB8AC3E}">
        <p14:creationId xmlns:p14="http://schemas.microsoft.com/office/powerpoint/2010/main" val="39907354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143</a:t>
            </a:fld>
            <a:endParaRPr lang="zh-CN" altLang="en-US"/>
          </a:p>
        </p:txBody>
      </p:sp>
    </p:spTree>
    <p:extLst>
      <p:ext uri="{BB962C8B-B14F-4D97-AF65-F5344CB8AC3E}">
        <p14:creationId xmlns:p14="http://schemas.microsoft.com/office/powerpoint/2010/main" val="12776044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144</a:t>
            </a:fld>
            <a:endParaRPr lang="zh-CN" altLang="en-US"/>
          </a:p>
        </p:txBody>
      </p:sp>
    </p:spTree>
    <p:extLst>
      <p:ext uri="{BB962C8B-B14F-4D97-AF65-F5344CB8AC3E}">
        <p14:creationId xmlns:p14="http://schemas.microsoft.com/office/powerpoint/2010/main" val="32841875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145</a:t>
            </a:fld>
            <a:endParaRPr lang="zh-CN" altLang="en-US"/>
          </a:p>
        </p:txBody>
      </p:sp>
    </p:spTree>
    <p:extLst>
      <p:ext uri="{BB962C8B-B14F-4D97-AF65-F5344CB8AC3E}">
        <p14:creationId xmlns:p14="http://schemas.microsoft.com/office/powerpoint/2010/main" val="11494069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146</a:t>
            </a:fld>
            <a:endParaRPr lang="zh-CN" altLang="en-US"/>
          </a:p>
        </p:txBody>
      </p:sp>
    </p:spTree>
    <p:extLst>
      <p:ext uri="{BB962C8B-B14F-4D97-AF65-F5344CB8AC3E}">
        <p14:creationId xmlns:p14="http://schemas.microsoft.com/office/powerpoint/2010/main" val="1212924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789277">
            <a:off x="7152595" y="4756532"/>
            <a:ext cx="1495606" cy="2064140"/>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32131">
            <a:off x="6407424" y="4267165"/>
            <a:ext cx="937662" cy="1294101"/>
          </a:xfrm>
          <a:prstGeom prst="rect">
            <a:avLst/>
          </a:prstGeom>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1392019">
            <a:off x="7823753" y="3280238"/>
            <a:ext cx="1165193" cy="1608125"/>
          </a:xfrm>
          <a:prstGeom prst="rect">
            <a:avLst/>
          </a:prstGeom>
        </p:spPr>
      </p:pic>
      <p:sp>
        <p:nvSpPr>
          <p:cNvPr id="2" name="标题 1"/>
          <p:cNvSpPr>
            <a:spLocks noGrp="1"/>
          </p:cNvSpPr>
          <p:nvPr>
            <p:ph type="ctrTitle" hasCustomPrompt="1"/>
          </p:nvPr>
        </p:nvSpPr>
        <p:spPr>
          <a:xfrm>
            <a:off x="827584" y="2130425"/>
            <a:ext cx="7578765" cy="1470025"/>
          </a:xfrm>
        </p:spPr>
        <p:txBody>
          <a:bodyPr>
            <a:normAutofit/>
          </a:bodyPr>
          <a:lstStyle>
            <a:lvl1pPr algn="ctr">
              <a:defRPr lang="zh-CN" altLang="en-US" sz="4400" b="1" kern="1200" dirty="0">
                <a:solidFill>
                  <a:schemeClr val="tx1"/>
                </a:solidFill>
                <a:latin typeface="Helvetica" pitchFamily="34" charset="0"/>
                <a:ea typeface="+mj-ea"/>
                <a:cs typeface="+mj-cs"/>
              </a:defRPr>
            </a:lvl1pPr>
          </a:lstStyle>
          <a:p>
            <a:r>
              <a:rPr lang="en-US" altLang="zh-CN" dirty="0"/>
              <a:t>Title</a:t>
            </a:r>
            <a:endParaRPr lang="zh-CN" altLang="en-US" dirty="0"/>
          </a:p>
        </p:txBody>
      </p:sp>
      <p:sp>
        <p:nvSpPr>
          <p:cNvPr id="3" name="副标题 2"/>
          <p:cNvSpPr>
            <a:spLocks noGrp="1"/>
          </p:cNvSpPr>
          <p:nvPr>
            <p:ph type="subTitle" idx="1"/>
          </p:nvPr>
        </p:nvSpPr>
        <p:spPr>
          <a:xfrm>
            <a:off x="1464518" y="3886200"/>
            <a:ext cx="6400800" cy="1752600"/>
          </a:xfrm>
        </p:spPr>
        <p:txBody>
          <a:bodyPr/>
          <a:lstStyle>
            <a:lvl1pPr marL="0" indent="0" algn="ctr">
              <a:buNone/>
              <a:defRPr>
                <a:solidFill>
                  <a:schemeClr val="tx1"/>
                </a:solidFill>
                <a:latin typeface="Helvetica" pitchFamily="34" charset="0"/>
                <a:cs typeface="Helvetic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6DBAD9A3-8BB7-4F7B-8C80-B63924472345}" type="datetime1">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8" name="Rectangle 12"/>
          <p:cNvSpPr/>
          <p:nvPr userDrawn="1"/>
        </p:nvSpPr>
        <p:spPr>
          <a:xfrm>
            <a:off x="827585" y="3417189"/>
            <a:ext cx="7578764" cy="45719"/>
          </a:xfrm>
          <a:prstGeom prst="rect">
            <a:avLst/>
          </a:prstGeom>
          <a:gradFill>
            <a:gsLst>
              <a:gs pos="0">
                <a:srgbClr val="006C3D"/>
              </a:gs>
              <a:gs pos="69000">
                <a:srgbClr val="8CBFA7">
                  <a:lumMod val="100000"/>
                  <a:alpha val="79000"/>
                </a:srgbClr>
              </a:gs>
              <a:gs pos="100000">
                <a:srgbClr val="D5E9DE">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CF56CDE-6704-4F9D-84AB-FEE6367031C0}" type="datetime1">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D3D58F-489C-4816-B191-149C8393FB3E}" type="datetime1">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Helvetica" pitchFamily="34" charset="0"/>
                <a:cs typeface="Helvetica" pitchFamily="34" charset="0"/>
              </a:defRPr>
            </a:lvl1pPr>
            <a:lvl2pPr>
              <a:defRPr>
                <a:latin typeface="Helvetica" pitchFamily="34" charset="0"/>
                <a:cs typeface="Helvetica" pitchFamily="34" charset="0"/>
              </a:defRPr>
            </a:lvl2pPr>
            <a:lvl3pPr>
              <a:defRPr>
                <a:latin typeface="Helvetica" pitchFamily="34" charset="0"/>
                <a:cs typeface="Helvetica" pitchFamily="34" charset="0"/>
              </a:defRPr>
            </a:lvl3pPr>
            <a:lvl4pPr>
              <a:defRPr>
                <a:latin typeface="Helvetica" pitchFamily="34" charset="0"/>
                <a:cs typeface="Helvetica" pitchFamily="34" charset="0"/>
              </a:defRPr>
            </a:lvl4pPr>
            <a:lvl5pPr>
              <a:defRPr>
                <a:latin typeface="Helvetica" pitchFamily="34" charset="0"/>
                <a:cs typeface="Helvetica"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23E7767D-7118-4097-B566-4C919069CDC8}" type="datetime1">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5" name="Rectangle 12"/>
          <p:cNvSpPr/>
          <p:nvPr userDrawn="1"/>
        </p:nvSpPr>
        <p:spPr>
          <a:xfrm>
            <a:off x="467544" y="1412776"/>
            <a:ext cx="8172701" cy="45719"/>
          </a:xfrm>
          <a:prstGeom prst="rect">
            <a:avLst/>
          </a:prstGeom>
          <a:gradFill>
            <a:gsLst>
              <a:gs pos="0">
                <a:srgbClr val="006C3D"/>
              </a:gs>
              <a:gs pos="69000">
                <a:srgbClr val="8CBFA7">
                  <a:lumMod val="100000"/>
                  <a:alpha val="79000"/>
                </a:srgbClr>
              </a:gs>
              <a:gs pos="100000">
                <a:srgbClr val="D5E9DE">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AB3459E-17E2-4569-9EF6-D8041B2EB159}" type="datetime1">
              <a:rPr lang="zh-CN" altLang="en-US" smtClean="0"/>
              <a:t>2020/9/20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2BF2CE2-D9C4-4A4D-9B8B-7743A0CBB7F1}" type="datetime1">
              <a:rPr lang="zh-CN" altLang="en-US" smtClean="0"/>
              <a:t>2020/9/20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A54AFC1-0E84-417B-93D8-CC24283021B8}" type="datetime1">
              <a:rPr lang="zh-CN" altLang="en-US" smtClean="0"/>
              <a:t>2020/9/20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459E6F6-1D8D-413C-83AC-F8D160D9BDB5}" type="datetime1">
              <a:rPr lang="zh-CN" altLang="en-US" smtClean="0"/>
              <a:t>2020/9/20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A0938A-816B-4B50-819E-A6130EF722A7}" type="datetime1">
              <a:rPr lang="zh-CN" altLang="en-US" smtClean="0"/>
              <a:t>2020/9/20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EA53AC-26D0-4307-8A26-C73091FF7308}" type="datetime1">
              <a:rPr lang="zh-CN" altLang="en-US" smtClean="0"/>
              <a:t>2020/9/20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ED1A2B9-FE05-4911-9CA9-75E4E8D54A65}" type="datetime1">
              <a:rPr lang="zh-CN" altLang="en-US" smtClean="0"/>
              <a:t>2020/9/20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3D81E-FF8E-44C9-879A-182F8D2C1EDE}" type="datetime1">
              <a:rPr lang="zh-CN" altLang="en-US" smtClean="0"/>
              <a:t>2020/9/20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400" kern="1200">
          <a:solidFill>
            <a:schemeClr val="tx1"/>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02.pn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230.wmf"/><Relationship Id="rId5" Type="http://schemas.openxmlformats.org/officeDocument/2006/relationships/oleObject" Target="../embeddings/oleObject121.bin"/><Relationship Id="rId4" Type="http://schemas.openxmlformats.org/officeDocument/2006/relationships/image" Target="../media/image231.png"/></Relationships>
</file>

<file path=ppt/slides/_rels/slide10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0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10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0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0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10.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1.png"/></Relationships>
</file>

<file path=ppt/slides/_rels/slide11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51.jp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jpeg"/><Relationship Id="rId4" Type="http://schemas.openxmlformats.org/officeDocument/2006/relationships/image" Target="../media/image252.png"/></Relationships>
</file>

<file path=ppt/slides/_rels/slide115.xml.rels><?xml version="1.0" encoding="UTF-8" standalone="yes"?>
<Relationships xmlns="http://schemas.openxmlformats.org/package/2006/relationships"><Relationship Id="rId8" Type="http://schemas.openxmlformats.org/officeDocument/2006/relationships/image" Target="../media/image260.jpeg"/><Relationship Id="rId3" Type="http://schemas.openxmlformats.org/officeDocument/2006/relationships/image" Target="../media/image255.png"/><Relationship Id="rId7" Type="http://schemas.openxmlformats.org/officeDocument/2006/relationships/image" Target="../media/image259.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jpe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jpeg"/></Relationships>
</file>

<file path=ppt/slides/_rels/slide11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11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11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68.png"/></Relationships>
</file>

<file path=ppt/slides/_rels/slide11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71.png"/><Relationship Id="rId4" Type="http://schemas.openxmlformats.org/officeDocument/2006/relationships/image" Target="../media/image270.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video" Target="../media/media1.mp4"/><Relationship Id="rId7" Type="http://schemas.openxmlformats.org/officeDocument/2006/relationships/image" Target="../media/image272.wmf"/><Relationship Id="rId2" Type="http://schemas.microsoft.com/office/2007/relationships/media" Target="../media/media1.mp4"/><Relationship Id="rId1" Type="http://schemas.openxmlformats.org/officeDocument/2006/relationships/vmlDrawing" Target="../drawings/vmlDrawing28.vml"/><Relationship Id="rId6" Type="http://schemas.openxmlformats.org/officeDocument/2006/relationships/oleObject" Target="../embeddings/oleObject122.bin"/><Relationship Id="rId5" Type="http://schemas.openxmlformats.org/officeDocument/2006/relationships/notesSlide" Target="../notesSlides/notesSlide73.xml"/><Relationship Id="rId4" Type="http://schemas.openxmlformats.org/officeDocument/2006/relationships/slideLayout" Target="../slideLayouts/slideLayout2.xml"/><Relationship Id="rId9" Type="http://schemas.openxmlformats.org/officeDocument/2006/relationships/image" Target="../media/image274.png"/></Relationships>
</file>

<file path=ppt/slides/_rels/slide12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12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123.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80.jpg"/></Relationships>
</file>

<file path=ppt/slides/_rels/slide124.xml.rels><?xml version="1.0" encoding="UTF-8" standalone="yes"?>
<Relationships xmlns="http://schemas.openxmlformats.org/package/2006/relationships"><Relationship Id="rId3" Type="http://schemas.openxmlformats.org/officeDocument/2006/relationships/image" Target="../media/image281.GI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85.jpeg"/><Relationship Id="rId5" Type="http://schemas.openxmlformats.org/officeDocument/2006/relationships/image" Target="../media/image284.gif"/><Relationship Id="rId4" Type="http://schemas.openxmlformats.org/officeDocument/2006/relationships/image" Target="../media/image283.png"/></Relationships>
</file>

<file path=ppt/slides/_rels/slide127.xml.rels><?xml version="1.0" encoding="UTF-8" standalone="yes"?>
<Relationships xmlns="http://schemas.openxmlformats.org/package/2006/relationships"><Relationship Id="rId8" Type="http://schemas.openxmlformats.org/officeDocument/2006/relationships/image" Target="../media/image287.wmf"/><Relationship Id="rId3" Type="http://schemas.openxmlformats.org/officeDocument/2006/relationships/notesSlide" Target="../notesSlides/notesSlide80.xml"/><Relationship Id="rId7"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286.wmf"/><Relationship Id="rId5" Type="http://schemas.openxmlformats.org/officeDocument/2006/relationships/oleObject" Target="../embeddings/oleObject123.bin"/><Relationship Id="rId4" Type="http://schemas.openxmlformats.org/officeDocument/2006/relationships/image" Target="../media/image288.png"/></Relationships>
</file>

<file path=ppt/slides/_rels/slide128.xml.rels><?xml version="1.0" encoding="UTF-8" standalone="yes"?>
<Relationships xmlns="http://schemas.openxmlformats.org/package/2006/relationships"><Relationship Id="rId8" Type="http://schemas.openxmlformats.org/officeDocument/2006/relationships/image" Target="../media/image290.wmf"/><Relationship Id="rId3" Type="http://schemas.openxmlformats.org/officeDocument/2006/relationships/notesSlide" Target="../notesSlides/notesSlide81.xml"/><Relationship Id="rId7"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89.wmf"/><Relationship Id="rId5" Type="http://schemas.openxmlformats.org/officeDocument/2006/relationships/oleObject" Target="../embeddings/oleObject125.bin"/><Relationship Id="rId4" Type="http://schemas.openxmlformats.org/officeDocument/2006/relationships/image" Target="../media/image291.png"/></Relationships>
</file>

<file path=ppt/slides/_rels/slide12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9.xml"/><Relationship Id="rId7"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1.bin"/><Relationship Id="rId4" Type="http://schemas.openxmlformats.org/officeDocument/2006/relationships/image" Target="../media/image32.jpeg"/><Relationship Id="rId9" Type="http://schemas.openxmlformats.org/officeDocument/2006/relationships/image" Target="../media/image31.wmf"/></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image" Target="../media/image294.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128.bin"/><Relationship Id="rId5" Type="http://schemas.openxmlformats.org/officeDocument/2006/relationships/image" Target="../media/image293.wmf"/><Relationship Id="rId4" Type="http://schemas.openxmlformats.org/officeDocument/2006/relationships/oleObject" Target="../embeddings/oleObject127.bin"/></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notesSlide" Target="../notesSlides/notesSlide84.xml"/><Relationship Id="rId7" Type="http://schemas.openxmlformats.org/officeDocument/2006/relationships/image" Target="../media/image296.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30.bin"/><Relationship Id="rId5" Type="http://schemas.openxmlformats.org/officeDocument/2006/relationships/image" Target="../media/image295.wmf"/><Relationship Id="rId10" Type="http://schemas.openxmlformats.org/officeDocument/2006/relationships/image" Target="../media/image298.png"/><Relationship Id="rId4" Type="http://schemas.openxmlformats.org/officeDocument/2006/relationships/oleObject" Target="../embeddings/oleObject129.bin"/><Relationship Id="rId9" Type="http://schemas.openxmlformats.org/officeDocument/2006/relationships/image" Target="../media/image297.wmf"/></Relationships>
</file>

<file path=ppt/slides/_rels/slide132.xml.rels><?xml version="1.0" encoding="UTF-8" standalone="yes"?>
<Relationships xmlns="http://schemas.openxmlformats.org/package/2006/relationships"><Relationship Id="rId8" Type="http://schemas.openxmlformats.org/officeDocument/2006/relationships/image" Target="../media/image303.jpeg"/><Relationship Id="rId13" Type="http://schemas.openxmlformats.org/officeDocument/2006/relationships/oleObject" Target="../embeddings/oleObject136.bin"/><Relationship Id="rId3" Type="http://schemas.openxmlformats.org/officeDocument/2006/relationships/notesSlide" Target="../notesSlides/notesSlide85.xml"/><Relationship Id="rId7" Type="http://schemas.openxmlformats.org/officeDocument/2006/relationships/image" Target="../media/image300.wmf"/><Relationship Id="rId12" Type="http://schemas.openxmlformats.org/officeDocument/2006/relationships/image" Target="../media/image302.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33.bin"/><Relationship Id="rId11" Type="http://schemas.openxmlformats.org/officeDocument/2006/relationships/oleObject" Target="../embeddings/oleObject135.bin"/><Relationship Id="rId5" Type="http://schemas.openxmlformats.org/officeDocument/2006/relationships/image" Target="../media/image299.wmf"/><Relationship Id="rId10" Type="http://schemas.openxmlformats.org/officeDocument/2006/relationships/image" Target="../media/image301.wmf"/><Relationship Id="rId4" Type="http://schemas.openxmlformats.org/officeDocument/2006/relationships/oleObject" Target="../embeddings/oleObject132.bin"/><Relationship Id="rId9" Type="http://schemas.openxmlformats.org/officeDocument/2006/relationships/oleObject" Target="../embeddings/oleObject134.bin"/></Relationships>
</file>

<file path=ppt/slides/_rels/slide133.xml.rels><?xml version="1.0" encoding="UTF-8" standalone="yes"?>
<Relationships xmlns="http://schemas.openxmlformats.org/package/2006/relationships"><Relationship Id="rId8" Type="http://schemas.openxmlformats.org/officeDocument/2006/relationships/image" Target="../media/image305.wmf"/><Relationship Id="rId3" Type="http://schemas.openxmlformats.org/officeDocument/2006/relationships/notesSlide" Target="../notesSlides/notesSlide86.xml"/><Relationship Id="rId7"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304.wmf"/><Relationship Id="rId5" Type="http://schemas.openxmlformats.org/officeDocument/2006/relationships/oleObject" Target="../embeddings/oleObject137.bin"/><Relationship Id="rId4" Type="http://schemas.openxmlformats.org/officeDocument/2006/relationships/image" Target="../media/image306.png"/></Relationships>
</file>

<file path=ppt/slides/_rels/slide134.xml.rels><?xml version="1.0" encoding="UTF-8" standalone="yes"?>
<Relationships xmlns="http://schemas.openxmlformats.org/package/2006/relationships"><Relationship Id="rId8" Type="http://schemas.openxmlformats.org/officeDocument/2006/relationships/image" Target="../media/image308.wmf"/><Relationship Id="rId3" Type="http://schemas.openxmlformats.org/officeDocument/2006/relationships/notesSlide" Target="../notesSlides/notesSlide87.xml"/><Relationship Id="rId7"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307.wmf"/><Relationship Id="rId5" Type="http://schemas.openxmlformats.org/officeDocument/2006/relationships/oleObject" Target="../embeddings/oleObject139.bin"/><Relationship Id="rId4" Type="http://schemas.openxmlformats.org/officeDocument/2006/relationships/image" Target="../media/image309.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image" Target="../media/image310.w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41.bin"/><Relationship Id="rId5" Type="http://schemas.openxmlformats.org/officeDocument/2006/relationships/image" Target="../media/image312.png"/><Relationship Id="rId4" Type="http://schemas.openxmlformats.org/officeDocument/2006/relationships/image" Target="../media/image311.jpeg"/></Relationships>
</file>

<file path=ppt/slides/_rels/slide136.xml.rels><?xml version="1.0" encoding="UTF-8" standalone="yes"?>
<Relationships xmlns="http://schemas.openxmlformats.org/package/2006/relationships"><Relationship Id="rId8" Type="http://schemas.openxmlformats.org/officeDocument/2006/relationships/image" Target="../media/image314.wmf"/><Relationship Id="rId3" Type="http://schemas.openxmlformats.org/officeDocument/2006/relationships/notesSlide" Target="../notesSlides/notesSlide89.xml"/><Relationship Id="rId7" Type="http://schemas.openxmlformats.org/officeDocument/2006/relationships/oleObject" Target="../embeddings/oleObject143.bin"/><Relationship Id="rId12" Type="http://schemas.openxmlformats.org/officeDocument/2006/relationships/image" Target="../media/image316.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313.wmf"/><Relationship Id="rId11" Type="http://schemas.openxmlformats.org/officeDocument/2006/relationships/oleObject" Target="../embeddings/oleObject145.bin"/><Relationship Id="rId5" Type="http://schemas.openxmlformats.org/officeDocument/2006/relationships/oleObject" Target="../embeddings/oleObject142.bin"/><Relationship Id="rId10" Type="http://schemas.openxmlformats.org/officeDocument/2006/relationships/image" Target="../media/image315.wmf"/><Relationship Id="rId4" Type="http://schemas.openxmlformats.org/officeDocument/2006/relationships/image" Target="../media/image317.png"/><Relationship Id="rId9" Type="http://schemas.openxmlformats.org/officeDocument/2006/relationships/oleObject" Target="../embeddings/oleObject144.bin"/></Relationships>
</file>

<file path=ppt/slides/_rels/slide13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147.bin"/><Relationship Id="rId3" Type="http://schemas.openxmlformats.org/officeDocument/2006/relationships/notesSlide" Target="../notesSlides/notesSlide91.xml"/><Relationship Id="rId7" Type="http://schemas.openxmlformats.org/officeDocument/2006/relationships/image" Target="../media/image323.png"/><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319.wmf"/><Relationship Id="rId11" Type="http://schemas.openxmlformats.org/officeDocument/2006/relationships/image" Target="../media/image321.wmf"/><Relationship Id="rId5" Type="http://schemas.openxmlformats.org/officeDocument/2006/relationships/oleObject" Target="../embeddings/oleObject146.bin"/><Relationship Id="rId10" Type="http://schemas.openxmlformats.org/officeDocument/2006/relationships/oleObject" Target="../embeddings/oleObject148.bin"/><Relationship Id="rId4" Type="http://schemas.openxmlformats.org/officeDocument/2006/relationships/image" Target="../media/image322.png"/><Relationship Id="rId9" Type="http://schemas.openxmlformats.org/officeDocument/2006/relationships/image" Target="../media/image320.wmf"/></Relationships>
</file>

<file path=ppt/slides/_rels/slide139.xml.rels><?xml version="1.0" encoding="UTF-8" standalone="yes"?>
<Relationships xmlns="http://schemas.openxmlformats.org/package/2006/relationships"><Relationship Id="rId3" Type="http://schemas.openxmlformats.org/officeDocument/2006/relationships/image" Target="../media/image324.jp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0.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8.png"/><Relationship Id="rId5" Type="http://schemas.openxmlformats.org/officeDocument/2006/relationships/image" Target="../media/image34.wmf"/><Relationship Id="rId10" Type="http://schemas.openxmlformats.org/officeDocument/2006/relationships/image" Target="../media/image37.jpeg"/><Relationship Id="rId4" Type="http://schemas.openxmlformats.org/officeDocument/2006/relationships/oleObject" Target="../embeddings/oleObject3.bin"/><Relationship Id="rId9" Type="http://schemas.openxmlformats.org/officeDocument/2006/relationships/image" Target="../media/image36.wmf"/></Relationships>
</file>

<file path=ppt/slides/_rels/slide140.xml.rels><?xml version="1.0" encoding="UTF-8" standalone="yes"?>
<Relationships xmlns="http://schemas.openxmlformats.org/package/2006/relationships"><Relationship Id="rId3" Type="http://schemas.openxmlformats.org/officeDocument/2006/relationships/image" Target="../media/image325.png"/><Relationship Id="rId7" Type="http://schemas.openxmlformats.org/officeDocument/2006/relationships/image" Target="../media/image329.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14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332.png"/><Relationship Id="rId4" Type="http://schemas.openxmlformats.org/officeDocument/2006/relationships/image" Target="../media/image331.png"/></Relationships>
</file>

<file path=ppt/slides/_rels/slide14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34.GIF"/><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336.png"/><Relationship Id="rId4" Type="http://schemas.openxmlformats.org/officeDocument/2006/relationships/image" Target="../media/image335.png"/></Relationships>
</file>

<file path=ppt/slides/_rels/slide14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339.png"/></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49.bin"/><Relationship Id="rId3" Type="http://schemas.openxmlformats.org/officeDocument/2006/relationships/notesSlide" Target="../notesSlides/notesSlide99.xml"/><Relationship Id="rId7" Type="http://schemas.openxmlformats.org/officeDocument/2006/relationships/image" Target="../media/image345.png"/><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344.jpeg"/><Relationship Id="rId11" Type="http://schemas.openxmlformats.org/officeDocument/2006/relationships/image" Target="../media/image341.wmf"/><Relationship Id="rId5" Type="http://schemas.openxmlformats.org/officeDocument/2006/relationships/image" Target="../media/image343.png"/><Relationship Id="rId10" Type="http://schemas.openxmlformats.org/officeDocument/2006/relationships/oleObject" Target="../embeddings/oleObject150.bin"/><Relationship Id="rId4" Type="http://schemas.openxmlformats.org/officeDocument/2006/relationships/image" Target="../media/image342.png"/><Relationship Id="rId9" Type="http://schemas.openxmlformats.org/officeDocument/2006/relationships/image" Target="../media/image340.wmf"/></Relationships>
</file>

<file path=ppt/slides/_rels/slide147.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348.png"/><Relationship Id="rId4" Type="http://schemas.openxmlformats.org/officeDocument/2006/relationships/image" Target="../media/image347.png"/></Relationships>
</file>

<file path=ppt/slides/_rels/slide148.xml.rels><?xml version="1.0" encoding="UTF-8" standalone="yes"?>
<Relationships xmlns="http://schemas.openxmlformats.org/package/2006/relationships"><Relationship Id="rId3" Type="http://schemas.openxmlformats.org/officeDocument/2006/relationships/image" Target="../media/image349.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352.png"/><Relationship Id="rId4" Type="http://schemas.openxmlformats.org/officeDocument/2006/relationships/image" Target="../media/image351.jpeg"/></Relationships>
</file>

<file path=ppt/slides/_rels/slide15.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10.bin"/><Relationship Id="rId3" Type="http://schemas.openxmlformats.org/officeDocument/2006/relationships/notesSlide" Target="../notesSlides/notesSlide11.xml"/><Relationship Id="rId7" Type="http://schemas.openxmlformats.org/officeDocument/2006/relationships/oleObject" Target="../embeddings/oleObject7.bin"/><Relationship Id="rId12"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0.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39.wmf"/><Relationship Id="rId4" Type="http://schemas.openxmlformats.org/officeDocument/2006/relationships/image" Target="../media/image32.jpeg"/><Relationship Id="rId9" Type="http://schemas.openxmlformats.org/officeDocument/2006/relationships/oleObject" Target="../embeddings/oleObject8.bin"/><Relationship Id="rId14" Type="http://schemas.openxmlformats.org/officeDocument/2006/relationships/image" Target="../media/image41.wmf"/></Relationships>
</file>

<file path=ppt/slides/_rels/slide150.xml.rels><?xml version="1.0" encoding="UTF-8" standalone="yes"?>
<Relationships xmlns="http://schemas.openxmlformats.org/package/2006/relationships"><Relationship Id="rId8" Type="http://schemas.openxmlformats.org/officeDocument/2006/relationships/image" Target="../media/image358.png"/><Relationship Id="rId3" Type="http://schemas.openxmlformats.org/officeDocument/2006/relationships/notesSlide" Target="../notesSlides/notesSlide103.xml"/><Relationship Id="rId7" Type="http://schemas.openxmlformats.org/officeDocument/2006/relationships/image" Target="../media/image357.png"/><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356.png"/><Relationship Id="rId11" Type="http://schemas.openxmlformats.org/officeDocument/2006/relationships/image" Target="../media/image353.wmf"/><Relationship Id="rId5" Type="http://schemas.openxmlformats.org/officeDocument/2006/relationships/image" Target="../media/image355.png"/><Relationship Id="rId10" Type="http://schemas.openxmlformats.org/officeDocument/2006/relationships/oleObject" Target="../embeddings/oleObject151.bin"/><Relationship Id="rId4" Type="http://schemas.openxmlformats.org/officeDocument/2006/relationships/image" Target="../media/image354.png"/><Relationship Id="rId9" Type="http://schemas.openxmlformats.org/officeDocument/2006/relationships/image" Target="../media/image359.jpeg"/></Relationships>
</file>

<file path=ppt/slides/_rels/slide15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notesSlide" Target="../notesSlides/notesSlide105.xml"/></Relationships>
</file>

<file path=ppt/slides/_rels/slide15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365.emf"/></Relationships>
</file>

<file path=ppt/slides/_rels/slide154.xml.rels><?xml version="1.0" encoding="UTF-8" standalone="yes"?>
<Relationships xmlns="http://schemas.openxmlformats.org/package/2006/relationships"><Relationship Id="rId8" Type="http://schemas.openxmlformats.org/officeDocument/2006/relationships/image" Target="../media/image367.wmf"/><Relationship Id="rId3" Type="http://schemas.openxmlformats.org/officeDocument/2006/relationships/notesSlide" Target="../notesSlides/notesSlide107.xml"/><Relationship Id="rId7"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369.jpeg"/><Relationship Id="rId5" Type="http://schemas.openxmlformats.org/officeDocument/2006/relationships/image" Target="../media/image366.png"/><Relationship Id="rId10" Type="http://schemas.openxmlformats.org/officeDocument/2006/relationships/image" Target="../media/image368.wmf"/><Relationship Id="rId4" Type="http://schemas.openxmlformats.org/officeDocument/2006/relationships/oleObject" Target="../embeddings/oleObject152.bin"/><Relationship Id="rId9" Type="http://schemas.openxmlformats.org/officeDocument/2006/relationships/oleObject" Target="../embeddings/oleObject154.bin"/></Relationships>
</file>

<file path=ppt/slides/_rels/slide155.xml.rels><?xml version="1.0" encoding="UTF-8" standalone="yes"?>
<Relationships xmlns="http://schemas.openxmlformats.org/package/2006/relationships"><Relationship Id="rId8" Type="http://schemas.openxmlformats.org/officeDocument/2006/relationships/image" Target="../media/image370.wmf"/><Relationship Id="rId3" Type="http://schemas.openxmlformats.org/officeDocument/2006/relationships/notesSlide" Target="../notesSlides/notesSlide108.xml"/><Relationship Id="rId7"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156.xml.rels><?xml version="1.0" encoding="UTF-8" standalone="yes"?>
<Relationships xmlns="http://schemas.openxmlformats.org/package/2006/relationships"><Relationship Id="rId8" Type="http://schemas.openxmlformats.org/officeDocument/2006/relationships/image" Target="../media/image374.wmf"/><Relationship Id="rId3" Type="http://schemas.openxmlformats.org/officeDocument/2006/relationships/notesSlide" Target="../notesSlides/notesSlide109.xml"/><Relationship Id="rId7"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157.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notesSlide" Target="../notesSlides/notesSlide12.xml"/><Relationship Id="rId7" Type="http://schemas.openxmlformats.org/officeDocument/2006/relationships/oleObject" Target="../embeddings/oleObject12.bin"/><Relationship Id="rId12"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42.wmf"/><Relationship Id="rId4" Type="http://schemas.openxmlformats.org/officeDocument/2006/relationships/image" Target="../media/image32.jpeg"/><Relationship Id="rId9" Type="http://schemas.openxmlformats.org/officeDocument/2006/relationships/oleObject" Target="../embeddings/oleObject13.bin"/></Relationships>
</file>

<file path=ppt/slides/_rels/slide16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383.png"/><Relationship Id="rId4" Type="http://schemas.openxmlformats.org/officeDocument/2006/relationships/image" Target="../media/image382.png"/></Relationships>
</file>

<file path=ppt/slides/_rels/slide161.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162.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392.png"/><Relationship Id="rId13" Type="http://schemas.openxmlformats.org/officeDocument/2006/relationships/image" Target="../media/image390.wmf"/><Relationship Id="rId3" Type="http://schemas.openxmlformats.org/officeDocument/2006/relationships/notesSlide" Target="../notesSlides/notesSlide116.xml"/><Relationship Id="rId7" Type="http://schemas.openxmlformats.org/officeDocument/2006/relationships/image" Target="../media/image388.wmf"/><Relationship Id="rId12"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58.bin"/><Relationship Id="rId11" Type="http://schemas.openxmlformats.org/officeDocument/2006/relationships/image" Target="../media/image393.png"/><Relationship Id="rId5" Type="http://schemas.openxmlformats.org/officeDocument/2006/relationships/image" Target="../media/image387.wmf"/><Relationship Id="rId15" Type="http://schemas.openxmlformats.org/officeDocument/2006/relationships/image" Target="../media/image391.wmf"/><Relationship Id="rId10" Type="http://schemas.openxmlformats.org/officeDocument/2006/relationships/image" Target="../media/image389.wmf"/><Relationship Id="rId4" Type="http://schemas.openxmlformats.org/officeDocument/2006/relationships/oleObject" Target="../embeddings/oleObject157.bin"/><Relationship Id="rId9" Type="http://schemas.openxmlformats.org/officeDocument/2006/relationships/oleObject" Target="../embeddings/oleObject159.bin"/><Relationship Id="rId14" Type="http://schemas.openxmlformats.org/officeDocument/2006/relationships/oleObject" Target="../embeddings/oleObject161.bin"/></Relationships>
</file>

<file path=ppt/slides/_rels/slide164.xml.rels><?xml version="1.0" encoding="UTF-8" standalone="yes"?>
<Relationships xmlns="http://schemas.openxmlformats.org/package/2006/relationships"><Relationship Id="rId8" Type="http://schemas.openxmlformats.org/officeDocument/2006/relationships/image" Target="../media/image395.wmf"/><Relationship Id="rId3" Type="http://schemas.openxmlformats.org/officeDocument/2006/relationships/notesSlide" Target="../notesSlides/notesSlide117.xml"/><Relationship Id="rId7" Type="http://schemas.openxmlformats.org/officeDocument/2006/relationships/oleObject" Target="../embeddings/oleObject163.bin"/><Relationship Id="rId12" Type="http://schemas.openxmlformats.org/officeDocument/2006/relationships/image" Target="../media/image397.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394.wmf"/><Relationship Id="rId11" Type="http://schemas.openxmlformats.org/officeDocument/2006/relationships/oleObject" Target="../embeddings/oleObject165.bin"/><Relationship Id="rId5" Type="http://schemas.openxmlformats.org/officeDocument/2006/relationships/oleObject" Target="../embeddings/oleObject162.bin"/><Relationship Id="rId10" Type="http://schemas.openxmlformats.org/officeDocument/2006/relationships/image" Target="../media/image396.wmf"/><Relationship Id="rId4" Type="http://schemas.openxmlformats.org/officeDocument/2006/relationships/image" Target="../media/image398.png"/><Relationship Id="rId9" Type="http://schemas.openxmlformats.org/officeDocument/2006/relationships/oleObject" Target="../embeddings/oleObject164.bin"/></Relationships>
</file>

<file path=ppt/slides/_rels/slide16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02.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405.png"/><Relationship Id="rId4" Type="http://schemas.openxmlformats.org/officeDocument/2006/relationships/image" Target="../media/image404.png"/></Relationships>
</file>

<file path=ppt/slides/_rels/slide17.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notesSlide" Target="../notesSlides/notesSlide13.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1.wmf"/><Relationship Id="rId5" Type="http://schemas.openxmlformats.org/officeDocument/2006/relationships/oleObject" Target="../embeddings/oleObject15.bin"/><Relationship Id="rId10" Type="http://schemas.openxmlformats.org/officeDocument/2006/relationships/image" Target="../media/image46.png"/><Relationship Id="rId4" Type="http://schemas.openxmlformats.org/officeDocument/2006/relationships/image" Target="../media/image33.jpeg"/><Relationship Id="rId9" Type="http://schemas.openxmlformats.org/officeDocument/2006/relationships/image" Target="../media/image45.png"/></Relationships>
</file>

<file path=ppt/slides/_rels/slide170.xml.rels><?xml version="1.0" encoding="UTF-8" standalone="yes"?>
<Relationships xmlns="http://schemas.openxmlformats.org/package/2006/relationships"><Relationship Id="rId3" Type="http://schemas.openxmlformats.org/officeDocument/2006/relationships/image" Target="../media/image406.gif"/><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407.png"/></Relationships>
</file>

<file path=ppt/slides/_rels/slide171.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9.png"/></Relationships>
</file>

<file path=ppt/slides/_rels/slide17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412.png"/></Relationships>
</file>

<file path=ppt/slides/_rels/slide17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415.png"/><Relationship Id="rId4" Type="http://schemas.openxmlformats.org/officeDocument/2006/relationships/image" Target="../media/image414.jpg"/></Relationships>
</file>

<file path=ppt/slides/_rels/slide174.xml.rels><?xml version="1.0" encoding="UTF-8" standalone="yes"?>
<Relationships xmlns="http://schemas.openxmlformats.org/package/2006/relationships"><Relationship Id="rId3" Type="http://schemas.openxmlformats.org/officeDocument/2006/relationships/image" Target="../media/image416.gif"/><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418.png"/></Relationships>
</file>

<file path=ppt/slides/_rels/slide176.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420.jpg"/></Relationships>
</file>

<file path=ppt/slides/_rels/slide177.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423.png"/><Relationship Id="rId4" Type="http://schemas.openxmlformats.org/officeDocument/2006/relationships/image" Target="../media/image422.png"/></Relationships>
</file>

<file path=ppt/slides/_rels/slide178.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425.png"/></Relationships>
</file>

<file path=ppt/slides/_rels/slide179.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0.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429.png"/><Relationship Id="rId4" Type="http://schemas.openxmlformats.org/officeDocument/2006/relationships/image" Target="../media/image428.png"/></Relationships>
</file>

<file path=ppt/slides/_rels/slide18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432.wmf"/><Relationship Id="rId5" Type="http://schemas.openxmlformats.org/officeDocument/2006/relationships/oleObject" Target="../embeddings/oleObject166.bin"/><Relationship Id="rId4" Type="http://schemas.openxmlformats.org/officeDocument/2006/relationships/image" Target="../media/image433.png"/></Relationships>
</file>

<file path=ppt/slides/_rels/slide183.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436.png"/></Relationships>
</file>

<file path=ppt/slides/_rels/slide185.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438.png"/></Relationships>
</file>

<file path=ppt/slides/_rels/slide186.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439.png"/></Relationships>
</file>

<file path=ppt/slides/_rels/slide187.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438.png"/><Relationship Id="rId7" Type="http://schemas.openxmlformats.org/officeDocument/2006/relationships/image" Target="../media/image443.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s>
</file>

<file path=ppt/slides/_rels/slide188.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45.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42.xml"/><Relationship Id="rId7" Type="http://schemas.openxmlformats.org/officeDocument/2006/relationships/image" Target="../media/image446.w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167.bin"/><Relationship Id="rId5" Type="http://schemas.openxmlformats.org/officeDocument/2006/relationships/image" Target="../media/image437.png"/><Relationship Id="rId4" Type="http://schemas.openxmlformats.org/officeDocument/2006/relationships/image" Target="../media/image4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43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cs.ubc.ca/~sheffa/dgp/"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7.xml"/><Relationship Id="rId7" Type="http://schemas.openxmlformats.org/officeDocument/2006/relationships/image" Target="../media/image80.wmf"/><Relationship Id="rId12"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8.bin"/><Relationship Id="rId11" Type="http://schemas.openxmlformats.org/officeDocument/2006/relationships/oleObject" Target="../embeddings/oleObject20.bin"/><Relationship Id="rId5" Type="http://schemas.openxmlformats.org/officeDocument/2006/relationships/image" Target="../media/image79.wmf"/><Relationship Id="rId10" Type="http://schemas.openxmlformats.org/officeDocument/2006/relationships/image" Target="../media/image81.wmf"/><Relationship Id="rId4" Type="http://schemas.openxmlformats.org/officeDocument/2006/relationships/oleObject" Target="../embeddings/oleObject17.bin"/><Relationship Id="rId9" Type="http://schemas.openxmlformats.org/officeDocument/2006/relationships/oleObject" Target="../embeddings/oleObject19.bin"/></Relationships>
</file>

<file path=ppt/slides/_rels/slide59.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25.bin"/><Relationship Id="rId18" Type="http://schemas.openxmlformats.org/officeDocument/2006/relationships/image" Target="../media/image90.wmf"/><Relationship Id="rId3" Type="http://schemas.openxmlformats.org/officeDocument/2006/relationships/notesSlide" Target="../notesSlides/notesSlide18.xml"/><Relationship Id="rId21" Type="http://schemas.openxmlformats.org/officeDocument/2006/relationships/oleObject" Target="../embeddings/oleObject29.bin"/><Relationship Id="rId7" Type="http://schemas.openxmlformats.org/officeDocument/2006/relationships/oleObject" Target="../embeddings/oleObject22.bin"/><Relationship Id="rId12" Type="http://schemas.openxmlformats.org/officeDocument/2006/relationships/image" Target="../media/image87.wmf"/><Relationship Id="rId17" Type="http://schemas.openxmlformats.org/officeDocument/2006/relationships/oleObject" Target="../embeddings/oleObject27.bin"/><Relationship Id="rId2" Type="http://schemas.openxmlformats.org/officeDocument/2006/relationships/slideLayout" Target="../slideLayouts/slideLayout2.xml"/><Relationship Id="rId16" Type="http://schemas.openxmlformats.org/officeDocument/2006/relationships/image" Target="../media/image89.wmf"/><Relationship Id="rId20" Type="http://schemas.openxmlformats.org/officeDocument/2006/relationships/image" Target="../media/image91.wmf"/><Relationship Id="rId1" Type="http://schemas.openxmlformats.org/officeDocument/2006/relationships/vmlDrawing" Target="../drawings/vmlDrawing7.vml"/><Relationship Id="rId6" Type="http://schemas.openxmlformats.org/officeDocument/2006/relationships/image" Target="../media/image93.jpg"/><Relationship Id="rId11" Type="http://schemas.openxmlformats.org/officeDocument/2006/relationships/oleObject" Target="../embeddings/oleObject24.bin"/><Relationship Id="rId5" Type="http://schemas.openxmlformats.org/officeDocument/2006/relationships/image" Target="../media/image84.wmf"/><Relationship Id="rId15" Type="http://schemas.openxmlformats.org/officeDocument/2006/relationships/oleObject" Target="../embeddings/oleObject26.bin"/><Relationship Id="rId10" Type="http://schemas.openxmlformats.org/officeDocument/2006/relationships/image" Target="../media/image86.wmf"/><Relationship Id="rId19" Type="http://schemas.openxmlformats.org/officeDocument/2006/relationships/oleObject" Target="../embeddings/oleObject28.bin"/><Relationship Id="rId4" Type="http://schemas.openxmlformats.org/officeDocument/2006/relationships/oleObject" Target="../embeddings/oleObject21.bin"/><Relationship Id="rId9" Type="http://schemas.openxmlformats.org/officeDocument/2006/relationships/oleObject" Target="../embeddings/oleObject23.bin"/><Relationship Id="rId14" Type="http://schemas.openxmlformats.org/officeDocument/2006/relationships/image" Target="../media/image88.wmf"/><Relationship Id="rId22" Type="http://schemas.openxmlformats.org/officeDocument/2006/relationships/image" Target="../media/image92.wmf"/></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34.bin"/><Relationship Id="rId3" Type="http://schemas.openxmlformats.org/officeDocument/2006/relationships/notesSlide" Target="../notesSlides/notesSlide19.xml"/><Relationship Id="rId7" Type="http://schemas.openxmlformats.org/officeDocument/2006/relationships/oleObject" Target="../embeddings/oleObject31.bin"/><Relationship Id="rId12"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8.gif"/><Relationship Id="rId11" Type="http://schemas.openxmlformats.org/officeDocument/2006/relationships/oleObject" Target="../embeddings/oleObject33.bin"/><Relationship Id="rId5" Type="http://schemas.openxmlformats.org/officeDocument/2006/relationships/image" Target="../media/image84.wmf"/><Relationship Id="rId10" Type="http://schemas.openxmlformats.org/officeDocument/2006/relationships/image" Target="../media/image95.wmf"/><Relationship Id="rId4" Type="http://schemas.openxmlformats.org/officeDocument/2006/relationships/oleObject" Target="../embeddings/oleObject30.bin"/><Relationship Id="rId9" Type="http://schemas.openxmlformats.org/officeDocument/2006/relationships/oleObject" Target="../embeddings/oleObject32.bin"/><Relationship Id="rId14" Type="http://schemas.openxmlformats.org/officeDocument/2006/relationships/image" Target="../media/image97.wmf"/></Relationships>
</file>

<file path=ppt/slides/_rels/slide61.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39.bin"/><Relationship Id="rId18" Type="http://schemas.openxmlformats.org/officeDocument/2006/relationships/image" Target="../media/image105.wmf"/><Relationship Id="rId3" Type="http://schemas.openxmlformats.org/officeDocument/2006/relationships/notesSlide" Target="../notesSlides/notesSlide20.xml"/><Relationship Id="rId7" Type="http://schemas.openxmlformats.org/officeDocument/2006/relationships/oleObject" Target="../embeddings/oleObject36.bin"/><Relationship Id="rId12" Type="http://schemas.openxmlformats.org/officeDocument/2006/relationships/image" Target="../media/image102.wmf"/><Relationship Id="rId17" Type="http://schemas.openxmlformats.org/officeDocument/2006/relationships/oleObject" Target="../embeddings/oleObject41.bin"/><Relationship Id="rId2" Type="http://schemas.openxmlformats.org/officeDocument/2006/relationships/slideLayout" Target="../slideLayouts/slideLayout2.xml"/><Relationship Id="rId16" Type="http://schemas.openxmlformats.org/officeDocument/2006/relationships/image" Target="../media/image104.wmf"/><Relationship Id="rId1" Type="http://schemas.openxmlformats.org/officeDocument/2006/relationships/vmlDrawing" Target="../drawings/vmlDrawing9.vml"/><Relationship Id="rId6" Type="http://schemas.openxmlformats.org/officeDocument/2006/relationships/image" Target="../media/image99.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40.bin"/><Relationship Id="rId10" Type="http://schemas.openxmlformats.org/officeDocument/2006/relationships/image" Target="../media/image101.wmf"/><Relationship Id="rId4" Type="http://schemas.openxmlformats.org/officeDocument/2006/relationships/image" Target="../media/image106.png"/><Relationship Id="rId9" Type="http://schemas.openxmlformats.org/officeDocument/2006/relationships/oleObject" Target="../embeddings/oleObject37.bin"/><Relationship Id="rId14" Type="http://schemas.openxmlformats.org/officeDocument/2006/relationships/image" Target="../media/image103.wmf"/></Relationships>
</file>

<file path=ppt/slides/_rels/slide62.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image" Target="../media/image110.wmf"/><Relationship Id="rId3" Type="http://schemas.openxmlformats.org/officeDocument/2006/relationships/notesSlide" Target="../notesSlides/notesSlide21.xml"/><Relationship Id="rId7" Type="http://schemas.openxmlformats.org/officeDocument/2006/relationships/oleObject" Target="../embeddings/oleObject43.bin"/><Relationship Id="rId12" Type="http://schemas.openxmlformats.org/officeDocument/2006/relationships/oleObject" Target="../embeddings/oleObject45.bin"/><Relationship Id="rId17" Type="http://schemas.openxmlformats.org/officeDocument/2006/relationships/image" Target="../media/image112.wmf"/><Relationship Id="rId2" Type="http://schemas.openxmlformats.org/officeDocument/2006/relationships/slideLayout" Target="../slideLayouts/slideLayout2.xml"/><Relationship Id="rId16" Type="http://schemas.openxmlformats.org/officeDocument/2006/relationships/oleObject" Target="../embeddings/oleObject47.bin"/><Relationship Id="rId1" Type="http://schemas.openxmlformats.org/officeDocument/2006/relationships/vmlDrawing" Target="../drawings/vmlDrawing10.vml"/><Relationship Id="rId6" Type="http://schemas.openxmlformats.org/officeDocument/2006/relationships/image" Target="../media/image107.wmf"/><Relationship Id="rId11" Type="http://schemas.openxmlformats.org/officeDocument/2006/relationships/image" Target="../media/image109.wmf"/><Relationship Id="rId5" Type="http://schemas.openxmlformats.org/officeDocument/2006/relationships/oleObject" Target="../embeddings/oleObject42.bin"/><Relationship Id="rId15" Type="http://schemas.openxmlformats.org/officeDocument/2006/relationships/image" Target="../media/image111.wmf"/><Relationship Id="rId10" Type="http://schemas.openxmlformats.org/officeDocument/2006/relationships/oleObject" Target="../embeddings/oleObject44.bin"/><Relationship Id="rId4" Type="http://schemas.openxmlformats.org/officeDocument/2006/relationships/image" Target="../media/image106.png"/><Relationship Id="rId9" Type="http://schemas.openxmlformats.org/officeDocument/2006/relationships/image" Target="../media/image113.png"/><Relationship Id="rId14" Type="http://schemas.openxmlformats.org/officeDocument/2006/relationships/oleObject" Target="../embeddings/oleObject46.bin"/></Relationships>
</file>

<file path=ppt/slides/_rels/slide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19.wmf"/><Relationship Id="rId5" Type="http://schemas.openxmlformats.org/officeDocument/2006/relationships/oleObject" Target="../embeddings/oleObject49.bin"/><Relationship Id="rId4" Type="http://schemas.openxmlformats.org/officeDocument/2006/relationships/image" Target="../media/image118.wmf"/></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gif"/><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125.wmf"/><Relationship Id="rId18" Type="http://schemas.openxmlformats.org/officeDocument/2006/relationships/oleObject" Target="../embeddings/oleObject57.bin"/><Relationship Id="rId3" Type="http://schemas.openxmlformats.org/officeDocument/2006/relationships/notesSlide" Target="../notesSlides/notesSlide23.xml"/><Relationship Id="rId7" Type="http://schemas.openxmlformats.org/officeDocument/2006/relationships/image" Target="../media/image122.wmf"/><Relationship Id="rId12" Type="http://schemas.openxmlformats.org/officeDocument/2006/relationships/oleObject" Target="../embeddings/oleObject54.bin"/><Relationship Id="rId17" Type="http://schemas.openxmlformats.org/officeDocument/2006/relationships/oleObject" Target="../embeddings/oleObject56.bin"/><Relationship Id="rId2" Type="http://schemas.openxmlformats.org/officeDocument/2006/relationships/slideLayout" Target="../slideLayouts/slideLayout2.xml"/><Relationship Id="rId16" Type="http://schemas.openxmlformats.org/officeDocument/2006/relationships/image" Target="../media/image127.png"/><Relationship Id="rId20" Type="http://schemas.openxmlformats.org/officeDocument/2006/relationships/oleObject" Target="../embeddings/oleObject59.bin"/><Relationship Id="rId1" Type="http://schemas.openxmlformats.org/officeDocument/2006/relationships/vmlDrawing" Target="../drawings/vmlDrawing12.vml"/><Relationship Id="rId6" Type="http://schemas.openxmlformats.org/officeDocument/2006/relationships/oleObject" Target="../embeddings/oleObject51.bin"/><Relationship Id="rId11" Type="http://schemas.openxmlformats.org/officeDocument/2006/relationships/image" Target="../media/image124.wmf"/><Relationship Id="rId5" Type="http://schemas.openxmlformats.org/officeDocument/2006/relationships/image" Target="../media/image84.wmf"/><Relationship Id="rId15" Type="http://schemas.openxmlformats.org/officeDocument/2006/relationships/image" Target="../media/image126.wmf"/><Relationship Id="rId10" Type="http://schemas.openxmlformats.org/officeDocument/2006/relationships/oleObject" Target="../embeddings/oleObject53.bin"/><Relationship Id="rId19" Type="http://schemas.openxmlformats.org/officeDocument/2006/relationships/oleObject" Target="../embeddings/oleObject58.bin"/><Relationship Id="rId4" Type="http://schemas.openxmlformats.org/officeDocument/2006/relationships/oleObject" Target="../embeddings/oleObject50.bin"/><Relationship Id="rId9" Type="http://schemas.openxmlformats.org/officeDocument/2006/relationships/image" Target="../media/image123.wmf"/><Relationship Id="rId14" Type="http://schemas.openxmlformats.org/officeDocument/2006/relationships/oleObject" Target="../embeddings/oleObject55.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28.wmf"/><Relationship Id="rId5" Type="http://schemas.openxmlformats.org/officeDocument/2006/relationships/oleObject" Target="../embeddings/oleObject60.bin"/><Relationship Id="rId4" Type="http://schemas.openxmlformats.org/officeDocument/2006/relationships/image" Target="../media/image129.png"/></Relationships>
</file>

<file path=ppt/slides/_rels/slide72.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notesSlide" Target="../notesSlides/notesSlide25.xml"/><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33.gif"/><Relationship Id="rId5" Type="http://schemas.openxmlformats.org/officeDocument/2006/relationships/image" Target="../media/image12.gif"/><Relationship Id="rId10" Type="http://schemas.openxmlformats.org/officeDocument/2006/relationships/image" Target="../media/image131.wmf"/><Relationship Id="rId4" Type="http://schemas.openxmlformats.org/officeDocument/2006/relationships/image" Target="../media/image132.gif"/><Relationship Id="rId9" Type="http://schemas.openxmlformats.org/officeDocument/2006/relationships/oleObject" Target="../embeddings/oleObject62.bin"/></Relationships>
</file>

<file path=ppt/slides/_rels/slide73.xml.rels><?xml version="1.0" encoding="UTF-8" standalone="yes"?>
<Relationships xmlns="http://schemas.openxmlformats.org/package/2006/relationships"><Relationship Id="rId8" Type="http://schemas.openxmlformats.org/officeDocument/2006/relationships/image" Target="../media/image135.wmf"/><Relationship Id="rId13" Type="http://schemas.openxmlformats.org/officeDocument/2006/relationships/oleObject" Target="../embeddings/oleObject67.bin"/><Relationship Id="rId3" Type="http://schemas.openxmlformats.org/officeDocument/2006/relationships/notesSlide" Target="../notesSlides/notesSlide26.xml"/><Relationship Id="rId7" Type="http://schemas.openxmlformats.org/officeDocument/2006/relationships/oleObject" Target="../embeddings/oleObject64.bin"/><Relationship Id="rId12" Type="http://schemas.openxmlformats.org/officeDocument/2006/relationships/image" Target="../media/image137.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34.wmf"/><Relationship Id="rId11" Type="http://schemas.openxmlformats.org/officeDocument/2006/relationships/oleObject" Target="../embeddings/oleObject66.bin"/><Relationship Id="rId5" Type="http://schemas.openxmlformats.org/officeDocument/2006/relationships/oleObject" Target="../embeddings/oleObject63.bin"/><Relationship Id="rId10" Type="http://schemas.openxmlformats.org/officeDocument/2006/relationships/image" Target="../media/image136.wmf"/><Relationship Id="rId4" Type="http://schemas.openxmlformats.org/officeDocument/2006/relationships/image" Target="../media/image139.jpeg"/><Relationship Id="rId9" Type="http://schemas.openxmlformats.org/officeDocument/2006/relationships/oleObject" Target="../embeddings/oleObject65.bin"/><Relationship Id="rId14" Type="http://schemas.openxmlformats.org/officeDocument/2006/relationships/image" Target="../media/image138.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144.wmf"/><Relationship Id="rId18" Type="http://schemas.openxmlformats.org/officeDocument/2006/relationships/oleObject" Target="../embeddings/oleObject75.bin"/><Relationship Id="rId26" Type="http://schemas.openxmlformats.org/officeDocument/2006/relationships/oleObject" Target="../embeddings/oleObject79.bin"/><Relationship Id="rId3" Type="http://schemas.openxmlformats.org/officeDocument/2006/relationships/notesSlide" Target="../notesSlides/notesSlide27.xml"/><Relationship Id="rId21" Type="http://schemas.openxmlformats.org/officeDocument/2006/relationships/image" Target="../media/image148.wmf"/><Relationship Id="rId7" Type="http://schemas.openxmlformats.org/officeDocument/2006/relationships/image" Target="../media/image141.wmf"/><Relationship Id="rId12" Type="http://schemas.openxmlformats.org/officeDocument/2006/relationships/oleObject" Target="../embeddings/oleObject72.bin"/><Relationship Id="rId17" Type="http://schemas.openxmlformats.org/officeDocument/2006/relationships/image" Target="../media/image146.wmf"/><Relationship Id="rId25" Type="http://schemas.openxmlformats.org/officeDocument/2006/relationships/image" Target="../media/image150.wmf"/><Relationship Id="rId2" Type="http://schemas.openxmlformats.org/officeDocument/2006/relationships/slideLayout" Target="../slideLayouts/slideLayout2.xml"/><Relationship Id="rId16" Type="http://schemas.openxmlformats.org/officeDocument/2006/relationships/oleObject" Target="../embeddings/oleObject74.bin"/><Relationship Id="rId20" Type="http://schemas.openxmlformats.org/officeDocument/2006/relationships/oleObject" Target="../embeddings/oleObject76.bin"/><Relationship Id="rId29" Type="http://schemas.openxmlformats.org/officeDocument/2006/relationships/image" Target="../media/image152.wmf"/><Relationship Id="rId1" Type="http://schemas.openxmlformats.org/officeDocument/2006/relationships/vmlDrawing" Target="../drawings/vmlDrawing16.vml"/><Relationship Id="rId6" Type="http://schemas.openxmlformats.org/officeDocument/2006/relationships/oleObject" Target="../embeddings/oleObject69.bin"/><Relationship Id="rId11" Type="http://schemas.openxmlformats.org/officeDocument/2006/relationships/image" Target="../media/image143.wmf"/><Relationship Id="rId24" Type="http://schemas.openxmlformats.org/officeDocument/2006/relationships/oleObject" Target="../embeddings/oleObject78.bin"/><Relationship Id="rId32" Type="http://schemas.openxmlformats.org/officeDocument/2006/relationships/image" Target="../media/image153.wmf"/><Relationship Id="rId5" Type="http://schemas.openxmlformats.org/officeDocument/2006/relationships/image" Target="../media/image140.wmf"/><Relationship Id="rId15" Type="http://schemas.openxmlformats.org/officeDocument/2006/relationships/image" Target="../media/image145.wmf"/><Relationship Id="rId23" Type="http://schemas.openxmlformats.org/officeDocument/2006/relationships/image" Target="../media/image149.wmf"/><Relationship Id="rId28" Type="http://schemas.openxmlformats.org/officeDocument/2006/relationships/oleObject" Target="../embeddings/oleObject80.bin"/><Relationship Id="rId10" Type="http://schemas.openxmlformats.org/officeDocument/2006/relationships/oleObject" Target="../embeddings/oleObject71.bin"/><Relationship Id="rId19" Type="http://schemas.openxmlformats.org/officeDocument/2006/relationships/image" Target="../media/image147.wmf"/><Relationship Id="rId31" Type="http://schemas.openxmlformats.org/officeDocument/2006/relationships/oleObject" Target="../embeddings/oleObject81.bin"/><Relationship Id="rId4" Type="http://schemas.openxmlformats.org/officeDocument/2006/relationships/oleObject" Target="../embeddings/oleObject68.bin"/><Relationship Id="rId9" Type="http://schemas.openxmlformats.org/officeDocument/2006/relationships/image" Target="../media/image142.wmf"/><Relationship Id="rId14" Type="http://schemas.openxmlformats.org/officeDocument/2006/relationships/oleObject" Target="../embeddings/oleObject73.bin"/><Relationship Id="rId22" Type="http://schemas.openxmlformats.org/officeDocument/2006/relationships/oleObject" Target="../embeddings/oleObject77.bin"/><Relationship Id="rId27" Type="http://schemas.openxmlformats.org/officeDocument/2006/relationships/image" Target="../media/image151.wmf"/><Relationship Id="rId30" Type="http://schemas.openxmlformats.org/officeDocument/2006/relationships/image" Target="../media/image155.png"/></Relationships>
</file>

<file path=ppt/slides/_rels/slide75.xml.rels><?xml version="1.0" encoding="UTF-8" standalone="yes"?>
<Relationships xmlns="http://schemas.openxmlformats.org/package/2006/relationships"><Relationship Id="rId8" Type="http://schemas.openxmlformats.org/officeDocument/2006/relationships/image" Target="../media/image157.wmf"/><Relationship Id="rId13" Type="http://schemas.openxmlformats.org/officeDocument/2006/relationships/oleObject" Target="../embeddings/oleObject86.bin"/><Relationship Id="rId3" Type="http://schemas.openxmlformats.org/officeDocument/2006/relationships/notesSlide" Target="../notesSlides/notesSlide28.xml"/><Relationship Id="rId7" Type="http://schemas.openxmlformats.org/officeDocument/2006/relationships/oleObject" Target="../embeddings/oleObject83.bin"/><Relationship Id="rId12" Type="http://schemas.openxmlformats.org/officeDocument/2006/relationships/image" Target="../media/image159.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61.jpeg"/><Relationship Id="rId11" Type="http://schemas.openxmlformats.org/officeDocument/2006/relationships/oleObject" Target="../embeddings/oleObject85.bin"/><Relationship Id="rId5" Type="http://schemas.openxmlformats.org/officeDocument/2006/relationships/image" Target="../media/image156.wmf"/><Relationship Id="rId10" Type="http://schemas.openxmlformats.org/officeDocument/2006/relationships/image" Target="../media/image158.wmf"/><Relationship Id="rId4" Type="http://schemas.openxmlformats.org/officeDocument/2006/relationships/oleObject" Target="../embeddings/oleObject82.bin"/><Relationship Id="rId9" Type="http://schemas.openxmlformats.org/officeDocument/2006/relationships/oleObject" Target="../embeddings/oleObject84.bin"/><Relationship Id="rId14" Type="http://schemas.openxmlformats.org/officeDocument/2006/relationships/image" Target="../media/image160.wmf"/></Relationships>
</file>

<file path=ppt/slides/_rels/slide7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5.jpg"/><Relationship Id="rId4" Type="http://schemas.openxmlformats.org/officeDocument/2006/relationships/image" Target="../media/image164.jpe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69.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88.bin"/><Relationship Id="rId5" Type="http://schemas.openxmlformats.org/officeDocument/2006/relationships/image" Target="../media/image168.wmf"/><Relationship Id="rId4" Type="http://schemas.openxmlformats.org/officeDocument/2006/relationships/oleObject" Target="../embeddings/oleObject87.bin"/></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notesSlide" Target="../notesSlides/notesSlide33.xml"/><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70.wmf"/><Relationship Id="rId5" Type="http://schemas.openxmlformats.org/officeDocument/2006/relationships/oleObject" Target="../embeddings/oleObject89.bin"/><Relationship Id="rId4" Type="http://schemas.openxmlformats.org/officeDocument/2006/relationships/image" Target="../media/image172.png"/><Relationship Id="rId9" Type="http://schemas.openxmlformats.org/officeDocument/2006/relationships/image" Target="../media/image17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75.png"/><Relationship Id="rId5" Type="http://schemas.openxmlformats.org/officeDocument/2006/relationships/image" Target="../media/image174.wmf"/><Relationship Id="rId4" Type="http://schemas.openxmlformats.org/officeDocument/2006/relationships/oleObject" Target="../embeddings/oleObject91.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78.wmf"/><Relationship Id="rId3" Type="http://schemas.openxmlformats.org/officeDocument/2006/relationships/notesSlide" Target="../notesSlides/notesSlide35.xml"/><Relationship Id="rId7" Type="http://schemas.openxmlformats.org/officeDocument/2006/relationships/image" Target="../media/image182.png"/><Relationship Id="rId12" Type="http://schemas.openxmlformats.org/officeDocument/2006/relationships/oleObject" Target="../embeddings/oleObject95.bin"/><Relationship Id="rId17" Type="http://schemas.openxmlformats.org/officeDocument/2006/relationships/image" Target="../media/image180.wmf"/><Relationship Id="rId2" Type="http://schemas.openxmlformats.org/officeDocument/2006/relationships/slideLayout" Target="../slideLayouts/slideLayout2.xml"/><Relationship Id="rId16" Type="http://schemas.openxmlformats.org/officeDocument/2006/relationships/oleObject" Target="../embeddings/oleObject97.bin"/><Relationship Id="rId1" Type="http://schemas.openxmlformats.org/officeDocument/2006/relationships/vmlDrawing" Target="../drawings/vmlDrawing21.vml"/><Relationship Id="rId6" Type="http://schemas.openxmlformats.org/officeDocument/2006/relationships/image" Target="../media/image181.jpeg"/><Relationship Id="rId11" Type="http://schemas.openxmlformats.org/officeDocument/2006/relationships/image" Target="../media/image177.wmf"/><Relationship Id="rId5" Type="http://schemas.openxmlformats.org/officeDocument/2006/relationships/image" Target="../media/image176.wmf"/><Relationship Id="rId15" Type="http://schemas.openxmlformats.org/officeDocument/2006/relationships/image" Target="../media/image179.wmf"/><Relationship Id="rId10" Type="http://schemas.openxmlformats.org/officeDocument/2006/relationships/oleObject" Target="../embeddings/oleObject94.bin"/><Relationship Id="rId4" Type="http://schemas.openxmlformats.org/officeDocument/2006/relationships/oleObject" Target="../embeddings/oleObject92.bin"/><Relationship Id="rId9" Type="http://schemas.openxmlformats.org/officeDocument/2006/relationships/image" Target="../media/image134.wmf"/><Relationship Id="rId14" Type="http://schemas.openxmlformats.org/officeDocument/2006/relationships/oleObject" Target="../embeddings/oleObject96.bin"/></Relationships>
</file>

<file path=ppt/slides/_rels/slide83.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88.wmf"/><Relationship Id="rId18" Type="http://schemas.openxmlformats.org/officeDocument/2006/relationships/oleObject" Target="../embeddings/oleObject105.bin"/><Relationship Id="rId26" Type="http://schemas.openxmlformats.org/officeDocument/2006/relationships/oleObject" Target="../embeddings/oleObject109.bin"/><Relationship Id="rId3" Type="http://schemas.openxmlformats.org/officeDocument/2006/relationships/notesSlide" Target="../notesSlides/notesSlide37.xml"/><Relationship Id="rId21" Type="http://schemas.openxmlformats.org/officeDocument/2006/relationships/image" Target="../media/image192.wmf"/><Relationship Id="rId7" Type="http://schemas.openxmlformats.org/officeDocument/2006/relationships/image" Target="../media/image185.wmf"/><Relationship Id="rId12" Type="http://schemas.openxmlformats.org/officeDocument/2006/relationships/oleObject" Target="../embeddings/oleObject102.bin"/><Relationship Id="rId17" Type="http://schemas.openxmlformats.org/officeDocument/2006/relationships/image" Target="../media/image190.wmf"/><Relationship Id="rId25" Type="http://schemas.openxmlformats.org/officeDocument/2006/relationships/image" Target="../media/image194.wmf"/><Relationship Id="rId2" Type="http://schemas.openxmlformats.org/officeDocument/2006/relationships/slideLayout" Target="../slideLayouts/slideLayout2.xml"/><Relationship Id="rId16" Type="http://schemas.openxmlformats.org/officeDocument/2006/relationships/oleObject" Target="../embeddings/oleObject104.bin"/><Relationship Id="rId20" Type="http://schemas.openxmlformats.org/officeDocument/2006/relationships/oleObject" Target="../embeddings/oleObject106.bin"/><Relationship Id="rId29" Type="http://schemas.openxmlformats.org/officeDocument/2006/relationships/oleObject" Target="../embeddings/oleObject110.bin"/><Relationship Id="rId1" Type="http://schemas.openxmlformats.org/officeDocument/2006/relationships/vmlDrawing" Target="../drawings/vmlDrawing22.vml"/><Relationship Id="rId6" Type="http://schemas.openxmlformats.org/officeDocument/2006/relationships/oleObject" Target="../embeddings/oleObject99.bin"/><Relationship Id="rId11" Type="http://schemas.openxmlformats.org/officeDocument/2006/relationships/image" Target="../media/image187.wmf"/><Relationship Id="rId24" Type="http://schemas.openxmlformats.org/officeDocument/2006/relationships/oleObject" Target="../embeddings/oleObject108.bin"/><Relationship Id="rId32" Type="http://schemas.openxmlformats.org/officeDocument/2006/relationships/image" Target="../media/image153.wmf"/><Relationship Id="rId5" Type="http://schemas.openxmlformats.org/officeDocument/2006/relationships/image" Target="../media/image184.wmf"/><Relationship Id="rId15" Type="http://schemas.openxmlformats.org/officeDocument/2006/relationships/image" Target="../media/image189.wmf"/><Relationship Id="rId23" Type="http://schemas.openxmlformats.org/officeDocument/2006/relationships/image" Target="../media/image193.wmf"/><Relationship Id="rId28" Type="http://schemas.openxmlformats.org/officeDocument/2006/relationships/image" Target="../media/image197.png"/><Relationship Id="rId10" Type="http://schemas.openxmlformats.org/officeDocument/2006/relationships/oleObject" Target="../embeddings/oleObject101.bin"/><Relationship Id="rId19" Type="http://schemas.openxmlformats.org/officeDocument/2006/relationships/image" Target="../media/image191.wmf"/><Relationship Id="rId31" Type="http://schemas.openxmlformats.org/officeDocument/2006/relationships/oleObject" Target="../embeddings/oleObject111.bin"/><Relationship Id="rId4" Type="http://schemas.openxmlformats.org/officeDocument/2006/relationships/oleObject" Target="../embeddings/oleObject98.bin"/><Relationship Id="rId9" Type="http://schemas.openxmlformats.org/officeDocument/2006/relationships/image" Target="../media/image186.wmf"/><Relationship Id="rId14" Type="http://schemas.openxmlformats.org/officeDocument/2006/relationships/oleObject" Target="../embeddings/oleObject103.bin"/><Relationship Id="rId22" Type="http://schemas.openxmlformats.org/officeDocument/2006/relationships/oleObject" Target="../embeddings/oleObject107.bin"/><Relationship Id="rId27" Type="http://schemas.openxmlformats.org/officeDocument/2006/relationships/image" Target="../media/image195.wmf"/><Relationship Id="rId30" Type="http://schemas.openxmlformats.org/officeDocument/2006/relationships/image" Target="../media/image196.w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99.jpeg"/><Relationship Id="rId5" Type="http://schemas.openxmlformats.org/officeDocument/2006/relationships/image" Target="../media/image198.wmf"/><Relationship Id="rId4" Type="http://schemas.openxmlformats.org/officeDocument/2006/relationships/oleObject" Target="../embeddings/oleObject112.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00.wmf"/><Relationship Id="rId5" Type="http://schemas.openxmlformats.org/officeDocument/2006/relationships/oleObject" Target="../embeddings/oleObject113.bin"/><Relationship Id="rId4" Type="http://schemas.openxmlformats.org/officeDocument/2006/relationships/image" Target="../media/image201.png"/></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notesSlide" Target="../notesSlides/notesSlide40.xml"/><Relationship Id="rId7" Type="http://schemas.openxmlformats.org/officeDocument/2006/relationships/image" Target="../media/image203.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15.bin"/><Relationship Id="rId5" Type="http://schemas.openxmlformats.org/officeDocument/2006/relationships/image" Target="../media/image202.wmf"/><Relationship Id="rId10" Type="http://schemas.openxmlformats.org/officeDocument/2006/relationships/oleObject" Target="../embeddings/oleObject117.bin"/><Relationship Id="rId4" Type="http://schemas.openxmlformats.org/officeDocument/2006/relationships/oleObject" Target="../embeddings/oleObject114.bin"/><Relationship Id="rId9" Type="http://schemas.openxmlformats.org/officeDocument/2006/relationships/image" Target="../media/image204.png"/></Relationships>
</file>

<file path=ppt/slides/_rels/slide8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166.png"/><Relationship Id="rId4" Type="http://schemas.openxmlformats.org/officeDocument/2006/relationships/image" Target="../media/image154.png"/></Relationships>
</file>

<file path=ppt/slides/_rels/slide9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9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15.jpg"/><Relationship Id="rId4" Type="http://schemas.openxmlformats.org/officeDocument/2006/relationships/image" Target="../media/image214.png"/></Relationships>
</file>

<file path=ppt/slides/_rels/slide9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18.gif"/><Relationship Id="rId4" Type="http://schemas.openxmlformats.org/officeDocument/2006/relationships/image" Target="../media/image217.png"/></Relationships>
</file>

<file path=ppt/slides/_rels/slide94.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notesSlide" Target="../notesSlides/notesSlide47.xml"/><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19.wmf"/><Relationship Id="rId5" Type="http://schemas.openxmlformats.org/officeDocument/2006/relationships/oleObject" Target="../embeddings/oleObject118.bin"/><Relationship Id="rId10" Type="http://schemas.openxmlformats.org/officeDocument/2006/relationships/image" Target="../media/image221.wmf"/><Relationship Id="rId4" Type="http://schemas.openxmlformats.org/officeDocument/2006/relationships/image" Target="../media/image222.png"/><Relationship Id="rId9" Type="http://schemas.openxmlformats.org/officeDocument/2006/relationships/oleObject" Target="../embeddings/oleObject120.bin"/></Relationships>
</file>

<file path=ppt/slides/_rels/slide9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9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9.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827585" y="2130425"/>
            <a:ext cx="7560840" cy="1470025"/>
          </a:xfrm>
        </p:spPr>
        <p:txBody>
          <a:bodyPr/>
          <a:lstStyle/>
          <a:p>
            <a:pPr algn="ctr"/>
            <a:r>
              <a:rPr lang="zh-CN" altLang="en-US"/>
              <a:t>第二章 </a:t>
            </a:r>
            <a:r>
              <a:rPr lang="zh-CN" altLang="en-US" dirty="0"/>
              <a:t>几何建模</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a:t>
            </a:fld>
            <a:endParaRPr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0964"/>
          <a:stretch/>
        </p:blipFill>
        <p:spPr>
          <a:xfrm>
            <a:off x="6476685" y="0"/>
            <a:ext cx="2667315" cy="1844675"/>
          </a:xfrm>
          <a:prstGeom prst="rect">
            <a:avLst/>
          </a:prstGeom>
        </p:spPr>
      </p:pic>
      <p:sp>
        <p:nvSpPr>
          <p:cNvPr id="9" name="TextBox 4">
            <a:extLst>
              <a:ext uri="{FF2B5EF4-FFF2-40B4-BE49-F238E27FC236}">
                <a16:creationId xmlns:a16="http://schemas.microsoft.com/office/drawing/2014/main" id="{8FC2771D-DFF5-4679-83D9-83D101B7300A}"/>
              </a:ext>
            </a:extLst>
          </p:cNvPr>
          <p:cNvSpPr txBox="1"/>
          <p:nvPr/>
        </p:nvSpPr>
        <p:spPr>
          <a:xfrm>
            <a:off x="-108520" y="16768"/>
            <a:ext cx="4968552"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t>《</a:t>
            </a:r>
            <a:r>
              <a:rPr lang="zh-CN" altLang="en-US" sz="3200" b="1" dirty="0"/>
              <a:t>现代计算机图形学基础</a:t>
            </a:r>
            <a:r>
              <a:rPr lang="en-US" altLang="zh-CN" sz="3200" b="1" dirty="0"/>
              <a:t>》</a:t>
            </a:r>
            <a:endParaRPr lang="zh-CN" altLang="en-US" sz="3200" b="1" dirty="0"/>
          </a:p>
        </p:txBody>
      </p:sp>
    </p:spTree>
    <p:extLst>
      <p:ext uri="{BB962C8B-B14F-4D97-AF65-F5344CB8AC3E}">
        <p14:creationId xmlns:p14="http://schemas.microsoft.com/office/powerpoint/2010/main" val="1971597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数学基础</a:t>
            </a:r>
          </a:p>
        </p:txBody>
      </p:sp>
      <p:sp>
        <p:nvSpPr>
          <p:cNvPr id="3" name="内容占位符 2"/>
          <p:cNvSpPr>
            <a:spLocks noGrp="1"/>
          </p:cNvSpPr>
          <p:nvPr>
            <p:ph idx="1"/>
          </p:nvPr>
        </p:nvSpPr>
        <p:spPr>
          <a:xfrm>
            <a:off x="457200" y="1600200"/>
            <a:ext cx="8363272" cy="4525963"/>
          </a:xfrm>
        </p:spPr>
        <p:txBody>
          <a:bodyPr/>
          <a:lstStyle/>
          <a:p>
            <a:r>
              <a:rPr lang="en-US" altLang="zh-CN" b="1" dirty="0"/>
              <a:t>1.2.1 </a:t>
            </a:r>
            <a:r>
              <a:rPr lang="zh-CN" altLang="en-US" b="1" dirty="0"/>
              <a:t>几何形状数学形式</a:t>
            </a:r>
            <a:endParaRPr lang="en-US" altLang="zh-CN" b="1" dirty="0"/>
          </a:p>
          <a:p>
            <a:pPr lvl="1"/>
            <a:r>
              <a:rPr lang="zh-CN" altLang="en-US" dirty="0"/>
              <a:t>显式表达</a:t>
            </a:r>
          </a:p>
          <a:p>
            <a:pPr lvl="2"/>
            <a:r>
              <a:rPr lang="zh-CN" altLang="en-US" dirty="0"/>
              <a:t>因变量随自变量而变化的函数形式</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16" name="TextBox 5"/>
          <p:cNvSpPr txBox="1"/>
          <p:nvPr/>
        </p:nvSpPr>
        <p:spPr>
          <a:xfrm>
            <a:off x="6962388" y="3255367"/>
            <a:ext cx="1538201"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dirty="0"/>
              <a:t>平面</a:t>
            </a:r>
          </a:p>
        </p:txBody>
      </p:sp>
      <p:sp>
        <p:nvSpPr>
          <p:cNvPr id="17" name="TextBox 5"/>
          <p:cNvSpPr txBox="1"/>
          <p:nvPr/>
        </p:nvSpPr>
        <p:spPr>
          <a:xfrm>
            <a:off x="4425587" y="3274188"/>
            <a:ext cx="1538201"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dirty="0"/>
              <a:t>直线</a:t>
            </a:r>
          </a:p>
        </p:txBody>
      </p:sp>
      <mc:AlternateContent xmlns:mc="http://schemas.openxmlformats.org/markup-compatibility/2006" xmlns:a14="http://schemas.microsoft.com/office/drawing/2010/main">
        <mc:Choice Requires="a14">
          <p:sp>
            <p:nvSpPr>
              <p:cNvPr id="18" name="矩形 17"/>
              <p:cNvSpPr/>
              <p:nvPr/>
            </p:nvSpPr>
            <p:spPr>
              <a:xfrm>
                <a:off x="4439399" y="6232117"/>
                <a:ext cx="1462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oMath>
                  </m:oMathPara>
                </a14:m>
                <a:endParaRPr lang="zh-CN" altLang="en-US" sz="2000" dirty="0"/>
              </a:p>
            </p:txBody>
          </p:sp>
        </mc:Choice>
        <mc:Fallback xmlns="">
          <p:sp>
            <p:nvSpPr>
              <p:cNvPr id="18" name="矩形 17"/>
              <p:cNvSpPr>
                <a:spLocks noRot="1" noChangeAspect="1" noMove="1" noResize="1" noEditPoints="1" noAdjustHandles="1" noChangeArrowheads="1" noChangeShapeType="1" noTextEdit="1"/>
              </p:cNvSpPr>
              <p:nvPr/>
            </p:nvSpPr>
            <p:spPr>
              <a:xfrm>
                <a:off x="4439399" y="6232117"/>
                <a:ext cx="1462388" cy="400110"/>
              </a:xfrm>
              <a:prstGeom prst="rect">
                <a:avLst/>
              </a:prstGeom>
              <a:blipFill rotWithShape="0">
                <a:blip r:embed="rId3"/>
                <a:stretch>
                  <a:fillRect b="-7576"/>
                </a:stretch>
              </a:blipFill>
            </p:spPr>
            <p:txBody>
              <a:bodyPr/>
              <a:lstStyle/>
              <a:p>
                <a:r>
                  <a:rPr lang="zh-CN" altLang="en-US">
                    <a:noFill/>
                  </a:rPr>
                  <a:t> </a:t>
                </a:r>
              </a:p>
            </p:txBody>
          </p:sp>
        </mc:Fallback>
      </mc:AlternateContent>
      <p:pic>
        <p:nvPicPr>
          <p:cNvPr id="19" name="图片 18"/>
          <p:cNvPicPr>
            <a:picLocks noChangeAspect="1"/>
          </p:cNvPicPr>
          <p:nvPr/>
        </p:nvPicPr>
        <p:blipFill>
          <a:blip r:embed="rId4"/>
          <a:stretch>
            <a:fillRect/>
          </a:stretch>
        </p:blipFill>
        <p:spPr>
          <a:xfrm>
            <a:off x="4148970" y="3830699"/>
            <a:ext cx="2295238" cy="2314286"/>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6780301" y="6213294"/>
                <a:ext cx="1914435" cy="400110"/>
              </a:xfrm>
              <a:prstGeom prst="rect">
                <a:avLst/>
              </a:prstGeom>
            </p:spPr>
            <p:txBody>
              <a:bodyPr wrap="none">
                <a:spAutoFit/>
              </a:bodyPr>
              <a:lstStyle/>
              <a:p>
                <a14:m>
                  <m:oMath xmlns:m="http://schemas.openxmlformats.org/officeDocument/2006/math">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oMath>
                </a14:m>
                <a:r>
                  <a:rPr lang="en-US" altLang="zh-CN" sz="2000" i="1" dirty="0"/>
                  <a:t>y</a:t>
                </a:r>
                <a:r>
                  <a:rPr lang="en-US" altLang="zh-CN" sz="2000" dirty="0"/>
                  <a:t> </a:t>
                </a:r>
                <a14:m>
                  <m:oMath xmlns:m="http://schemas.openxmlformats.org/officeDocument/2006/math">
                    <m:r>
                      <a:rPr lang="en-US" altLang="zh-CN" sz="2000" i="1">
                        <a:latin typeface="Cambria Math" panose="02040503050406030204" pitchFamily="18" charset="0"/>
                      </a:rPr>
                      <m:t>+ </m:t>
                    </m:r>
                  </m:oMath>
                </a14:m>
                <a:r>
                  <a:rPr lang="en-US" altLang="zh-CN" sz="2000" dirty="0"/>
                  <a:t>c</a:t>
                </a:r>
                <a:endParaRPr lang="zh-CN" altLang="en-US" sz="2000" dirty="0"/>
              </a:p>
            </p:txBody>
          </p:sp>
        </mc:Choice>
        <mc:Fallback xmlns="">
          <p:sp>
            <p:nvSpPr>
              <p:cNvPr id="20" name="矩形 19"/>
              <p:cNvSpPr>
                <a:spLocks noRot="1" noChangeAspect="1" noMove="1" noResize="1" noEditPoints="1" noAdjustHandles="1" noChangeArrowheads="1" noChangeShapeType="1" noTextEdit="1"/>
              </p:cNvSpPr>
              <p:nvPr/>
            </p:nvSpPr>
            <p:spPr>
              <a:xfrm>
                <a:off x="6780301" y="6213294"/>
                <a:ext cx="1914435" cy="400110"/>
              </a:xfrm>
              <a:prstGeom prst="rect">
                <a:avLst/>
              </a:prstGeom>
              <a:blipFill rotWithShape="0">
                <a:blip r:embed="rId5"/>
                <a:stretch>
                  <a:fillRect t="-7576" r="-2548" b="-25758"/>
                </a:stretch>
              </a:blipFill>
            </p:spPr>
            <p:txBody>
              <a:bodyPr/>
              <a:lstStyle/>
              <a:p>
                <a:r>
                  <a:rPr lang="zh-CN" altLang="en-US">
                    <a:noFill/>
                  </a:rPr>
                  <a:t> </a:t>
                </a:r>
              </a:p>
            </p:txBody>
          </p:sp>
        </mc:Fallback>
      </mc:AlternateContent>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7441" y="3914833"/>
            <a:ext cx="2148094" cy="2298461"/>
          </a:xfrm>
          <a:prstGeom prst="rect">
            <a:avLst/>
          </a:prstGeom>
        </p:spPr>
      </p:pic>
      <p:graphicFrame>
        <p:nvGraphicFramePr>
          <p:cNvPr id="14" name="表格 13"/>
          <p:cNvGraphicFramePr>
            <a:graphicFrameLocks noGrp="1"/>
          </p:cNvGraphicFramePr>
          <p:nvPr>
            <p:extLst>
              <p:ext uri="{D42A27DB-BD31-4B8C-83A1-F6EECF244321}">
                <p14:modId xmlns:p14="http://schemas.microsoft.com/office/powerpoint/2010/main" val="2569040161"/>
              </p:ext>
            </p:extLst>
          </p:nvPr>
        </p:nvGraphicFramePr>
        <p:xfrm>
          <a:off x="337355" y="3584357"/>
          <a:ext cx="3658581" cy="2868979"/>
        </p:xfrm>
        <a:graphic>
          <a:graphicData uri="http://schemas.openxmlformats.org/drawingml/2006/table">
            <a:tbl>
              <a:tblPr firstRow="1" bandRow="1">
                <a:tableStyleId>{5C22544A-7EE6-4342-B048-85BDC9FD1C3A}</a:tableStyleId>
              </a:tblPr>
              <a:tblGrid>
                <a:gridCol w="1414525">
                  <a:extLst>
                    <a:ext uri="{9D8B030D-6E8A-4147-A177-3AD203B41FA5}">
                      <a16:colId xmlns:a16="http://schemas.microsoft.com/office/drawing/2014/main" val="20000"/>
                    </a:ext>
                  </a:extLst>
                </a:gridCol>
                <a:gridCol w="2244056">
                  <a:extLst>
                    <a:ext uri="{9D8B030D-6E8A-4147-A177-3AD203B41FA5}">
                      <a16:colId xmlns:a16="http://schemas.microsoft.com/office/drawing/2014/main" val="20001"/>
                    </a:ext>
                  </a:extLst>
                </a:gridCol>
              </a:tblGrid>
              <a:tr h="730877">
                <a:tc>
                  <a:txBody>
                    <a:bodyPr/>
                    <a:lstStyle/>
                    <a:p>
                      <a:endParaRPr lang="zh-CN" altLang="en-US" sz="2400" dirty="0"/>
                    </a:p>
                  </a:txBody>
                  <a:tcPr anchor="ctr"/>
                </a:tc>
                <a:tc>
                  <a:txBody>
                    <a:bodyPr/>
                    <a:lstStyle/>
                    <a:p>
                      <a:pPr algn="ctr"/>
                      <a:r>
                        <a:rPr lang="zh-CN" altLang="en-US" sz="2400" dirty="0"/>
                        <a:t>表达形式</a:t>
                      </a:r>
                    </a:p>
                  </a:txBody>
                  <a:tcPr anchor="ctr"/>
                </a:tc>
                <a:extLst>
                  <a:ext uri="{0D108BD9-81ED-4DB2-BD59-A6C34878D82A}">
                    <a16:rowId xmlns:a16="http://schemas.microsoft.com/office/drawing/2014/main" val="10000"/>
                  </a:ext>
                </a:extLst>
              </a:tr>
              <a:tr h="1069051">
                <a:tc>
                  <a:txBody>
                    <a:bodyPr/>
                    <a:lstStyle/>
                    <a:p>
                      <a:r>
                        <a:rPr lang="zh-CN" altLang="en-US" sz="2400" dirty="0"/>
                        <a:t>二维曲线</a:t>
                      </a:r>
                    </a:p>
                  </a:txBody>
                  <a:tcPr anchor="ctr"/>
                </a:tc>
                <a:tc>
                  <a:txBody>
                    <a:bodyPr/>
                    <a:lstStyle/>
                    <a:p>
                      <a:endParaRPr lang="zh-CN" altLang="en-US" sz="2400" dirty="0"/>
                    </a:p>
                  </a:txBody>
                  <a:tcPr anchor="ctr"/>
                </a:tc>
                <a:extLst>
                  <a:ext uri="{0D108BD9-81ED-4DB2-BD59-A6C34878D82A}">
                    <a16:rowId xmlns:a16="http://schemas.microsoft.com/office/drawing/2014/main" val="10001"/>
                  </a:ext>
                </a:extLst>
              </a:tr>
              <a:tr h="1069051">
                <a:tc>
                  <a:txBody>
                    <a:bodyPr/>
                    <a:lstStyle/>
                    <a:p>
                      <a:r>
                        <a:rPr lang="zh-CN" altLang="en-US" sz="2400" dirty="0"/>
                        <a:t>三维曲面</a:t>
                      </a:r>
                    </a:p>
                  </a:txBody>
                  <a:tcPr anchor="ctr"/>
                </a:tc>
                <a:tc>
                  <a:txBody>
                    <a:bodyPr/>
                    <a:lstStyle/>
                    <a:p>
                      <a:endParaRPr lang="zh-CN" altLang="en-US" sz="2400" dirty="0"/>
                    </a:p>
                  </a:txBody>
                  <a:tcPr anchor="ct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4" name="矩形 23"/>
              <p:cNvSpPr/>
              <p:nvPr/>
            </p:nvSpPr>
            <p:spPr>
              <a:xfrm>
                <a:off x="2068625" y="4599157"/>
                <a:ext cx="14382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𝑥</m:t>
                          </m:r>
                        </m:e>
                      </m:d>
                    </m:oMath>
                  </m:oMathPara>
                </a14:m>
                <a:endParaRPr lang="zh-CN"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2068625" y="4599157"/>
                <a:ext cx="1438278" cy="461665"/>
              </a:xfrm>
              <a:prstGeom prst="rect">
                <a:avLst/>
              </a:prstGeom>
              <a:blipFill rotWithShape="0">
                <a:blip r:embed="rId7"/>
                <a:stretch>
                  <a:fillRect t="-130263" r="-48729" b="-194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061675" y="5653769"/>
                <a:ext cx="1706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𝑧</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e>
                      </m:d>
                    </m:oMath>
                  </m:oMathPara>
                </a14:m>
                <a:endParaRPr lang="zh-CN"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2061675" y="5653769"/>
                <a:ext cx="1706429" cy="461665"/>
              </a:xfrm>
              <a:prstGeom prst="rect">
                <a:avLst/>
              </a:prstGeom>
              <a:blipFill rotWithShape="0">
                <a:blip r:embed="rId8"/>
                <a:stretch>
                  <a:fillRect t="-130263" r="-40714" b="-194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00792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a:xfrm>
            <a:off x="457200" y="1600200"/>
            <a:ext cx="8867328" cy="4525963"/>
          </a:xfrm>
        </p:spPr>
        <p:txBody>
          <a:bodyPr/>
          <a:lstStyle/>
          <a:p>
            <a:r>
              <a:rPr lang="en-US" altLang="zh-CN" b="1" dirty="0"/>
              <a:t>4.2.2 Doo-Sabin</a:t>
            </a:r>
            <a:r>
              <a:rPr lang="zh-CN" altLang="en-US" b="1" dirty="0"/>
              <a:t>细分</a:t>
            </a:r>
            <a:endParaRPr lang="en-US" altLang="zh-CN" b="1" dirty="0"/>
          </a:p>
          <a:p>
            <a:pPr lvl="1"/>
            <a:r>
              <a:rPr lang="zh-CN" altLang="en-US" dirty="0"/>
              <a:t>双二次</a:t>
            </a:r>
            <a:r>
              <a:rPr lang="en-US" altLang="zh-CN" dirty="0"/>
              <a:t>B</a:t>
            </a:r>
            <a:r>
              <a:rPr lang="zh-CN" altLang="en-US" dirty="0"/>
              <a:t>样条的切割磨光生成</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100</a:t>
            </a:fld>
            <a:endParaRPr lang="zh-CN" altLang="en-US"/>
          </a:p>
        </p:txBody>
      </p:sp>
      <p:pic>
        <p:nvPicPr>
          <p:cNvPr id="6" name="图片 5"/>
          <p:cNvPicPr>
            <a:picLocks noChangeAspect="1"/>
          </p:cNvPicPr>
          <p:nvPr/>
        </p:nvPicPr>
        <p:blipFill>
          <a:blip r:embed="rId4"/>
          <a:stretch>
            <a:fillRect/>
          </a:stretch>
        </p:blipFill>
        <p:spPr>
          <a:xfrm>
            <a:off x="2160712" y="2772580"/>
            <a:ext cx="4392488" cy="2181201"/>
          </a:xfrm>
          <a:prstGeom prst="rect">
            <a:avLst/>
          </a:prstGeom>
        </p:spPr>
      </p:pic>
      <p:sp>
        <p:nvSpPr>
          <p:cNvPr id="7" name="Rectangle 2"/>
          <p:cNvSpPr>
            <a:spLocks noChangeArrowheads="1"/>
          </p:cNvSpPr>
          <p:nvPr/>
        </p:nvSpPr>
        <p:spPr bwMode="auto">
          <a:xfrm>
            <a:off x="2915816" y="54304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307321950"/>
              </p:ext>
            </p:extLst>
          </p:nvPr>
        </p:nvGraphicFramePr>
        <p:xfrm>
          <a:off x="3131840" y="5509137"/>
          <a:ext cx="4209040" cy="450269"/>
        </p:xfrm>
        <a:graphic>
          <a:graphicData uri="http://schemas.openxmlformats.org/presentationml/2006/ole">
            <mc:AlternateContent xmlns:mc="http://schemas.openxmlformats.org/markup-compatibility/2006">
              <mc:Choice xmlns:v="urn:schemas-microsoft-com:vml" Requires="v">
                <p:oleObj spid="_x0000_s104621" name="Equation" r:id="rId5" imgW="2043813" imgH="215806" progId="Equation.DSMT4">
                  <p:embed/>
                </p:oleObj>
              </mc:Choice>
              <mc:Fallback>
                <p:oleObj name="Equation" r:id="rId5" imgW="2043813" imgH="215806"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1840" y="5509137"/>
                        <a:ext cx="4209040" cy="450269"/>
                      </a:xfrm>
                      <a:prstGeom prst="rect">
                        <a:avLst/>
                      </a:prstGeom>
                      <a:noFill/>
                    </p:spPr>
                  </p:pic>
                </p:oleObj>
              </mc:Fallback>
            </mc:AlternateContent>
          </a:graphicData>
        </a:graphic>
      </p:graphicFrame>
      <p:sp>
        <p:nvSpPr>
          <p:cNvPr id="9" name="TextBox 5"/>
          <p:cNvSpPr txBox="1"/>
          <p:nvPr/>
        </p:nvSpPr>
        <p:spPr>
          <a:xfrm>
            <a:off x="826259" y="5156021"/>
            <a:ext cx="2089557" cy="1200329"/>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每个面的每个顶点产生一个新顶点</a:t>
            </a:r>
          </a:p>
        </p:txBody>
      </p:sp>
    </p:spTree>
    <p:extLst>
      <p:ext uri="{BB962C8B-B14F-4D97-AF65-F5344CB8AC3E}">
        <p14:creationId xmlns:p14="http://schemas.microsoft.com/office/powerpoint/2010/main" val="41991687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4.2.2 Doo-Sabin</a:t>
            </a:r>
            <a:r>
              <a:rPr lang="zh-CN" altLang="en-US" b="1" dirty="0"/>
              <a:t>细分</a:t>
            </a:r>
            <a:endParaRPr lang="en-US" altLang="zh-CN" b="1" dirty="0"/>
          </a:p>
          <a:p>
            <a:pPr lvl="1"/>
            <a:r>
              <a:rPr lang="zh-CN" altLang="en-US" dirty="0"/>
              <a:t>任意多边形细分规则（几何）</a:t>
            </a:r>
            <a:endParaRPr lang="en-US" altLang="zh-CN" dirty="0"/>
          </a:p>
          <a:p>
            <a:pPr lvl="2"/>
            <a:r>
              <a:rPr lang="zh-CN" altLang="en-US" dirty="0"/>
              <a:t>对于每个表面有</a:t>
            </a:r>
            <a:r>
              <a:rPr lang="en-US" altLang="zh-CN" dirty="0"/>
              <a:t>k</a:t>
            </a:r>
            <a:r>
              <a:rPr lang="zh-CN" altLang="en-US" dirty="0"/>
              <a:t>个顶点</a:t>
            </a:r>
            <a:r>
              <a:rPr lang="en-US" altLang="zh-CN" dirty="0"/>
              <a:t>V1,V2,…,VK</a:t>
            </a:r>
            <a:r>
              <a:rPr lang="zh-CN" altLang="en-US" dirty="0"/>
              <a:t>，形成新的对应的顶点</a:t>
            </a:r>
            <a:r>
              <a:rPr lang="en-US" altLang="zh-CN" dirty="0"/>
              <a:t>V1’,V2’,….,VK’</a:t>
            </a:r>
            <a:endParaRPr lang="zh-CN" altLang="en-US"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101</a:t>
            </a:fld>
            <a:endParaRPr lang="zh-CN" altLang="en-US"/>
          </a:p>
        </p:txBody>
      </p:sp>
      <p:pic>
        <p:nvPicPr>
          <p:cNvPr id="9" name="图片 8"/>
          <p:cNvPicPr>
            <a:picLocks noChangeAspect="1"/>
          </p:cNvPicPr>
          <p:nvPr/>
        </p:nvPicPr>
        <p:blipFill rotWithShape="1">
          <a:blip r:embed="rId3"/>
          <a:srcRect t="7263" b="9121"/>
          <a:stretch/>
        </p:blipFill>
        <p:spPr>
          <a:xfrm>
            <a:off x="1373197" y="3496954"/>
            <a:ext cx="6264696" cy="1625659"/>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037137" y="5518102"/>
                <a:ext cx="2461700"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𝑉</m:t>
                          </m:r>
                        </m:e>
                        <m:sub>
                          <m:r>
                            <a:rPr lang="zh-CN" altLang="en-US" sz="2400" i="1">
                              <a:latin typeface="Cambria Math" panose="02040503050406030204" pitchFamily="18" charset="0"/>
                            </a:rPr>
                            <m:t>𝑖</m:t>
                          </m:r>
                        </m:sub>
                        <m:sup>
                          <m:r>
                            <a:rPr lang="zh-CN" altLang="en-US" sz="2400" i="0">
                              <a:latin typeface="Cambria Math" panose="02040503050406030204" pitchFamily="18" charset="0"/>
                            </a:rPr>
                            <m:t>′</m:t>
                          </m:r>
                        </m:sup>
                      </m:sSubSup>
                      <m:r>
                        <a:rPr lang="zh-CN" altLang="en-US" sz="2400" i="0">
                          <a:latin typeface="Cambria Math" panose="02040503050406030204" pitchFamily="18" charset="0"/>
                        </a:rPr>
                        <m:t>=</m:t>
                      </m:r>
                      <m:nary>
                        <m:naryPr>
                          <m:chr m:val="∑"/>
                          <m:limLoc m:val="subSup"/>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𝑗</m:t>
                          </m:r>
                          <m:r>
                            <a:rPr lang="zh-CN" altLang="en-US" sz="2400" i="0">
                              <a:latin typeface="Cambria Math" panose="02040503050406030204" pitchFamily="18" charset="0"/>
                            </a:rPr>
                            <m:t>=1</m:t>
                          </m:r>
                        </m:sub>
                        <m:sup>
                          <m:r>
                            <a:rPr lang="zh-CN" altLang="en-US" sz="2400" i="1">
                              <a:latin typeface="Cambria Math" panose="02040503050406030204" pitchFamily="18" charset="0"/>
                            </a:rPr>
                            <m:t>𝐾</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zh-CN" altLang="en-US" sz="2400" i="1">
                                  <a:latin typeface="Cambria Math" panose="02040503050406030204" pitchFamily="18" charset="0"/>
                                </a:rPr>
                                <m:t>𝑖𝑗</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𝑗</m:t>
                              </m:r>
                            </m:sub>
                          </m:sSub>
                        </m:e>
                      </m:nary>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37137" y="5518102"/>
                <a:ext cx="2461700" cy="89005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696391" y="5084554"/>
                <a:ext cx="5190588"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zh-CN" altLang="en-US" sz="2400" i="1">
                              <a:latin typeface="Cambria Math" panose="02040503050406030204" pitchFamily="18" charset="0"/>
                            </a:rPr>
                            <m:t>𝑖𝑗</m:t>
                          </m:r>
                        </m:sub>
                      </m:sSub>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𝐾</m:t>
                                    </m:r>
                                    <m:r>
                                      <a:rPr lang="zh-CN" altLang="en-US" sz="2400" i="0">
                                        <a:latin typeface="Cambria Math" panose="02040503050406030204" pitchFamily="18" charset="0"/>
                                      </a:rPr>
                                      <m:t>+5</m:t>
                                    </m:r>
                                  </m:num>
                                  <m:den>
                                    <m:r>
                                      <a:rPr lang="zh-CN" altLang="en-US" sz="2400" i="0">
                                        <a:latin typeface="Cambria Math" panose="02040503050406030204" pitchFamily="18" charset="0"/>
                                      </a:rPr>
                                      <m:t>4</m:t>
                                    </m:r>
                                    <m:r>
                                      <a:rPr lang="zh-CN" altLang="en-US" sz="2400" i="1">
                                        <a:latin typeface="Cambria Math" panose="02040503050406030204" pitchFamily="18" charset="0"/>
                                      </a:rPr>
                                      <m:t>𝐾</m:t>
                                    </m:r>
                                  </m:den>
                                </m:f>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𝑖</m:t>
                                </m:r>
                                <m:r>
                                  <a:rPr lang="zh-CN" altLang="en-US" sz="2400" i="0">
                                    <a:latin typeface="Cambria Math" panose="02040503050406030204" pitchFamily="18" charset="0"/>
                                  </a:rPr>
                                  <m:t>=</m:t>
                                </m:r>
                                <m:r>
                                  <a:rPr lang="zh-CN" altLang="en-US" sz="2400" i="1">
                                    <a:latin typeface="Cambria Math" panose="02040503050406030204" pitchFamily="18" charset="0"/>
                                  </a:rPr>
                                  <m:t>𝑗</m:t>
                                </m:r>
                              </m:e>
                            </m:mr>
                            <m:mr>
                              <m:e>
                                <m:f>
                                  <m:fPr>
                                    <m:ctrlPr>
                                      <a:rPr lang="zh-CN" altLang="en-US" sz="2400" i="1">
                                        <a:latin typeface="Cambria Math" panose="02040503050406030204" pitchFamily="18" charset="0"/>
                                      </a:rPr>
                                    </m:ctrlPr>
                                  </m:fPr>
                                  <m:num>
                                    <m:d>
                                      <m:dPr>
                                        <m:begChr m:val=""/>
                                        <m:ctrlPr>
                                          <a:rPr lang="zh-CN" altLang="en-US" sz="2400" i="1">
                                            <a:latin typeface="Cambria Math" panose="02040503050406030204" pitchFamily="18" charset="0"/>
                                          </a:rPr>
                                        </m:ctrlPr>
                                      </m:dPr>
                                      <m:e>
                                        <m:r>
                                          <a:rPr lang="zh-CN" altLang="en-US" sz="2400" i="0">
                                            <a:latin typeface="Cambria Math" panose="02040503050406030204" pitchFamily="18" charset="0"/>
                                          </a:rPr>
                                          <m:t>3+2</m:t>
                                        </m:r>
                                        <m:r>
                                          <m:rPr>
                                            <m:sty m:val="p"/>
                                          </m:rPr>
                                          <a:rPr lang="zh-CN" altLang="en-US" sz="2400" i="0">
                                            <a:latin typeface="Cambria Math" panose="02040503050406030204" pitchFamily="18" charset="0"/>
                                          </a:rPr>
                                          <m:t>cos</m:t>
                                        </m:r>
                                        <m:r>
                                          <a:rPr lang="zh-CN" altLang="en-US" sz="2400" i="0">
                                            <a:latin typeface="Cambria Math" panose="02040503050406030204" pitchFamily="18" charset="0"/>
                                          </a:rPr>
                                          <m:t>(2(</m:t>
                                        </m:r>
                                        <m:r>
                                          <a:rPr lang="zh-CN" altLang="en-US" sz="2400" i="1">
                                            <a:latin typeface="Cambria Math" panose="02040503050406030204" pitchFamily="18" charset="0"/>
                                          </a:rPr>
                                          <m:t>𝑖</m:t>
                                        </m:r>
                                        <m:r>
                                          <a:rPr lang="zh-CN" altLang="en-US" sz="2400" i="0">
                                            <a:latin typeface="Cambria Math" panose="02040503050406030204" pitchFamily="18" charset="0"/>
                                          </a:rPr>
                                          <m:t>−</m:t>
                                        </m:r>
                                        <m:r>
                                          <a:rPr lang="zh-CN" altLang="en-US" sz="2400" i="1">
                                            <a:latin typeface="Cambria Math" panose="02040503050406030204" pitchFamily="18" charset="0"/>
                                          </a:rPr>
                                          <m:t>𝑗</m:t>
                                        </m:r>
                                        <m:r>
                                          <a:rPr lang="zh-CN" altLang="en-US" sz="2400" i="0">
                                            <a:latin typeface="Cambria Math" panose="02040503050406030204" pitchFamily="18" charset="0"/>
                                          </a:rPr>
                                          <m:t>)</m:t>
                                        </m:r>
                                        <m:f>
                                          <m:fPr>
                                            <m:type m:val="lin"/>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r>
                                              <a:rPr lang="zh-CN" altLang="en-US" sz="2400" i="1">
                                                <a:latin typeface="Cambria Math" panose="02040503050406030204" pitchFamily="18" charset="0"/>
                                              </a:rPr>
                                              <m:t>𝐾</m:t>
                                            </m:r>
                                          </m:den>
                                        </m:f>
                                      </m:e>
                                    </m:d>
                                  </m:num>
                                  <m:den>
                                    <m:r>
                                      <a:rPr lang="zh-CN" altLang="en-US" sz="2400" i="0">
                                        <a:latin typeface="Cambria Math" panose="02040503050406030204" pitchFamily="18" charset="0"/>
                                      </a:rPr>
                                      <m:t>4</m:t>
                                    </m:r>
                                    <m:r>
                                      <a:rPr lang="zh-CN" altLang="en-US" sz="2400" i="1">
                                        <a:latin typeface="Cambria Math" panose="02040503050406030204" pitchFamily="18" charset="0"/>
                                      </a:rPr>
                                      <m:t>𝐾</m:t>
                                    </m:r>
                                  </m:den>
                                </m:f>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𝑖</m:t>
                                </m:r>
                                <m:r>
                                  <a:rPr lang="zh-CN" altLang="en-US" sz="2400" i="0">
                                    <a:latin typeface="Cambria Math" panose="02040503050406030204" pitchFamily="18" charset="0"/>
                                  </a:rPr>
                                  <m:t>≠</m:t>
                                </m:r>
                                <m:r>
                                  <a:rPr lang="zh-CN" altLang="en-US" sz="2400" i="1">
                                    <a:latin typeface="Cambria Math" panose="02040503050406030204" pitchFamily="18" charset="0"/>
                                  </a:rPr>
                                  <m:t>𝑗</m:t>
                                </m:r>
                              </m:e>
                            </m:mr>
                          </m:m>
                        </m:e>
                      </m:d>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3696391" y="5084554"/>
                <a:ext cx="5190588" cy="1757148"/>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81862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4.2.2 Doo-Sabin</a:t>
            </a:r>
            <a:r>
              <a:rPr lang="zh-CN" altLang="en-US" b="1" dirty="0"/>
              <a:t>细分</a:t>
            </a:r>
            <a:endParaRPr lang="en-US" altLang="zh-CN" b="1" dirty="0"/>
          </a:p>
          <a:p>
            <a:pPr lvl="1"/>
            <a:r>
              <a:rPr lang="zh-CN" altLang="en-US" dirty="0"/>
              <a:t>任意多边形细分规则（拓扑）</a:t>
            </a:r>
            <a:endParaRPr lang="en-US" altLang="zh-CN" dirty="0"/>
          </a:p>
          <a:p>
            <a:pPr lvl="2"/>
            <a:r>
              <a:rPr lang="zh-CN" altLang="en-US" dirty="0"/>
              <a:t>连接新的顶点去形成一个新的</a:t>
            </a:r>
            <a:r>
              <a:rPr lang="en-US" altLang="zh-CN" dirty="0"/>
              <a:t>F</a:t>
            </a:r>
            <a:r>
              <a:rPr lang="zh-CN" altLang="en-US" dirty="0"/>
              <a:t>类型表面</a:t>
            </a:r>
          </a:p>
          <a:p>
            <a:pPr lvl="2"/>
            <a:r>
              <a:rPr lang="zh-CN" altLang="en-US" dirty="0"/>
              <a:t>连接围绕一个边周围的</a:t>
            </a:r>
            <a:r>
              <a:rPr lang="en-US" altLang="zh-CN" dirty="0"/>
              <a:t>4</a:t>
            </a:r>
            <a:r>
              <a:rPr lang="zh-CN" altLang="en-US" dirty="0"/>
              <a:t>个顶点去形成新的表面</a:t>
            </a:r>
            <a:r>
              <a:rPr lang="en-US" altLang="zh-CN" dirty="0"/>
              <a:t>E</a:t>
            </a:r>
          </a:p>
          <a:p>
            <a:pPr lvl="2"/>
            <a:r>
              <a:rPr lang="zh-CN" altLang="en-US" dirty="0"/>
              <a:t>连接围绕一个旧边周围的</a:t>
            </a:r>
            <a:r>
              <a:rPr lang="en-US" altLang="zh-CN" dirty="0"/>
              <a:t>4</a:t>
            </a:r>
            <a:r>
              <a:rPr lang="zh-CN" altLang="en-US" dirty="0"/>
              <a:t>个新的顶点，形成</a:t>
            </a:r>
            <a:r>
              <a:rPr lang="en-US" altLang="zh-CN" dirty="0"/>
              <a:t>V</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102</a:t>
            </a:fld>
            <a:endParaRPr lang="zh-CN" altLang="en-US"/>
          </a:p>
        </p:txBody>
      </p:sp>
      <p:pic>
        <p:nvPicPr>
          <p:cNvPr id="8" name="图片 7"/>
          <p:cNvPicPr>
            <a:picLocks noChangeAspect="1"/>
          </p:cNvPicPr>
          <p:nvPr/>
        </p:nvPicPr>
        <p:blipFill rotWithShape="1">
          <a:blip r:embed="rId3"/>
          <a:srcRect r="60638" b="51687"/>
          <a:stretch/>
        </p:blipFill>
        <p:spPr>
          <a:xfrm>
            <a:off x="54182" y="4509120"/>
            <a:ext cx="1781514" cy="1368152"/>
          </a:xfrm>
          <a:prstGeom prst="rect">
            <a:avLst/>
          </a:prstGeom>
        </p:spPr>
      </p:pic>
      <p:pic>
        <p:nvPicPr>
          <p:cNvPr id="12" name="图片 11"/>
          <p:cNvPicPr>
            <a:picLocks noChangeAspect="1"/>
          </p:cNvPicPr>
          <p:nvPr/>
        </p:nvPicPr>
        <p:blipFill rotWithShape="1">
          <a:blip r:embed="rId3"/>
          <a:srcRect l="54350" t="53527"/>
          <a:stretch/>
        </p:blipFill>
        <p:spPr>
          <a:xfrm>
            <a:off x="6257053" y="4327127"/>
            <a:ext cx="2725894" cy="1732137"/>
          </a:xfrm>
          <a:prstGeom prst="rect">
            <a:avLst/>
          </a:prstGeom>
        </p:spPr>
      </p:pic>
      <p:pic>
        <p:nvPicPr>
          <p:cNvPr id="13" name="图片 12"/>
          <p:cNvPicPr>
            <a:picLocks noChangeAspect="1"/>
          </p:cNvPicPr>
          <p:nvPr/>
        </p:nvPicPr>
        <p:blipFill rotWithShape="1">
          <a:blip r:embed="rId3"/>
          <a:srcRect l="43185" b="51687"/>
          <a:stretch/>
        </p:blipFill>
        <p:spPr>
          <a:xfrm>
            <a:off x="1870204" y="4509120"/>
            <a:ext cx="2571440" cy="1368152"/>
          </a:xfrm>
          <a:prstGeom prst="rect">
            <a:avLst/>
          </a:prstGeom>
        </p:spPr>
      </p:pic>
      <p:pic>
        <p:nvPicPr>
          <p:cNvPr id="14" name="图片 13"/>
          <p:cNvPicPr>
            <a:picLocks noChangeAspect="1"/>
          </p:cNvPicPr>
          <p:nvPr/>
        </p:nvPicPr>
        <p:blipFill rotWithShape="1">
          <a:blip r:embed="rId3"/>
          <a:srcRect t="53527" r="67390"/>
          <a:stretch/>
        </p:blipFill>
        <p:spPr>
          <a:xfrm>
            <a:off x="4283968" y="4163657"/>
            <a:ext cx="1947202" cy="1732137"/>
          </a:xfrm>
          <a:prstGeom prst="rect">
            <a:avLst/>
          </a:prstGeom>
        </p:spPr>
      </p:pic>
      <p:sp>
        <p:nvSpPr>
          <p:cNvPr id="15" name="TextBox 5"/>
          <p:cNvSpPr txBox="1"/>
          <p:nvPr/>
        </p:nvSpPr>
        <p:spPr>
          <a:xfrm>
            <a:off x="4449826" y="6027003"/>
            <a:ext cx="1837830"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F</a:t>
            </a:r>
            <a:endParaRPr lang="zh-CN" altLang="en-US" sz="2400" dirty="0"/>
          </a:p>
        </p:txBody>
      </p:sp>
      <p:sp>
        <p:nvSpPr>
          <p:cNvPr id="16" name="TextBox 5"/>
          <p:cNvSpPr txBox="1"/>
          <p:nvPr/>
        </p:nvSpPr>
        <p:spPr>
          <a:xfrm>
            <a:off x="6010582" y="6055083"/>
            <a:ext cx="1837830"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E</a:t>
            </a:r>
            <a:endParaRPr lang="zh-CN" altLang="en-US" sz="2400" dirty="0"/>
          </a:p>
        </p:txBody>
      </p:sp>
      <p:sp>
        <p:nvSpPr>
          <p:cNvPr id="17" name="TextBox 5"/>
          <p:cNvSpPr txBox="1"/>
          <p:nvPr/>
        </p:nvSpPr>
        <p:spPr>
          <a:xfrm>
            <a:off x="7306170" y="6027003"/>
            <a:ext cx="1837830"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V</a:t>
            </a:r>
            <a:endParaRPr lang="zh-CN" altLang="en-US" sz="2400" dirty="0"/>
          </a:p>
        </p:txBody>
      </p:sp>
    </p:spTree>
    <p:extLst>
      <p:ext uri="{BB962C8B-B14F-4D97-AF65-F5344CB8AC3E}">
        <p14:creationId xmlns:p14="http://schemas.microsoft.com/office/powerpoint/2010/main" val="20538733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4.2.2 Doo-Sabin</a:t>
            </a:r>
            <a:r>
              <a:rPr lang="zh-CN" altLang="en-US" b="1" dirty="0"/>
              <a:t>细分</a:t>
            </a:r>
            <a:endParaRPr lang="en-US" altLang="zh-CN" b="1" dirty="0"/>
          </a:p>
          <a:p>
            <a:pPr lvl="1"/>
            <a:r>
              <a:rPr lang="zh-CN" altLang="en-US" dirty="0"/>
              <a:t>连续性分析</a:t>
            </a:r>
            <a:endParaRPr lang="en-US" altLang="zh-CN" dirty="0"/>
          </a:p>
          <a:p>
            <a:pPr lvl="2"/>
            <a:r>
              <a:rPr lang="zh-CN" altLang="en-US" dirty="0"/>
              <a:t>经过一次</a:t>
            </a:r>
            <a:r>
              <a:rPr lang="en-US" altLang="zh-CN" dirty="0"/>
              <a:t>Doo-Sabin</a:t>
            </a:r>
            <a:r>
              <a:rPr lang="zh-CN" altLang="en-US" dirty="0"/>
              <a:t>细分后，每个顶点的度数均为</a:t>
            </a:r>
            <a:r>
              <a:rPr lang="en-US" altLang="zh-CN" dirty="0"/>
              <a:t>4</a:t>
            </a:r>
            <a:r>
              <a:rPr lang="zh-CN" altLang="en-US" dirty="0"/>
              <a:t>；再经过一次细分后，度数不为</a:t>
            </a:r>
            <a:r>
              <a:rPr lang="en-US" altLang="zh-CN" dirty="0"/>
              <a:t>4</a:t>
            </a:r>
            <a:r>
              <a:rPr lang="zh-CN" altLang="en-US" dirty="0"/>
              <a:t>的面的个数保持不变。</a:t>
            </a:r>
            <a:endParaRPr lang="en-US" altLang="zh-CN" dirty="0"/>
          </a:p>
          <a:p>
            <a:pPr lvl="2"/>
            <a:r>
              <a:rPr lang="zh-CN" altLang="en-US" dirty="0"/>
              <a:t>除了有限个奇异点外，由一系列双二次</a:t>
            </a:r>
            <a:r>
              <a:rPr lang="en-US" altLang="zh-CN" dirty="0"/>
              <a:t>B</a:t>
            </a:r>
            <a:r>
              <a:rPr lang="zh-CN" altLang="en-US" dirty="0"/>
              <a:t>样条曲面覆盖而成。</a:t>
            </a:r>
            <a:endParaRPr lang="en-US" altLang="zh-CN" dirty="0"/>
          </a:p>
          <a:p>
            <a:pPr lvl="2"/>
            <a:r>
              <a:rPr lang="zh-CN" altLang="en-US" dirty="0"/>
              <a:t>在奇异点处，</a:t>
            </a:r>
            <a:r>
              <a:rPr lang="en-US" altLang="zh-CN" dirty="0"/>
              <a:t>Doo-Sabin</a:t>
            </a:r>
            <a:r>
              <a:rPr lang="zh-CN" altLang="en-US" dirty="0"/>
              <a:t>曲面也是一阶光滑连续。</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103</a:t>
            </a:fld>
            <a:endParaRPr lang="zh-CN" altLang="en-US"/>
          </a:p>
        </p:txBody>
      </p:sp>
      <p:pic>
        <p:nvPicPr>
          <p:cNvPr id="5" name="图片 4"/>
          <p:cNvPicPr>
            <a:picLocks noChangeAspect="1"/>
          </p:cNvPicPr>
          <p:nvPr/>
        </p:nvPicPr>
        <p:blipFill>
          <a:blip r:embed="rId3"/>
          <a:stretch>
            <a:fillRect/>
          </a:stretch>
        </p:blipFill>
        <p:spPr>
          <a:xfrm>
            <a:off x="1331640" y="4973270"/>
            <a:ext cx="3316888" cy="1867617"/>
          </a:xfrm>
          <a:prstGeom prst="rect">
            <a:avLst/>
          </a:prstGeom>
        </p:spPr>
      </p:pic>
      <p:sp>
        <p:nvSpPr>
          <p:cNvPr id="18" name="TextBox 5"/>
          <p:cNvSpPr txBox="1"/>
          <p:nvPr/>
        </p:nvSpPr>
        <p:spPr>
          <a:xfrm>
            <a:off x="4932040" y="5558068"/>
            <a:ext cx="1296144"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新顶点</a:t>
            </a:r>
          </a:p>
        </p:txBody>
      </p:sp>
    </p:spTree>
    <p:extLst>
      <p:ext uri="{BB962C8B-B14F-4D97-AF65-F5344CB8AC3E}">
        <p14:creationId xmlns:p14="http://schemas.microsoft.com/office/powerpoint/2010/main" val="22079486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4.2.2 Doo-Sabin</a:t>
            </a:r>
            <a:r>
              <a:rPr lang="zh-CN" altLang="en-US" b="1" dirty="0"/>
              <a:t>细分</a:t>
            </a:r>
            <a:endParaRPr lang="en-US" altLang="zh-CN" b="1" dirty="0"/>
          </a:p>
          <a:p>
            <a:pPr lvl="1"/>
            <a:r>
              <a:rPr lang="zh-CN" altLang="en-US" dirty="0"/>
              <a:t>结果示例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104</a:t>
            </a:fld>
            <a:endParaRPr lang="zh-CN" altLang="en-US"/>
          </a:p>
        </p:txBody>
      </p:sp>
      <p:pic>
        <p:nvPicPr>
          <p:cNvPr id="18" name="图片 17"/>
          <p:cNvPicPr>
            <a:picLocks noChangeAspect="1"/>
          </p:cNvPicPr>
          <p:nvPr/>
        </p:nvPicPr>
        <p:blipFill>
          <a:blip r:embed="rId3"/>
          <a:stretch>
            <a:fillRect/>
          </a:stretch>
        </p:blipFill>
        <p:spPr>
          <a:xfrm>
            <a:off x="1414006" y="2906721"/>
            <a:ext cx="6205994" cy="3632191"/>
          </a:xfrm>
          <a:prstGeom prst="rect">
            <a:avLst/>
          </a:prstGeom>
        </p:spPr>
      </p:pic>
    </p:spTree>
    <p:extLst>
      <p:ext uri="{BB962C8B-B14F-4D97-AF65-F5344CB8AC3E}">
        <p14:creationId xmlns:p14="http://schemas.microsoft.com/office/powerpoint/2010/main" val="30116009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a:xfrm>
            <a:off x="457200" y="1600200"/>
            <a:ext cx="8867328" cy="4525963"/>
          </a:xfrm>
        </p:spPr>
        <p:txBody>
          <a:bodyPr/>
          <a:lstStyle/>
          <a:p>
            <a:r>
              <a:rPr lang="en-US" altLang="zh-CN" b="1" dirty="0"/>
              <a:t>4.2.3 Loop</a:t>
            </a:r>
            <a:r>
              <a:rPr lang="zh-CN" altLang="en-US" b="1" dirty="0"/>
              <a:t>细分</a:t>
            </a:r>
            <a:endParaRPr lang="zh-CN" altLang="en-US" dirty="0"/>
          </a:p>
          <a:p>
            <a:pPr lvl="1"/>
            <a:r>
              <a:rPr lang="en-US" altLang="zh-CN" dirty="0"/>
              <a:t>C. Loop</a:t>
            </a:r>
            <a:r>
              <a:rPr lang="zh-CN" altLang="en-US" dirty="0"/>
              <a:t>在</a:t>
            </a:r>
            <a:r>
              <a:rPr lang="en-US" altLang="zh-CN" dirty="0"/>
              <a:t>1987</a:t>
            </a:r>
            <a:r>
              <a:rPr lang="zh-CN" altLang="en-US" dirty="0"/>
              <a:t>年发现</a:t>
            </a:r>
            <a:r>
              <a:rPr lang="en-US" altLang="zh-CN" dirty="0"/>
              <a:t> </a:t>
            </a:r>
            <a:endParaRPr lang="en-US" altLang="zh-CN" b="1" dirty="0"/>
          </a:p>
          <a:p>
            <a:pPr lvl="1"/>
            <a:r>
              <a:rPr lang="zh-CN" altLang="en-US" dirty="0"/>
              <a:t>箱样条的推广</a:t>
            </a:r>
            <a:endParaRPr lang="en-US" altLang="zh-CN" dirty="0"/>
          </a:p>
          <a:p>
            <a:pPr lvl="1"/>
            <a:r>
              <a:rPr lang="zh-CN" altLang="en-US" dirty="0"/>
              <a:t>应用到三角形网格中</a:t>
            </a:r>
            <a:endParaRPr lang="en-US" altLang="zh-CN" dirty="0"/>
          </a:p>
          <a:p>
            <a:pPr lvl="1"/>
            <a:r>
              <a:rPr lang="zh-CN" altLang="en-US" dirty="0"/>
              <a:t>几乎为</a:t>
            </a:r>
            <a:r>
              <a:rPr lang="en-US" altLang="zh-CN" dirty="0"/>
              <a:t>C^2</a:t>
            </a:r>
            <a:r>
              <a:rPr lang="zh-CN" altLang="en-US" dirty="0"/>
              <a:t>的连续性（除一些特殊点）</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105</a:t>
            </a:fld>
            <a:endParaRPr lang="zh-CN" altLang="en-US"/>
          </a:p>
        </p:txBody>
      </p:sp>
      <p:pic>
        <p:nvPicPr>
          <p:cNvPr id="5" name="图片 4"/>
          <p:cNvPicPr>
            <a:picLocks noChangeAspect="1"/>
          </p:cNvPicPr>
          <p:nvPr/>
        </p:nvPicPr>
        <p:blipFill>
          <a:blip r:embed="rId3"/>
          <a:stretch>
            <a:fillRect/>
          </a:stretch>
        </p:blipFill>
        <p:spPr>
          <a:xfrm>
            <a:off x="5652120" y="4452225"/>
            <a:ext cx="2228571" cy="2104762"/>
          </a:xfrm>
          <a:prstGeom prst="rect">
            <a:avLst/>
          </a:prstGeom>
        </p:spPr>
      </p:pic>
      <p:pic>
        <p:nvPicPr>
          <p:cNvPr id="6" name="图片 5"/>
          <p:cNvPicPr>
            <a:picLocks noChangeAspect="1"/>
          </p:cNvPicPr>
          <p:nvPr/>
        </p:nvPicPr>
        <p:blipFill>
          <a:blip r:embed="rId4"/>
          <a:stretch>
            <a:fillRect/>
          </a:stretch>
        </p:blipFill>
        <p:spPr>
          <a:xfrm>
            <a:off x="893754" y="4529753"/>
            <a:ext cx="3997110" cy="1934085"/>
          </a:xfrm>
          <a:prstGeom prst="rect">
            <a:avLst/>
          </a:prstGeom>
        </p:spPr>
      </p:pic>
    </p:spTree>
    <p:extLst>
      <p:ext uri="{BB962C8B-B14F-4D97-AF65-F5344CB8AC3E}">
        <p14:creationId xmlns:p14="http://schemas.microsoft.com/office/powerpoint/2010/main" val="15623851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4.2.3 Loop</a:t>
            </a:r>
            <a:r>
              <a:rPr lang="zh-CN" altLang="en-US" b="1" dirty="0"/>
              <a:t>细分</a:t>
            </a:r>
            <a:endParaRPr lang="en-US" altLang="zh-CN" b="1" dirty="0"/>
          </a:p>
          <a:p>
            <a:pPr lvl="1"/>
            <a:r>
              <a:rPr lang="zh-CN" altLang="en-US" dirty="0"/>
              <a:t>规则</a:t>
            </a:r>
            <a:r>
              <a:rPr lang="en-US" altLang="zh-CN" dirty="0"/>
              <a:t>(</a:t>
            </a:r>
            <a:r>
              <a:rPr lang="zh-CN" altLang="en-US" dirty="0"/>
              <a:t>几何</a:t>
            </a:r>
            <a:r>
              <a:rPr lang="en-US" altLang="zh-CN" dirty="0"/>
              <a:t>/</a:t>
            </a:r>
            <a:r>
              <a:rPr lang="zh-CN" altLang="en-US" dirty="0"/>
              <a:t>拓扑</a:t>
            </a:r>
            <a:r>
              <a:rPr lang="en-US" altLang="zh-CN" dirty="0"/>
              <a:t>)</a:t>
            </a:r>
          </a:p>
          <a:p>
            <a:pPr lvl="2"/>
            <a:r>
              <a:rPr lang="zh-CN" altLang="en-US" dirty="0"/>
              <a:t>对于每个边，计算一个新的点</a:t>
            </a:r>
            <a:endParaRPr lang="en-US" altLang="zh-CN" dirty="0"/>
          </a:p>
          <a:p>
            <a:pPr lvl="2"/>
            <a:r>
              <a:rPr lang="zh-CN" altLang="en-US" dirty="0"/>
              <a:t>更新顶点位置</a:t>
            </a:r>
          </a:p>
          <a:p>
            <a:pPr lvl="2"/>
            <a:r>
              <a:rPr lang="zh-CN" altLang="en-US" dirty="0"/>
              <a:t>连接新点形成一个新的网格</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106</a:t>
            </a:fld>
            <a:endParaRPr lang="zh-CN" altLang="en-US"/>
          </a:p>
        </p:txBody>
      </p:sp>
      <p:pic>
        <p:nvPicPr>
          <p:cNvPr id="7" name="图片 6"/>
          <p:cNvPicPr>
            <a:picLocks noChangeAspect="1"/>
          </p:cNvPicPr>
          <p:nvPr/>
        </p:nvPicPr>
        <p:blipFill>
          <a:blip r:embed="rId3"/>
          <a:stretch>
            <a:fillRect/>
          </a:stretch>
        </p:blipFill>
        <p:spPr>
          <a:xfrm>
            <a:off x="251520" y="4275921"/>
            <a:ext cx="1772506" cy="1815452"/>
          </a:xfrm>
          <a:prstGeom prst="rect">
            <a:avLst/>
          </a:prstGeom>
        </p:spPr>
      </p:pic>
      <p:pic>
        <p:nvPicPr>
          <p:cNvPr id="8" name="图片 7"/>
          <p:cNvPicPr>
            <a:picLocks noChangeAspect="1"/>
          </p:cNvPicPr>
          <p:nvPr/>
        </p:nvPicPr>
        <p:blipFill>
          <a:blip r:embed="rId4"/>
          <a:stretch>
            <a:fillRect/>
          </a:stretch>
        </p:blipFill>
        <p:spPr>
          <a:xfrm>
            <a:off x="2410674" y="4275921"/>
            <a:ext cx="1873294" cy="1817375"/>
          </a:xfrm>
          <a:prstGeom prst="rect">
            <a:avLst/>
          </a:prstGeom>
        </p:spPr>
      </p:pic>
      <p:pic>
        <p:nvPicPr>
          <p:cNvPr id="9" name="图片 8"/>
          <p:cNvPicPr>
            <a:picLocks noChangeAspect="1"/>
          </p:cNvPicPr>
          <p:nvPr/>
        </p:nvPicPr>
        <p:blipFill>
          <a:blip r:embed="rId5"/>
          <a:stretch>
            <a:fillRect/>
          </a:stretch>
        </p:blipFill>
        <p:spPr>
          <a:xfrm>
            <a:off x="4716016" y="4291586"/>
            <a:ext cx="1839213" cy="1784122"/>
          </a:xfrm>
          <a:prstGeom prst="rect">
            <a:avLst/>
          </a:prstGeom>
        </p:spPr>
      </p:pic>
      <p:pic>
        <p:nvPicPr>
          <p:cNvPr id="10" name="图片 9"/>
          <p:cNvPicPr>
            <a:picLocks noChangeAspect="1"/>
          </p:cNvPicPr>
          <p:nvPr/>
        </p:nvPicPr>
        <p:blipFill>
          <a:blip r:embed="rId6"/>
          <a:stretch>
            <a:fillRect/>
          </a:stretch>
        </p:blipFill>
        <p:spPr>
          <a:xfrm>
            <a:off x="6876256" y="4273913"/>
            <a:ext cx="1874725" cy="1801795"/>
          </a:xfrm>
          <a:prstGeom prst="rect">
            <a:avLst/>
          </a:prstGeom>
        </p:spPr>
      </p:pic>
    </p:spTree>
    <p:extLst>
      <p:ext uri="{BB962C8B-B14F-4D97-AF65-F5344CB8AC3E}">
        <p14:creationId xmlns:p14="http://schemas.microsoft.com/office/powerpoint/2010/main" val="2510783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4.2.3 Loop</a:t>
            </a:r>
            <a:r>
              <a:rPr lang="zh-CN" altLang="en-US" b="1" dirty="0"/>
              <a:t>细分</a:t>
            </a:r>
            <a:endParaRPr lang="en-US" altLang="zh-CN" b="1" dirty="0"/>
          </a:p>
          <a:p>
            <a:pPr lvl="1"/>
            <a:r>
              <a:rPr lang="zh-CN" altLang="en-US" dirty="0"/>
              <a:t>结果示例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107</a:t>
            </a:fld>
            <a:endParaRPr lang="zh-CN" altLang="en-US"/>
          </a:p>
        </p:txBody>
      </p:sp>
      <p:pic>
        <p:nvPicPr>
          <p:cNvPr id="11" name="图片 10"/>
          <p:cNvPicPr>
            <a:picLocks noChangeAspect="1"/>
          </p:cNvPicPr>
          <p:nvPr/>
        </p:nvPicPr>
        <p:blipFill>
          <a:blip r:embed="rId3"/>
          <a:stretch>
            <a:fillRect/>
          </a:stretch>
        </p:blipFill>
        <p:spPr>
          <a:xfrm>
            <a:off x="1259632" y="2857303"/>
            <a:ext cx="6144089" cy="3681609"/>
          </a:xfrm>
          <a:prstGeom prst="rect">
            <a:avLst/>
          </a:prstGeom>
        </p:spPr>
      </p:pic>
    </p:spTree>
    <p:extLst>
      <p:ext uri="{BB962C8B-B14F-4D97-AF65-F5344CB8AC3E}">
        <p14:creationId xmlns:p14="http://schemas.microsoft.com/office/powerpoint/2010/main" val="1208444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a:xfrm>
            <a:off x="457200" y="1600200"/>
            <a:ext cx="8867328" cy="4525963"/>
          </a:xfrm>
        </p:spPr>
        <p:txBody>
          <a:bodyPr/>
          <a:lstStyle/>
          <a:p>
            <a:r>
              <a:rPr lang="en-US" altLang="zh-CN" b="1" dirty="0"/>
              <a:t>4.2.4 Butterfly</a:t>
            </a:r>
            <a:r>
              <a:rPr lang="zh-CN" altLang="en-US" b="1" dirty="0"/>
              <a:t>细分</a:t>
            </a:r>
            <a:endParaRPr lang="zh-CN" altLang="en-US" dirty="0"/>
          </a:p>
          <a:p>
            <a:pPr lvl="1"/>
            <a:r>
              <a:rPr lang="en-US" altLang="zh-CN" dirty="0"/>
              <a:t>N. </a:t>
            </a:r>
            <a:r>
              <a:rPr lang="en-US" altLang="zh-CN" dirty="0" err="1"/>
              <a:t>Dyn</a:t>
            </a:r>
            <a:r>
              <a:rPr lang="en-US" altLang="zh-CN" dirty="0"/>
              <a:t> </a:t>
            </a:r>
            <a:r>
              <a:rPr lang="en-US" altLang="zh-CN" i="1" dirty="0"/>
              <a:t>et al.</a:t>
            </a:r>
            <a:r>
              <a:rPr lang="zh-CN" altLang="en-US" dirty="0"/>
              <a:t>在</a:t>
            </a:r>
            <a:r>
              <a:rPr lang="en-US" altLang="zh-CN" dirty="0"/>
              <a:t>1990</a:t>
            </a:r>
            <a:r>
              <a:rPr lang="zh-CN" altLang="en-US" dirty="0"/>
              <a:t>年发现</a:t>
            </a:r>
            <a:endParaRPr lang="en-US" altLang="zh-CN" b="1" dirty="0"/>
          </a:p>
          <a:p>
            <a:pPr lvl="1"/>
            <a:r>
              <a:rPr lang="zh-CN" altLang="en-US" dirty="0"/>
              <a:t>应用到三角形网格里</a:t>
            </a:r>
            <a:endParaRPr lang="en-US" altLang="zh-CN" dirty="0"/>
          </a:p>
          <a:p>
            <a:pPr lvl="1"/>
            <a:r>
              <a:rPr lang="zh-CN" altLang="en-US" dirty="0"/>
              <a:t>几乎为</a:t>
            </a:r>
            <a:r>
              <a:rPr lang="en-US" altLang="zh-CN" dirty="0"/>
              <a:t>C^1</a:t>
            </a:r>
            <a:r>
              <a:rPr lang="zh-CN" altLang="en-US" dirty="0"/>
              <a:t>的连续性（除一些特殊点）</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108</a:t>
            </a:fld>
            <a:endParaRPr lang="zh-CN" altLang="en-US"/>
          </a:p>
        </p:txBody>
      </p:sp>
      <p:pic>
        <p:nvPicPr>
          <p:cNvPr id="6" name="图片 5"/>
          <p:cNvPicPr>
            <a:picLocks noChangeAspect="1"/>
          </p:cNvPicPr>
          <p:nvPr/>
        </p:nvPicPr>
        <p:blipFill rotWithShape="1">
          <a:blip r:embed="rId3"/>
          <a:srcRect l="3510" b="9046"/>
          <a:stretch/>
        </p:blipFill>
        <p:spPr>
          <a:xfrm>
            <a:off x="6444208" y="3835575"/>
            <a:ext cx="1979088" cy="2556919"/>
          </a:xfrm>
          <a:prstGeom prst="rect">
            <a:avLst/>
          </a:prstGeom>
        </p:spPr>
      </p:pic>
      <p:pic>
        <p:nvPicPr>
          <p:cNvPr id="5" name="图片 4"/>
          <p:cNvPicPr>
            <a:picLocks noChangeAspect="1"/>
          </p:cNvPicPr>
          <p:nvPr/>
        </p:nvPicPr>
        <p:blipFill>
          <a:blip r:embed="rId4"/>
          <a:stretch>
            <a:fillRect/>
          </a:stretch>
        </p:blipFill>
        <p:spPr>
          <a:xfrm>
            <a:off x="329259" y="4074755"/>
            <a:ext cx="5666827" cy="2166501"/>
          </a:xfrm>
          <a:prstGeom prst="rect">
            <a:avLst/>
          </a:prstGeom>
        </p:spPr>
      </p:pic>
    </p:spTree>
    <p:extLst>
      <p:ext uri="{BB962C8B-B14F-4D97-AF65-F5344CB8AC3E}">
        <p14:creationId xmlns:p14="http://schemas.microsoft.com/office/powerpoint/2010/main" val="38391956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4.2.4 Butterfly</a:t>
            </a:r>
            <a:r>
              <a:rPr lang="zh-CN" altLang="en-US" b="1" dirty="0"/>
              <a:t>细分</a:t>
            </a:r>
            <a:endParaRPr lang="en-US" altLang="zh-CN" b="1" dirty="0"/>
          </a:p>
          <a:p>
            <a:pPr lvl="1"/>
            <a:r>
              <a:rPr lang="zh-CN" altLang="en-US" dirty="0"/>
              <a:t>规则</a:t>
            </a:r>
            <a:r>
              <a:rPr lang="en-US" altLang="zh-CN" dirty="0"/>
              <a:t>(</a:t>
            </a:r>
            <a:r>
              <a:rPr lang="zh-CN" altLang="en-US" dirty="0"/>
              <a:t>几何</a:t>
            </a:r>
            <a:r>
              <a:rPr lang="en-US" altLang="zh-CN" dirty="0"/>
              <a:t>/</a:t>
            </a:r>
            <a:r>
              <a:rPr lang="zh-CN" altLang="en-US" dirty="0"/>
              <a:t>拓扑</a:t>
            </a:r>
            <a:r>
              <a:rPr lang="en-US" altLang="zh-CN" dirty="0"/>
              <a:t>)</a:t>
            </a:r>
          </a:p>
          <a:p>
            <a:pPr lvl="2"/>
            <a:r>
              <a:rPr lang="zh-CN" altLang="en-US" dirty="0"/>
              <a:t>对于每个边，使用规定的模式创造一个新的点</a:t>
            </a:r>
          </a:p>
          <a:p>
            <a:pPr lvl="2"/>
            <a:r>
              <a:rPr lang="zh-CN" altLang="en-US" dirty="0"/>
              <a:t>保留旧的顶点，使用旧的边点和定点把一个旧表面转化成四个新表面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109</a:t>
            </a:fld>
            <a:endParaRPr lang="zh-CN" altLang="en-US"/>
          </a:p>
        </p:txBody>
      </p:sp>
      <p:pic>
        <p:nvPicPr>
          <p:cNvPr id="7" name="图片 6"/>
          <p:cNvPicPr>
            <a:picLocks noChangeAspect="1"/>
          </p:cNvPicPr>
          <p:nvPr/>
        </p:nvPicPr>
        <p:blipFill>
          <a:blip r:embed="rId3"/>
          <a:stretch>
            <a:fillRect/>
          </a:stretch>
        </p:blipFill>
        <p:spPr>
          <a:xfrm>
            <a:off x="1200403" y="3984231"/>
            <a:ext cx="3203838" cy="2500387"/>
          </a:xfrm>
          <a:prstGeom prst="rect">
            <a:avLst/>
          </a:prstGeom>
        </p:spPr>
      </p:pic>
      <p:pic>
        <p:nvPicPr>
          <p:cNvPr id="8" name="图片 7"/>
          <p:cNvPicPr>
            <a:picLocks noChangeAspect="1"/>
          </p:cNvPicPr>
          <p:nvPr/>
        </p:nvPicPr>
        <p:blipFill>
          <a:blip r:embed="rId4"/>
          <a:stretch>
            <a:fillRect/>
          </a:stretch>
        </p:blipFill>
        <p:spPr>
          <a:xfrm>
            <a:off x="4716016" y="4149080"/>
            <a:ext cx="3114843" cy="2338074"/>
          </a:xfrm>
          <a:prstGeom prst="rect">
            <a:avLst/>
          </a:prstGeom>
        </p:spPr>
      </p:pic>
    </p:spTree>
    <p:extLst>
      <p:ext uri="{BB962C8B-B14F-4D97-AF65-F5344CB8AC3E}">
        <p14:creationId xmlns:p14="http://schemas.microsoft.com/office/powerpoint/2010/main" val="286775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数学基础</a:t>
            </a:r>
          </a:p>
        </p:txBody>
      </p:sp>
      <p:sp>
        <p:nvSpPr>
          <p:cNvPr id="3" name="内容占位符 2"/>
          <p:cNvSpPr>
            <a:spLocks noGrp="1"/>
          </p:cNvSpPr>
          <p:nvPr>
            <p:ph idx="1"/>
          </p:nvPr>
        </p:nvSpPr>
        <p:spPr>
          <a:xfrm>
            <a:off x="457200" y="1600200"/>
            <a:ext cx="8363272" cy="4525963"/>
          </a:xfrm>
        </p:spPr>
        <p:txBody>
          <a:bodyPr/>
          <a:lstStyle/>
          <a:p>
            <a:r>
              <a:rPr lang="en-US" altLang="zh-CN" b="1" dirty="0"/>
              <a:t>1.2.1 </a:t>
            </a:r>
            <a:r>
              <a:rPr lang="zh-CN" altLang="en-US" b="1" dirty="0"/>
              <a:t>几何形状数学形式</a:t>
            </a:r>
            <a:endParaRPr lang="en-US" altLang="zh-CN" b="1" dirty="0"/>
          </a:p>
          <a:p>
            <a:pPr lvl="1"/>
            <a:r>
              <a:rPr lang="zh-CN" altLang="en-US" dirty="0"/>
              <a:t>隐式表达</a:t>
            </a:r>
          </a:p>
          <a:p>
            <a:pPr lvl="2"/>
            <a:r>
              <a:rPr lang="zh-CN" altLang="en-US" dirty="0"/>
              <a:t>多个变量共同定义的函数形式</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a:t>
            </a:fld>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2569040161"/>
              </p:ext>
            </p:extLst>
          </p:nvPr>
        </p:nvGraphicFramePr>
        <p:xfrm>
          <a:off x="337355" y="3584357"/>
          <a:ext cx="3658581" cy="2868979"/>
        </p:xfrm>
        <a:graphic>
          <a:graphicData uri="http://schemas.openxmlformats.org/drawingml/2006/table">
            <a:tbl>
              <a:tblPr firstRow="1" bandRow="1">
                <a:tableStyleId>{5C22544A-7EE6-4342-B048-85BDC9FD1C3A}</a:tableStyleId>
              </a:tblPr>
              <a:tblGrid>
                <a:gridCol w="1414525">
                  <a:extLst>
                    <a:ext uri="{9D8B030D-6E8A-4147-A177-3AD203B41FA5}">
                      <a16:colId xmlns:a16="http://schemas.microsoft.com/office/drawing/2014/main" val="20000"/>
                    </a:ext>
                  </a:extLst>
                </a:gridCol>
                <a:gridCol w="2244056">
                  <a:extLst>
                    <a:ext uri="{9D8B030D-6E8A-4147-A177-3AD203B41FA5}">
                      <a16:colId xmlns:a16="http://schemas.microsoft.com/office/drawing/2014/main" val="20001"/>
                    </a:ext>
                  </a:extLst>
                </a:gridCol>
              </a:tblGrid>
              <a:tr h="730877">
                <a:tc>
                  <a:txBody>
                    <a:bodyPr/>
                    <a:lstStyle/>
                    <a:p>
                      <a:endParaRPr lang="zh-CN" altLang="en-US" sz="2400" dirty="0"/>
                    </a:p>
                  </a:txBody>
                  <a:tcPr anchor="ctr"/>
                </a:tc>
                <a:tc>
                  <a:txBody>
                    <a:bodyPr/>
                    <a:lstStyle/>
                    <a:p>
                      <a:pPr algn="ctr"/>
                      <a:r>
                        <a:rPr lang="zh-CN" altLang="en-US" sz="2400" dirty="0"/>
                        <a:t>表达形式</a:t>
                      </a:r>
                    </a:p>
                  </a:txBody>
                  <a:tcPr anchor="ctr"/>
                </a:tc>
                <a:extLst>
                  <a:ext uri="{0D108BD9-81ED-4DB2-BD59-A6C34878D82A}">
                    <a16:rowId xmlns:a16="http://schemas.microsoft.com/office/drawing/2014/main" val="10000"/>
                  </a:ext>
                </a:extLst>
              </a:tr>
              <a:tr h="1069051">
                <a:tc>
                  <a:txBody>
                    <a:bodyPr/>
                    <a:lstStyle/>
                    <a:p>
                      <a:r>
                        <a:rPr lang="zh-CN" altLang="en-US" sz="2400" dirty="0"/>
                        <a:t>二维曲线</a:t>
                      </a:r>
                    </a:p>
                  </a:txBody>
                  <a:tcPr anchor="ctr"/>
                </a:tc>
                <a:tc>
                  <a:txBody>
                    <a:bodyPr/>
                    <a:lstStyle/>
                    <a:p>
                      <a:endParaRPr lang="zh-CN" altLang="en-US" sz="2400" dirty="0"/>
                    </a:p>
                  </a:txBody>
                  <a:tcPr anchor="ctr"/>
                </a:tc>
                <a:extLst>
                  <a:ext uri="{0D108BD9-81ED-4DB2-BD59-A6C34878D82A}">
                    <a16:rowId xmlns:a16="http://schemas.microsoft.com/office/drawing/2014/main" val="10001"/>
                  </a:ext>
                </a:extLst>
              </a:tr>
              <a:tr h="1069051">
                <a:tc>
                  <a:txBody>
                    <a:bodyPr/>
                    <a:lstStyle/>
                    <a:p>
                      <a:r>
                        <a:rPr lang="zh-CN" altLang="en-US" sz="2400" dirty="0"/>
                        <a:t>三维曲面</a:t>
                      </a:r>
                    </a:p>
                  </a:txBody>
                  <a:tcPr anchor="ctr"/>
                </a:tc>
                <a:tc>
                  <a:txBody>
                    <a:bodyPr/>
                    <a:lstStyle/>
                    <a:p>
                      <a:endParaRPr lang="zh-CN" altLang="en-US" sz="2400" dirty="0"/>
                    </a:p>
                  </a:txBody>
                  <a:tcPr anchor="ct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5" name="矩形 14"/>
              <p:cNvSpPr/>
              <p:nvPr/>
            </p:nvSpPr>
            <p:spPr>
              <a:xfrm>
                <a:off x="2043304" y="4614447"/>
                <a:ext cx="17431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𝐹</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)=0</m:t>
                      </m:r>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2043304" y="4614447"/>
                <a:ext cx="1743170" cy="461665"/>
              </a:xfrm>
              <a:prstGeom prst="rect">
                <a:avLst/>
              </a:prstGeom>
              <a:blipFill rotWithShape="0">
                <a:blip r:embed="rId3"/>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909229" y="5664498"/>
                <a:ext cx="20113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𝐹</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𝑧</m:t>
                      </m:r>
                      <m:r>
                        <a:rPr lang="zh-CN" altLang="en-US" sz="2400" i="0">
                          <a:latin typeface="Cambria Math" panose="02040503050406030204" pitchFamily="18" charset="0"/>
                        </a:rPr>
                        <m:t>)=0</m:t>
                      </m:r>
                    </m:oMath>
                  </m:oMathPara>
                </a14:m>
                <a:endParaRPr lang="zh-CN"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1909229" y="5664498"/>
                <a:ext cx="2011320" cy="461665"/>
              </a:xfrm>
              <a:prstGeom prst="rect">
                <a:avLst/>
              </a:prstGeom>
              <a:blipFill rotWithShape="0">
                <a:blip r:embed="rId4"/>
                <a:stretch>
                  <a:fillRect b="-17105"/>
                </a:stretch>
              </a:blipFill>
            </p:spPr>
            <p:txBody>
              <a:bodyPr/>
              <a:lstStyle/>
              <a:p>
                <a:r>
                  <a:rPr lang="zh-CN" altLang="en-US">
                    <a:noFill/>
                  </a:rPr>
                  <a:t> </a:t>
                </a:r>
              </a:p>
            </p:txBody>
          </p:sp>
        </mc:Fallback>
      </mc:AlternateContent>
      <p:sp>
        <p:nvSpPr>
          <p:cNvPr id="26" name="TextBox 5"/>
          <p:cNvSpPr txBox="1"/>
          <p:nvPr/>
        </p:nvSpPr>
        <p:spPr>
          <a:xfrm>
            <a:off x="4465129" y="3353524"/>
            <a:ext cx="1538201"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dirty="0"/>
              <a:t>圆</a:t>
            </a:r>
          </a:p>
        </p:txBody>
      </p:sp>
      <mc:AlternateContent xmlns:mc="http://schemas.openxmlformats.org/markup-compatibility/2006" xmlns:a14="http://schemas.microsoft.com/office/drawing/2010/main">
        <mc:Choice Requires="a14">
          <p:sp>
            <p:nvSpPr>
              <p:cNvPr id="27" name="矩形 26"/>
              <p:cNvSpPr/>
              <p:nvPr/>
            </p:nvSpPr>
            <p:spPr>
              <a:xfrm>
                <a:off x="4033081" y="6372559"/>
                <a:ext cx="216963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𝑥</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𝑦</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𝑅</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=0</m:t>
                      </m:r>
                    </m:oMath>
                  </m:oMathPara>
                </a14:m>
                <a:endParaRPr lang="zh-CN" altLang="en-US" sz="2000" dirty="0"/>
              </a:p>
            </p:txBody>
          </p:sp>
        </mc:Choice>
        <mc:Fallback xmlns="">
          <p:sp>
            <p:nvSpPr>
              <p:cNvPr id="27" name="矩形 26"/>
              <p:cNvSpPr>
                <a:spLocks noRot="1" noChangeAspect="1" noMove="1" noResize="1" noEditPoints="1" noAdjustHandles="1" noChangeArrowheads="1" noChangeShapeType="1" noTextEdit="1"/>
              </p:cNvSpPr>
              <p:nvPr/>
            </p:nvSpPr>
            <p:spPr>
              <a:xfrm>
                <a:off x="4033081" y="6372559"/>
                <a:ext cx="2169633" cy="400110"/>
              </a:xfrm>
              <a:prstGeom prst="rect">
                <a:avLst/>
              </a:prstGeom>
              <a:blipFill rotWithShape="0">
                <a:blip r:embed="rId5"/>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882850" y="6185418"/>
                <a:ext cx="3744416" cy="7069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𝑥</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𝑦</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𝑧</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𝑅</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𝑎</m:t>
                                  </m:r>
                                </m:e>
                                <m:sup>
                                  <m:r>
                                    <a:rPr lang="zh-CN" altLang="en-US" sz="2000" i="0">
                                      <a:latin typeface="Cambria Math" panose="02040503050406030204" pitchFamily="18" charset="0"/>
                                    </a:rPr>
                                    <m:t>2</m:t>
                                  </m:r>
                                </m:sup>
                              </m:sSup>
                            </m:e>
                          </m:d>
                        </m:e>
                        <m:sup>
                          <m:r>
                            <a:rPr lang="zh-CN" altLang="en-US" sz="2000" i="0">
                              <a:latin typeface="Cambria Math" panose="02040503050406030204" pitchFamily="18" charset="0"/>
                            </a:rPr>
                            <m:t>2</m:t>
                          </m:r>
                        </m:sup>
                      </m:sSup>
                      <m:r>
                        <a:rPr lang="zh-CN" altLang="en-US" sz="2000" i="0">
                          <a:latin typeface="Cambria Math" panose="02040503050406030204" pitchFamily="18" charset="0"/>
                        </a:rPr>
                        <m:t>−4</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𝑅</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𝑥</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𝑦</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)=0</m:t>
                      </m:r>
                    </m:oMath>
                  </m:oMathPara>
                </a14:m>
                <a:endParaRPr lang="zh-CN" altLang="en-US" sz="2000" dirty="0"/>
              </a:p>
            </p:txBody>
          </p:sp>
        </mc:Choice>
        <mc:Fallback xmlns="">
          <p:sp>
            <p:nvSpPr>
              <p:cNvPr id="28" name="矩形 27"/>
              <p:cNvSpPr>
                <a:spLocks noRot="1" noChangeAspect="1" noMove="1" noResize="1" noEditPoints="1" noAdjustHandles="1" noChangeArrowheads="1" noChangeShapeType="1" noTextEdit="1"/>
              </p:cNvSpPr>
              <p:nvPr/>
            </p:nvSpPr>
            <p:spPr>
              <a:xfrm>
                <a:off x="5882850" y="6185418"/>
                <a:ext cx="3744416" cy="706988"/>
              </a:xfrm>
              <a:prstGeom prst="rect">
                <a:avLst/>
              </a:prstGeom>
              <a:blipFill rotWithShape="0">
                <a:blip r:embed="rId6"/>
                <a:stretch>
                  <a:fillRect b="-7759"/>
                </a:stretch>
              </a:blipFill>
            </p:spPr>
            <p:txBody>
              <a:bodyPr/>
              <a:lstStyle/>
              <a:p>
                <a:r>
                  <a:rPr lang="zh-CN" altLang="en-US">
                    <a:noFill/>
                  </a:rPr>
                  <a:t> </a:t>
                </a:r>
              </a:p>
            </p:txBody>
          </p:sp>
        </mc:Fallback>
      </mc:AlternateContent>
      <p:sp>
        <p:nvSpPr>
          <p:cNvPr id="30" name="TextBox 5"/>
          <p:cNvSpPr txBox="1"/>
          <p:nvPr/>
        </p:nvSpPr>
        <p:spPr>
          <a:xfrm>
            <a:off x="6985958" y="3353524"/>
            <a:ext cx="1538201"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dirty="0"/>
              <a:t>环面</a:t>
            </a:r>
          </a:p>
        </p:txBody>
      </p:sp>
      <p:pic>
        <p:nvPicPr>
          <p:cNvPr id="31" name="图片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2630" y="3843705"/>
            <a:ext cx="2113227" cy="2174848"/>
          </a:xfrm>
          <a:prstGeom prst="rect">
            <a:avLst/>
          </a:prstGeom>
        </p:spPr>
      </p:pic>
      <p:pic>
        <p:nvPicPr>
          <p:cNvPr id="32" name="图片 31"/>
          <p:cNvPicPr>
            <a:picLocks noChangeAspect="1"/>
          </p:cNvPicPr>
          <p:nvPr/>
        </p:nvPicPr>
        <p:blipFill>
          <a:blip r:embed="rId8"/>
          <a:stretch>
            <a:fillRect/>
          </a:stretch>
        </p:blipFill>
        <p:spPr>
          <a:xfrm>
            <a:off x="6917783" y="4417858"/>
            <a:ext cx="1939834" cy="1276340"/>
          </a:xfrm>
          <a:prstGeom prst="rect">
            <a:avLst/>
          </a:prstGeom>
        </p:spPr>
      </p:pic>
    </p:spTree>
    <p:extLst>
      <p:ext uri="{BB962C8B-B14F-4D97-AF65-F5344CB8AC3E}">
        <p14:creationId xmlns:p14="http://schemas.microsoft.com/office/powerpoint/2010/main" val="8732567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4.2.4 Butterfly</a:t>
            </a:r>
            <a:r>
              <a:rPr lang="zh-CN" altLang="en-US" b="1" dirty="0"/>
              <a:t>细分</a:t>
            </a:r>
            <a:endParaRPr lang="en-US" altLang="zh-CN" b="1" dirty="0"/>
          </a:p>
          <a:p>
            <a:pPr lvl="1"/>
            <a:r>
              <a:rPr lang="zh-CN" altLang="en-US" dirty="0"/>
              <a:t>结果示例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110</a:t>
            </a:fld>
            <a:endParaRPr lang="zh-CN" altLang="en-US"/>
          </a:p>
        </p:txBody>
      </p:sp>
      <p:pic>
        <p:nvPicPr>
          <p:cNvPr id="9" name="图片 8"/>
          <p:cNvPicPr>
            <a:picLocks noChangeAspect="1"/>
          </p:cNvPicPr>
          <p:nvPr/>
        </p:nvPicPr>
        <p:blipFill>
          <a:blip r:embed="rId3"/>
          <a:stretch>
            <a:fillRect/>
          </a:stretch>
        </p:blipFill>
        <p:spPr>
          <a:xfrm>
            <a:off x="1187624" y="2924944"/>
            <a:ext cx="6282184" cy="3737502"/>
          </a:xfrm>
          <a:prstGeom prst="rect">
            <a:avLst/>
          </a:prstGeom>
        </p:spPr>
      </p:pic>
    </p:spTree>
    <p:extLst>
      <p:ext uri="{BB962C8B-B14F-4D97-AF65-F5344CB8AC3E}">
        <p14:creationId xmlns:p14="http://schemas.microsoft.com/office/powerpoint/2010/main" val="21215410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zh-CN" altLang="en-US" b="1" dirty="0"/>
              <a:t>建模例子</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111</a:t>
            </a:fld>
            <a:endParaRPr lang="zh-CN" altLang="en-US"/>
          </a:p>
        </p:txBody>
      </p:sp>
      <p:pic>
        <p:nvPicPr>
          <p:cNvPr id="6"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417258"/>
            <a:ext cx="7200383" cy="4328099"/>
          </a:xfrm>
          <a:prstGeom prst="rect">
            <a:avLst/>
          </a:prstGeom>
        </p:spPr>
      </p:pic>
    </p:spTree>
    <p:extLst>
      <p:ext uri="{BB962C8B-B14F-4D97-AF65-F5344CB8AC3E}">
        <p14:creationId xmlns:p14="http://schemas.microsoft.com/office/powerpoint/2010/main" val="28491877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zh-CN" altLang="en-US" b="1" dirty="0"/>
              <a:t>建模例子</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112</a:t>
            </a:fld>
            <a:endParaRPr lang="zh-CN" altLang="en-US"/>
          </a:p>
        </p:txBody>
      </p:sp>
      <p:pic>
        <p:nvPicPr>
          <p:cNvPr id="7" name="图片 6"/>
          <p:cNvPicPr>
            <a:picLocks noChangeAspect="1"/>
          </p:cNvPicPr>
          <p:nvPr/>
        </p:nvPicPr>
        <p:blipFill>
          <a:blip r:embed="rId3"/>
          <a:stretch>
            <a:fillRect/>
          </a:stretch>
        </p:blipFill>
        <p:spPr>
          <a:xfrm>
            <a:off x="1403648" y="2512955"/>
            <a:ext cx="4471872" cy="1962234"/>
          </a:xfrm>
          <a:prstGeom prst="rect">
            <a:avLst/>
          </a:prstGeom>
        </p:spPr>
      </p:pic>
      <p:pic>
        <p:nvPicPr>
          <p:cNvPr id="8" name="图片 7"/>
          <p:cNvPicPr>
            <a:picLocks noChangeAspect="1"/>
          </p:cNvPicPr>
          <p:nvPr/>
        </p:nvPicPr>
        <p:blipFill>
          <a:blip r:embed="rId4"/>
          <a:stretch>
            <a:fillRect/>
          </a:stretch>
        </p:blipFill>
        <p:spPr>
          <a:xfrm>
            <a:off x="3923928" y="4670690"/>
            <a:ext cx="3600400" cy="2045885"/>
          </a:xfrm>
          <a:prstGeom prst="rect">
            <a:avLst/>
          </a:prstGeom>
        </p:spPr>
      </p:pic>
    </p:spTree>
    <p:extLst>
      <p:ext uri="{BB962C8B-B14F-4D97-AF65-F5344CB8AC3E}">
        <p14:creationId xmlns:p14="http://schemas.microsoft.com/office/powerpoint/2010/main" val="26058317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dirty="0">
                <a:solidFill>
                  <a:schemeClr val="bg1">
                    <a:lumMod val="50000"/>
                  </a:schemeClr>
                </a:solidFill>
              </a:rPr>
              <a:t>基本概念</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三维模型的表达与数据结构</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自由曲线</a:t>
            </a:r>
            <a:r>
              <a:rPr lang="en-US" altLang="zh-CN" dirty="0">
                <a:solidFill>
                  <a:schemeClr val="bg1">
                    <a:lumMod val="50000"/>
                  </a:schemeClr>
                </a:solidFill>
              </a:rPr>
              <a:t>/</a:t>
            </a:r>
            <a:r>
              <a:rPr lang="zh-CN" altLang="en-US" dirty="0">
                <a:solidFill>
                  <a:schemeClr val="bg1">
                    <a:lumMod val="50000"/>
                  </a:schemeClr>
                </a:solidFill>
              </a:rPr>
              <a:t>曲面建模</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细分曲面建模</a:t>
            </a:r>
            <a:endParaRPr lang="en-US" altLang="zh-CN" dirty="0">
              <a:solidFill>
                <a:schemeClr val="bg1">
                  <a:lumMod val="50000"/>
                </a:schemeClr>
              </a:solidFill>
            </a:endParaRPr>
          </a:p>
          <a:p>
            <a:pPr marL="514350" indent="-514350">
              <a:buFont typeface="+mj-lt"/>
              <a:buAutoNum type="arabicPeriod"/>
            </a:pPr>
            <a:r>
              <a:rPr lang="zh-CN" altLang="en-US" sz="3600" b="1" dirty="0"/>
              <a:t>三维重建</a:t>
            </a:r>
            <a:endParaRPr lang="en-US" altLang="zh-CN" sz="3600" b="1" dirty="0"/>
          </a:p>
          <a:p>
            <a:pPr marL="514350" indent="-514350">
              <a:buFont typeface="+mj-lt"/>
              <a:buAutoNum type="arabicPeriod"/>
            </a:pPr>
            <a:r>
              <a:rPr lang="zh-CN" altLang="en-US" dirty="0">
                <a:solidFill>
                  <a:schemeClr val="bg1">
                    <a:lumMod val="50000"/>
                  </a:schemeClr>
                </a:solidFill>
              </a:rPr>
              <a:t>其他建模</a:t>
            </a:r>
            <a:endParaRPr lang="en-US" altLang="zh-CN" dirty="0">
              <a:solidFill>
                <a:schemeClr val="bg1">
                  <a:lumMod val="50000"/>
                </a:scheme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113</a:t>
            </a:fld>
            <a:endParaRPr lang="zh-CN" altLang="en-US"/>
          </a:p>
        </p:txBody>
      </p:sp>
    </p:spTree>
    <p:extLst>
      <p:ext uri="{BB962C8B-B14F-4D97-AF65-F5344CB8AC3E}">
        <p14:creationId xmlns:p14="http://schemas.microsoft.com/office/powerpoint/2010/main" val="1122909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p:txBody>
          <a:bodyPr/>
          <a:lstStyle/>
          <a:p>
            <a:r>
              <a:rPr lang="zh-CN" altLang="en-US" dirty="0"/>
              <a:t>在计算机图形学中，三维重建是指获取真实世界中物体</a:t>
            </a:r>
            <a:r>
              <a:rPr lang="zh-CN" altLang="en-US" b="1" dirty="0"/>
              <a:t>形状</a:t>
            </a:r>
            <a:r>
              <a:rPr lang="zh-CN" altLang="en-US" dirty="0"/>
              <a:t>和</a:t>
            </a:r>
            <a:r>
              <a:rPr lang="zh-CN" altLang="en-US" b="1" dirty="0"/>
              <a:t>表观</a:t>
            </a:r>
            <a:r>
              <a:rPr lang="zh-CN" altLang="en-US" dirty="0"/>
              <a:t>的过程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114</a:t>
            </a:fld>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7405" t="5727" r="6446" b="25546"/>
          <a:stretch/>
        </p:blipFill>
        <p:spPr>
          <a:xfrm>
            <a:off x="899592" y="2924944"/>
            <a:ext cx="4474840" cy="1534231"/>
          </a:xfrm>
          <a:prstGeom prst="rect">
            <a:avLst/>
          </a:prstGeom>
        </p:spPr>
      </p:pic>
      <p:pic>
        <p:nvPicPr>
          <p:cNvPr id="6" name="图片 5"/>
          <p:cNvPicPr>
            <a:picLocks noChangeAspect="1"/>
          </p:cNvPicPr>
          <p:nvPr/>
        </p:nvPicPr>
        <p:blipFill>
          <a:blip r:embed="rId4"/>
          <a:stretch>
            <a:fillRect/>
          </a:stretch>
        </p:blipFill>
        <p:spPr>
          <a:xfrm>
            <a:off x="876436" y="4764405"/>
            <a:ext cx="4497996" cy="1905860"/>
          </a:xfrm>
          <a:prstGeom prst="rect">
            <a:avLst/>
          </a:prstGeom>
        </p:spPr>
      </p:pic>
      <p:sp>
        <p:nvSpPr>
          <p:cNvPr id="8" name="TextBox 8"/>
          <p:cNvSpPr txBox="1"/>
          <p:nvPr/>
        </p:nvSpPr>
        <p:spPr>
          <a:xfrm>
            <a:off x="5800166" y="4837388"/>
            <a:ext cx="1423410" cy="1569660"/>
          </a:xfrm>
          <a:prstGeom prst="rect">
            <a:avLst/>
          </a:prstGeom>
          <a:noFill/>
        </p:spPr>
        <p:txBody>
          <a:bodyPr wrap="square" rtlCol="0">
            <a:spAutoFit/>
          </a:bodyPr>
          <a:lstStyle/>
          <a:p>
            <a:r>
              <a:rPr lang="zh-CN" altLang="en-US" sz="2400" dirty="0"/>
              <a:t>斯坦福大学“数字米开朗基罗”项目</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0152" y="2878168"/>
            <a:ext cx="2746648" cy="1716655"/>
          </a:xfrm>
          <a:prstGeom prst="rect">
            <a:avLst/>
          </a:prstGeom>
        </p:spPr>
      </p:pic>
      <p:pic>
        <p:nvPicPr>
          <p:cNvPr id="10" name="图片 9"/>
          <p:cNvPicPr>
            <a:picLocks noChangeAspect="1"/>
          </p:cNvPicPr>
          <p:nvPr/>
        </p:nvPicPr>
        <p:blipFill>
          <a:blip r:embed="rId6"/>
          <a:stretch>
            <a:fillRect/>
          </a:stretch>
        </p:blipFill>
        <p:spPr>
          <a:xfrm>
            <a:off x="7223576" y="4759505"/>
            <a:ext cx="1617881" cy="1719748"/>
          </a:xfrm>
          <a:prstGeom prst="rect">
            <a:avLst/>
          </a:prstGeom>
        </p:spPr>
      </p:pic>
    </p:spTree>
    <p:extLst>
      <p:ext uri="{BB962C8B-B14F-4D97-AF65-F5344CB8AC3E}">
        <p14:creationId xmlns:p14="http://schemas.microsoft.com/office/powerpoint/2010/main" val="3282533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p:txBody>
          <a:bodyPr/>
          <a:lstStyle/>
          <a:p>
            <a:r>
              <a:rPr lang="zh-CN" altLang="en-US" dirty="0"/>
              <a:t>分为</a:t>
            </a:r>
            <a:r>
              <a:rPr lang="zh-CN" altLang="en-US" b="1" dirty="0"/>
              <a:t>被动式</a:t>
            </a:r>
            <a:r>
              <a:rPr lang="zh-CN" altLang="en-US" dirty="0"/>
              <a:t>和</a:t>
            </a:r>
            <a:r>
              <a:rPr lang="zh-CN" altLang="en-US" b="1" dirty="0"/>
              <a:t>主动式</a:t>
            </a:r>
            <a:r>
              <a:rPr lang="zh-CN" altLang="en-US" dirty="0"/>
              <a:t>两种方式</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115</a:t>
            </a:fld>
            <a:endParaRPr lang="zh-CN" alt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251" y="3203685"/>
            <a:ext cx="1224136" cy="12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425" y="3078167"/>
            <a:ext cx="1964209" cy="141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1475495" y="4355812"/>
            <a:ext cx="2213161" cy="457200"/>
          </a:xfrm>
          <a:prstGeom prst="rect">
            <a:avLst/>
          </a:prstGeom>
          <a:noFill/>
        </p:spPr>
        <p:txBody>
          <a:bodyPr wrap="square" rtlCol="0">
            <a:spAutoFit/>
          </a:bodyPr>
          <a:lstStyle/>
          <a:p>
            <a:r>
              <a:rPr lang="zh-CN" altLang="en-US" sz="2400" dirty="0"/>
              <a:t>基于图像的</a:t>
            </a:r>
          </a:p>
        </p:txBody>
      </p:sp>
      <p:sp>
        <p:nvSpPr>
          <p:cNvPr id="8" name="TextBox 6"/>
          <p:cNvSpPr txBox="1"/>
          <p:nvPr/>
        </p:nvSpPr>
        <p:spPr>
          <a:xfrm>
            <a:off x="1043608" y="2564904"/>
            <a:ext cx="2379962" cy="4572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t>被动式方法</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39" y="4808216"/>
            <a:ext cx="3058418" cy="1369614"/>
          </a:xfrm>
          <a:prstGeom prst="rect">
            <a:avLst/>
          </a:prstGeom>
        </p:spPr>
      </p:pic>
      <p:sp>
        <p:nvSpPr>
          <p:cNvPr id="10" name="TextBox 8"/>
          <p:cNvSpPr txBox="1"/>
          <p:nvPr/>
        </p:nvSpPr>
        <p:spPr>
          <a:xfrm>
            <a:off x="1481945" y="6056620"/>
            <a:ext cx="1967228" cy="457200"/>
          </a:xfrm>
          <a:prstGeom prst="rect">
            <a:avLst/>
          </a:prstGeom>
          <a:noFill/>
        </p:spPr>
        <p:txBody>
          <a:bodyPr wrap="square" rtlCol="0">
            <a:spAutoFit/>
          </a:bodyPr>
          <a:lstStyle/>
          <a:p>
            <a:r>
              <a:rPr lang="zh-CN" altLang="en-US" sz="2400" dirty="0"/>
              <a:t>基于视频的</a:t>
            </a:r>
          </a:p>
        </p:txBody>
      </p:sp>
      <p:sp>
        <p:nvSpPr>
          <p:cNvPr id="11" name="TextBox 11"/>
          <p:cNvSpPr txBox="1"/>
          <p:nvPr/>
        </p:nvSpPr>
        <p:spPr>
          <a:xfrm>
            <a:off x="5943850" y="4376186"/>
            <a:ext cx="2716152" cy="457200"/>
          </a:xfrm>
          <a:prstGeom prst="rect">
            <a:avLst/>
          </a:prstGeom>
          <a:noFill/>
        </p:spPr>
        <p:txBody>
          <a:bodyPr wrap="square" rtlCol="0">
            <a:spAutoFit/>
          </a:bodyPr>
          <a:lstStyle/>
          <a:p>
            <a:r>
              <a:rPr lang="zh-CN" altLang="en-US" sz="2400" dirty="0"/>
              <a:t>基于激光测距的</a:t>
            </a:r>
          </a:p>
        </p:txBody>
      </p:sp>
      <p:sp>
        <p:nvSpPr>
          <p:cNvPr id="12" name="TextBox 12"/>
          <p:cNvSpPr txBox="1"/>
          <p:nvPr/>
        </p:nvSpPr>
        <p:spPr>
          <a:xfrm>
            <a:off x="5543824" y="2564904"/>
            <a:ext cx="2379962" cy="4572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t>主动式方法</a:t>
            </a:r>
          </a:p>
        </p:txBody>
      </p:sp>
      <p:sp>
        <p:nvSpPr>
          <p:cNvPr id="13" name="TextBox 13"/>
          <p:cNvSpPr txBox="1"/>
          <p:nvPr/>
        </p:nvSpPr>
        <p:spPr>
          <a:xfrm>
            <a:off x="5943849" y="6084004"/>
            <a:ext cx="2213161" cy="460375"/>
          </a:xfrm>
          <a:prstGeom prst="rect">
            <a:avLst/>
          </a:prstGeom>
          <a:noFill/>
        </p:spPr>
        <p:txBody>
          <a:bodyPr wrap="square" rtlCol="0">
            <a:spAutoFit/>
          </a:bodyPr>
          <a:lstStyle/>
          <a:p>
            <a:r>
              <a:rPr lang="zh-CN" altLang="en-US" sz="2400" dirty="0" err="1"/>
              <a:t>基于</a:t>
            </a:r>
            <a:r>
              <a:rPr lang="en-US" altLang="zh-CN" sz="2400" dirty="0" err="1"/>
              <a:t>Kinect</a:t>
            </a:r>
            <a:r>
              <a:rPr lang="zh-CN" altLang="en-US" sz="2400" dirty="0" err="1"/>
              <a:t>的</a:t>
            </a:r>
          </a:p>
        </p:txBody>
      </p:sp>
      <p:pic>
        <p:nvPicPr>
          <p:cNvPr id="1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76098" y="2853479"/>
            <a:ext cx="631701" cy="167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4541" t="6264"/>
          <a:stretch>
            <a:fillRect/>
          </a:stretch>
        </p:blipFill>
        <p:spPr>
          <a:xfrm>
            <a:off x="4503690" y="3230731"/>
            <a:ext cx="1728192" cy="1153952"/>
          </a:xfrm>
          <a:prstGeom prst="rect">
            <a:avLst/>
          </a:prstGeom>
        </p:spPr>
      </p:pic>
      <p:pic>
        <p:nvPicPr>
          <p:cNvPr id="16" name="图片 15"/>
          <p:cNvPicPr>
            <a:picLocks noChangeAspect="1"/>
          </p:cNvPicPr>
          <p:nvPr/>
        </p:nvPicPr>
        <p:blipFill rotWithShape="1">
          <a:blip r:embed="rId8" cstate="print">
            <a:extLst>
              <a:ext uri="{28A0092B-C50C-407E-A947-70E740481C1C}">
                <a14:useLocalDpi xmlns:a14="http://schemas.microsoft.com/office/drawing/2010/main" val="0"/>
              </a:ext>
            </a:extLst>
          </a:blip>
          <a:srcRect t="21020"/>
          <a:stretch>
            <a:fillRect/>
          </a:stretch>
        </p:blipFill>
        <p:spPr>
          <a:xfrm>
            <a:off x="6444903" y="3221197"/>
            <a:ext cx="1661405" cy="1125081"/>
          </a:xfrm>
          <a:prstGeom prst="rect">
            <a:avLst/>
          </a:prstGeom>
        </p:spPr>
      </p:pic>
      <p:pic>
        <p:nvPicPr>
          <p:cNvPr id="1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74050" y="4803910"/>
            <a:ext cx="1733749" cy="1279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35738" y="4797152"/>
            <a:ext cx="1727866" cy="1293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直接连接符 18"/>
          <p:cNvCxnSpPr/>
          <p:nvPr/>
        </p:nvCxnSpPr>
        <p:spPr>
          <a:xfrm>
            <a:off x="4359674" y="2574326"/>
            <a:ext cx="0" cy="372268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1894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a:xfrm>
            <a:off x="457200" y="1600200"/>
            <a:ext cx="8435280" cy="4525963"/>
          </a:xfrm>
        </p:spPr>
        <p:txBody>
          <a:bodyPr/>
          <a:lstStyle/>
          <a:p>
            <a:r>
              <a:rPr lang="en-US" altLang="zh-CN" b="1" dirty="0"/>
              <a:t>5.1.1 </a:t>
            </a:r>
            <a:r>
              <a:rPr lang="zh-CN" altLang="en-US" b="1" dirty="0"/>
              <a:t>被动式</a:t>
            </a:r>
            <a:endParaRPr lang="en-US" altLang="zh-CN" dirty="0"/>
          </a:p>
          <a:p>
            <a:pPr lvl="1"/>
            <a:r>
              <a:rPr lang="zh-CN" altLang="en-US" dirty="0"/>
              <a:t>不需要与重建对象接触</a:t>
            </a:r>
          </a:p>
          <a:p>
            <a:pPr lvl="1"/>
            <a:r>
              <a:rPr lang="zh-CN" altLang="en-US" dirty="0"/>
              <a:t>通过成像测量物体表面推测三维结构</a:t>
            </a:r>
          </a:p>
          <a:p>
            <a:pPr lvl="1"/>
            <a:r>
              <a:rPr lang="zh-CN" altLang="en-US" dirty="0"/>
              <a:t>输入的是视频、图像等信息（</a:t>
            </a:r>
            <a:r>
              <a:rPr lang="en-US" altLang="zh-CN" dirty="0"/>
              <a:t>Shape from X</a:t>
            </a:r>
            <a:r>
              <a:rPr lang="zh-CN" altLang="en-US" dirty="0"/>
              <a:t>）</a:t>
            </a:r>
          </a:p>
          <a:p>
            <a:pPr lvl="1"/>
            <a:endParaRPr lang="en-US" altLang="zh-CN" dirty="0"/>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116</a:t>
            </a:fld>
            <a:endParaRPr lang="zh-CN" altLang="en-US"/>
          </a:p>
        </p:txBody>
      </p:sp>
      <p:pic>
        <p:nvPicPr>
          <p:cNvPr id="20" name="图片 19"/>
          <p:cNvPicPr>
            <a:picLocks noChangeAspect="1"/>
          </p:cNvPicPr>
          <p:nvPr/>
        </p:nvPicPr>
        <p:blipFill>
          <a:blip r:embed="rId3"/>
          <a:stretch>
            <a:fillRect/>
          </a:stretch>
        </p:blipFill>
        <p:spPr>
          <a:xfrm>
            <a:off x="161782" y="4055553"/>
            <a:ext cx="3600400" cy="2402283"/>
          </a:xfrm>
          <a:prstGeom prst="rect">
            <a:avLst/>
          </a:prstGeom>
        </p:spPr>
      </p:pic>
      <p:pic>
        <p:nvPicPr>
          <p:cNvPr id="21" name="图片 20"/>
          <p:cNvPicPr>
            <a:picLocks noChangeAspect="1"/>
          </p:cNvPicPr>
          <p:nvPr/>
        </p:nvPicPr>
        <p:blipFill>
          <a:blip r:embed="rId4"/>
          <a:stretch>
            <a:fillRect/>
          </a:stretch>
        </p:blipFill>
        <p:spPr>
          <a:xfrm>
            <a:off x="3923928" y="4077072"/>
            <a:ext cx="4968552" cy="2380764"/>
          </a:xfrm>
          <a:prstGeom prst="rect">
            <a:avLst/>
          </a:prstGeom>
        </p:spPr>
      </p:pic>
    </p:spTree>
    <p:extLst>
      <p:ext uri="{BB962C8B-B14F-4D97-AF65-F5344CB8AC3E}">
        <p14:creationId xmlns:p14="http://schemas.microsoft.com/office/powerpoint/2010/main" val="3637306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a:xfrm>
            <a:off x="457200" y="1600200"/>
            <a:ext cx="7787208" cy="5257800"/>
          </a:xfrm>
        </p:spPr>
        <p:txBody>
          <a:bodyPr/>
          <a:lstStyle/>
          <a:p>
            <a:r>
              <a:rPr lang="en-US" altLang="zh-CN" b="1" dirty="0"/>
              <a:t>5.1.1 </a:t>
            </a:r>
            <a:r>
              <a:rPr lang="zh-CN" altLang="en-US" b="1" dirty="0"/>
              <a:t>被动式</a:t>
            </a:r>
            <a:endParaRPr lang="en-US" altLang="zh-CN" dirty="0"/>
          </a:p>
          <a:p>
            <a:pPr lvl="1"/>
            <a:r>
              <a:rPr lang="zh-CN" altLang="en-US" dirty="0"/>
              <a:t>优点</a:t>
            </a:r>
            <a:endParaRPr lang="en-US" altLang="zh-CN" dirty="0"/>
          </a:p>
          <a:p>
            <a:pPr lvl="2"/>
            <a:r>
              <a:rPr lang="zh-CN" altLang="en-US" dirty="0"/>
              <a:t>破坏性小</a:t>
            </a:r>
          </a:p>
          <a:p>
            <a:pPr lvl="2"/>
            <a:r>
              <a:rPr lang="zh-CN" altLang="en-US" dirty="0"/>
              <a:t>安全</a:t>
            </a:r>
          </a:p>
          <a:p>
            <a:pPr lvl="2"/>
            <a:r>
              <a:rPr lang="zh-CN" altLang="en-US" dirty="0"/>
              <a:t>成本较低</a:t>
            </a:r>
          </a:p>
          <a:p>
            <a:pPr lvl="1"/>
            <a:r>
              <a:rPr lang="zh-CN" altLang="en-US" dirty="0"/>
              <a:t>缺点</a:t>
            </a:r>
          </a:p>
          <a:p>
            <a:pPr lvl="2"/>
            <a:r>
              <a:rPr lang="zh-CN" altLang="en-US" dirty="0"/>
              <a:t>对透明度敏感</a:t>
            </a:r>
          </a:p>
          <a:p>
            <a:pPr lvl="2"/>
            <a:r>
              <a:rPr lang="zh-CN" altLang="en-US" dirty="0"/>
              <a:t>不能处理镜面反射</a:t>
            </a:r>
          </a:p>
          <a:p>
            <a:pPr marL="914400" lvl="2" indent="0">
              <a:buNone/>
            </a:pPr>
            <a:r>
              <a:rPr lang="zh-CN" altLang="en-US" dirty="0"/>
              <a:t>   和内部折射</a:t>
            </a:r>
          </a:p>
          <a:p>
            <a:pPr lvl="2"/>
            <a:endParaRPr lang="en-US" altLang="zh-CN" dirty="0"/>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117</a:t>
            </a:fld>
            <a:endParaRPr lang="zh-CN" altLang="en-US"/>
          </a:p>
        </p:txBody>
      </p:sp>
      <p:pic>
        <p:nvPicPr>
          <p:cNvPr id="7" name="图片 6"/>
          <p:cNvPicPr>
            <a:picLocks noChangeAspect="1"/>
          </p:cNvPicPr>
          <p:nvPr/>
        </p:nvPicPr>
        <p:blipFill>
          <a:blip r:embed="rId3"/>
          <a:stretch>
            <a:fillRect/>
          </a:stretch>
        </p:blipFill>
        <p:spPr>
          <a:xfrm>
            <a:off x="5220072" y="1648369"/>
            <a:ext cx="3632918" cy="2355857"/>
          </a:xfrm>
          <a:prstGeom prst="rect">
            <a:avLst/>
          </a:prstGeom>
        </p:spPr>
      </p:pic>
      <p:pic>
        <p:nvPicPr>
          <p:cNvPr id="8" name="图片 7"/>
          <p:cNvPicPr>
            <a:picLocks noChangeAspect="1"/>
          </p:cNvPicPr>
          <p:nvPr/>
        </p:nvPicPr>
        <p:blipFill>
          <a:blip r:embed="rId4"/>
          <a:stretch>
            <a:fillRect/>
          </a:stretch>
        </p:blipFill>
        <p:spPr>
          <a:xfrm>
            <a:off x="5493412" y="4380529"/>
            <a:ext cx="3049372" cy="2182666"/>
          </a:xfrm>
          <a:prstGeom prst="rect">
            <a:avLst/>
          </a:prstGeom>
        </p:spPr>
      </p:pic>
    </p:spTree>
    <p:extLst>
      <p:ext uri="{BB962C8B-B14F-4D97-AF65-F5344CB8AC3E}">
        <p14:creationId xmlns:p14="http://schemas.microsoft.com/office/powerpoint/2010/main" val="2600257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a:xfrm>
            <a:off x="457200" y="1600200"/>
            <a:ext cx="7787208" cy="4525963"/>
          </a:xfrm>
        </p:spPr>
        <p:txBody>
          <a:bodyPr/>
          <a:lstStyle/>
          <a:p>
            <a:r>
              <a:rPr lang="en-US" altLang="zh-CN" b="1" dirty="0"/>
              <a:t>5.1.2 </a:t>
            </a:r>
            <a:r>
              <a:rPr lang="zh-CN" altLang="en-US" b="1" dirty="0"/>
              <a:t>主动式</a:t>
            </a:r>
            <a:endParaRPr lang="en-US" altLang="zh-CN" dirty="0"/>
          </a:p>
          <a:p>
            <a:pPr lvl="1"/>
            <a:r>
              <a:rPr lang="zh-CN" altLang="en-US" dirty="0"/>
              <a:t>通过机械接触或主动观测进行三维扫描</a:t>
            </a:r>
          </a:p>
          <a:p>
            <a:pPr lvl="1"/>
            <a:r>
              <a:rPr lang="zh-CN" altLang="en-US" dirty="0"/>
              <a:t>例：传感器标记、结构光、激光、超声波等</a:t>
            </a:r>
            <a:endParaRPr lang="en-US" altLang="zh-CN" dirty="0"/>
          </a:p>
          <a:p>
            <a:pPr lvl="1"/>
            <a:endParaRPr lang="en-US" altLang="zh-CN" dirty="0"/>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118</a:t>
            </a:fld>
            <a:endParaRPr lang="zh-CN" altLang="en-US"/>
          </a:p>
        </p:txBody>
      </p:sp>
      <p:pic>
        <p:nvPicPr>
          <p:cNvPr id="7" name="图片 6"/>
          <p:cNvPicPr>
            <a:picLocks noChangeAspect="1"/>
          </p:cNvPicPr>
          <p:nvPr/>
        </p:nvPicPr>
        <p:blipFill>
          <a:blip r:embed="rId3"/>
          <a:stretch>
            <a:fillRect/>
          </a:stretch>
        </p:blipFill>
        <p:spPr>
          <a:xfrm>
            <a:off x="1090951" y="3900546"/>
            <a:ext cx="3600400" cy="2386651"/>
          </a:xfrm>
          <a:prstGeom prst="rect">
            <a:avLst/>
          </a:prstGeom>
        </p:spPr>
      </p:pic>
      <p:pic>
        <p:nvPicPr>
          <p:cNvPr id="8" name="图片 7"/>
          <p:cNvPicPr>
            <a:picLocks noChangeAspect="1"/>
          </p:cNvPicPr>
          <p:nvPr/>
        </p:nvPicPr>
        <p:blipFill rotWithShape="1">
          <a:blip r:embed="rId4"/>
          <a:srcRect r="43607"/>
          <a:stretch>
            <a:fillRect/>
          </a:stretch>
        </p:blipFill>
        <p:spPr>
          <a:xfrm>
            <a:off x="5005028" y="3429000"/>
            <a:ext cx="3096344" cy="1466881"/>
          </a:xfrm>
          <a:prstGeom prst="rect">
            <a:avLst/>
          </a:prstGeom>
        </p:spPr>
      </p:pic>
      <p:pic>
        <p:nvPicPr>
          <p:cNvPr id="9" name="图片 8"/>
          <p:cNvPicPr>
            <a:picLocks noChangeAspect="1"/>
          </p:cNvPicPr>
          <p:nvPr/>
        </p:nvPicPr>
        <p:blipFill rotWithShape="1">
          <a:blip r:embed="rId4"/>
          <a:srcRect l="56393"/>
          <a:stretch>
            <a:fillRect/>
          </a:stretch>
        </p:blipFill>
        <p:spPr>
          <a:xfrm>
            <a:off x="5180602" y="4890620"/>
            <a:ext cx="2769711" cy="1696870"/>
          </a:xfrm>
          <a:prstGeom prst="rect">
            <a:avLst/>
          </a:prstGeom>
        </p:spPr>
      </p:pic>
    </p:spTree>
    <p:extLst>
      <p:ext uri="{BB962C8B-B14F-4D97-AF65-F5344CB8AC3E}">
        <p14:creationId xmlns:p14="http://schemas.microsoft.com/office/powerpoint/2010/main" val="12836755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a:xfrm>
            <a:off x="457200" y="1600200"/>
            <a:ext cx="7787208" cy="4525963"/>
          </a:xfrm>
        </p:spPr>
        <p:txBody>
          <a:bodyPr/>
          <a:lstStyle/>
          <a:p>
            <a:r>
              <a:rPr lang="en-US" altLang="zh-CN" b="1" dirty="0"/>
              <a:t>5.1.2 </a:t>
            </a:r>
            <a:r>
              <a:rPr lang="zh-CN" altLang="en-US" b="1" dirty="0"/>
              <a:t>主动式</a:t>
            </a:r>
            <a:endParaRPr lang="en-US" altLang="zh-CN" dirty="0"/>
          </a:p>
          <a:p>
            <a:pPr lvl="1"/>
            <a:r>
              <a:rPr lang="zh-CN" altLang="en-US" dirty="0"/>
              <a:t>三维扫描分类（按照测量手段）</a:t>
            </a:r>
            <a:endParaRPr lang="en-US" altLang="zh-CN" dirty="0"/>
          </a:p>
          <a:p>
            <a:pPr lvl="2"/>
            <a:r>
              <a:rPr lang="zh-CN" altLang="en-US" dirty="0">
                <a:sym typeface="+mn-ea"/>
              </a:rPr>
              <a:t>接触式</a:t>
            </a:r>
            <a:r>
              <a:rPr lang="en-US" altLang="zh-CN" dirty="0">
                <a:sym typeface="+mn-ea"/>
              </a:rPr>
              <a:t>3D</a:t>
            </a:r>
            <a:r>
              <a:rPr lang="zh-CN" altLang="en-US" dirty="0">
                <a:sym typeface="+mn-ea"/>
              </a:rPr>
              <a:t>扫描仪，比如坐标测量机</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119</a:t>
            </a:fld>
            <a:endParaRPr lang="zh-CN" altLang="en-US"/>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21" y="3279028"/>
            <a:ext cx="2537080" cy="195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7"/>
          <p:cNvSpPr txBox="1"/>
          <p:nvPr/>
        </p:nvSpPr>
        <p:spPr>
          <a:xfrm>
            <a:off x="1062361" y="5395860"/>
            <a:ext cx="2191999"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SzPct val="60000"/>
              <a:buFont typeface="Wingdings" panose="05000000000000000000" pitchFamily="2" charset="2"/>
              <a:buChar char="l"/>
            </a:pPr>
            <a:r>
              <a:rPr lang="zh-CN" altLang="en-US" sz="2000" dirty="0"/>
              <a:t>精确度高</a:t>
            </a:r>
            <a:r>
              <a:rPr lang="en-US" altLang="zh-CN" sz="2000" dirty="0"/>
              <a:t> (</a:t>
            </a:r>
            <a:r>
              <a:rPr lang="el-GR" altLang="zh-CN" sz="2000" dirty="0"/>
              <a:t>μ</a:t>
            </a:r>
            <a:r>
              <a:rPr lang="en-US" altLang="zh-CN" sz="2000" dirty="0"/>
              <a:t>m)</a:t>
            </a:r>
          </a:p>
          <a:p>
            <a:pPr marL="285750" indent="-285750">
              <a:buSzPct val="60000"/>
              <a:buFont typeface="Wingdings" panose="05000000000000000000" pitchFamily="2" charset="2"/>
              <a:buChar char="l"/>
            </a:pPr>
            <a:r>
              <a:rPr lang="zh-CN" altLang="en-US" sz="2000" dirty="0"/>
              <a:t>价格昂贵</a:t>
            </a:r>
          </a:p>
          <a:p>
            <a:pPr marL="285750" indent="-285750">
              <a:buSzPct val="60000"/>
              <a:buFont typeface="Wingdings" panose="05000000000000000000" pitchFamily="2" charset="2"/>
              <a:buChar char="l"/>
            </a:pPr>
            <a:r>
              <a:rPr lang="zh-CN" altLang="en-US" sz="2000" dirty="0"/>
              <a:t>需要专业的操作者</a:t>
            </a:r>
          </a:p>
        </p:txBody>
      </p:sp>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999" y="3279028"/>
            <a:ext cx="2099377" cy="324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118" y="3309245"/>
            <a:ext cx="1906461" cy="320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10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数学基础</a:t>
            </a:r>
          </a:p>
        </p:txBody>
      </p:sp>
      <p:sp>
        <p:nvSpPr>
          <p:cNvPr id="3" name="内容占位符 2"/>
          <p:cNvSpPr>
            <a:spLocks noGrp="1"/>
          </p:cNvSpPr>
          <p:nvPr>
            <p:ph idx="1"/>
          </p:nvPr>
        </p:nvSpPr>
        <p:spPr>
          <a:xfrm>
            <a:off x="457200" y="1600200"/>
            <a:ext cx="8363272" cy="4525963"/>
          </a:xfrm>
        </p:spPr>
        <p:txBody>
          <a:bodyPr/>
          <a:lstStyle/>
          <a:p>
            <a:r>
              <a:rPr lang="en-US" altLang="zh-CN" b="1" dirty="0"/>
              <a:t>1.2.1 </a:t>
            </a:r>
            <a:r>
              <a:rPr lang="zh-CN" altLang="en-US" b="1" dirty="0"/>
              <a:t>几何形状数学形式</a:t>
            </a:r>
            <a:endParaRPr lang="en-US" altLang="zh-CN" b="1" dirty="0"/>
          </a:p>
          <a:p>
            <a:pPr lvl="1"/>
            <a:r>
              <a:rPr lang="zh-CN" altLang="en-US" dirty="0"/>
              <a:t>参数表达</a:t>
            </a:r>
          </a:p>
          <a:p>
            <a:pPr lvl="2"/>
            <a:r>
              <a:rPr lang="zh-CN" altLang="en-US" dirty="0"/>
              <a:t>采用若干独立变量的显示表达式组成的集合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a:t>
            </a:fld>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2818234799"/>
              </p:ext>
            </p:extLst>
          </p:nvPr>
        </p:nvGraphicFramePr>
        <p:xfrm>
          <a:off x="337355" y="3212975"/>
          <a:ext cx="3658581" cy="3508501"/>
        </p:xfrm>
        <a:graphic>
          <a:graphicData uri="http://schemas.openxmlformats.org/drawingml/2006/table">
            <a:tbl>
              <a:tblPr firstRow="1" bandRow="1">
                <a:tableStyleId>{5C22544A-7EE6-4342-B048-85BDC9FD1C3A}</a:tableStyleId>
              </a:tblPr>
              <a:tblGrid>
                <a:gridCol w="1414525">
                  <a:extLst>
                    <a:ext uri="{9D8B030D-6E8A-4147-A177-3AD203B41FA5}">
                      <a16:colId xmlns:a16="http://schemas.microsoft.com/office/drawing/2014/main" val="20000"/>
                    </a:ext>
                  </a:extLst>
                </a:gridCol>
                <a:gridCol w="2244056">
                  <a:extLst>
                    <a:ext uri="{9D8B030D-6E8A-4147-A177-3AD203B41FA5}">
                      <a16:colId xmlns:a16="http://schemas.microsoft.com/office/drawing/2014/main" val="20001"/>
                    </a:ext>
                  </a:extLst>
                </a:gridCol>
              </a:tblGrid>
              <a:tr h="523355">
                <a:tc>
                  <a:txBody>
                    <a:bodyPr/>
                    <a:lstStyle/>
                    <a:p>
                      <a:endParaRPr lang="zh-CN" altLang="en-US" sz="2400" dirty="0"/>
                    </a:p>
                  </a:txBody>
                  <a:tcPr anchor="ctr"/>
                </a:tc>
                <a:tc>
                  <a:txBody>
                    <a:bodyPr/>
                    <a:lstStyle/>
                    <a:p>
                      <a:pPr algn="ctr"/>
                      <a:r>
                        <a:rPr lang="zh-CN" altLang="en-US" sz="2400" dirty="0"/>
                        <a:t>表达形式</a:t>
                      </a:r>
                    </a:p>
                  </a:txBody>
                  <a:tcPr anchor="ctr"/>
                </a:tc>
                <a:extLst>
                  <a:ext uri="{0D108BD9-81ED-4DB2-BD59-A6C34878D82A}">
                    <a16:rowId xmlns:a16="http://schemas.microsoft.com/office/drawing/2014/main" val="10000"/>
                  </a:ext>
                </a:extLst>
              </a:tr>
              <a:tr h="1492573">
                <a:tc>
                  <a:txBody>
                    <a:bodyPr/>
                    <a:lstStyle/>
                    <a:p>
                      <a:r>
                        <a:rPr lang="zh-CN" altLang="en-US" sz="2400" dirty="0"/>
                        <a:t>二维曲线</a:t>
                      </a:r>
                    </a:p>
                  </a:txBody>
                  <a:tcPr anchor="ctr"/>
                </a:tc>
                <a:tc>
                  <a:txBody>
                    <a:bodyPr/>
                    <a:lstStyle/>
                    <a:p>
                      <a:endParaRPr lang="zh-CN" altLang="en-US" sz="2400" dirty="0"/>
                    </a:p>
                  </a:txBody>
                  <a:tcPr anchor="ctr"/>
                </a:tc>
                <a:extLst>
                  <a:ext uri="{0D108BD9-81ED-4DB2-BD59-A6C34878D82A}">
                    <a16:rowId xmlns:a16="http://schemas.microsoft.com/office/drawing/2014/main" val="10001"/>
                  </a:ext>
                </a:extLst>
              </a:tr>
              <a:tr h="1492573">
                <a:tc>
                  <a:txBody>
                    <a:bodyPr/>
                    <a:lstStyle/>
                    <a:p>
                      <a:r>
                        <a:rPr lang="zh-CN" altLang="en-US" sz="2400" dirty="0"/>
                        <a:t>三维曲面</a:t>
                      </a:r>
                    </a:p>
                  </a:txBody>
                  <a:tcPr anchor="ctr"/>
                </a:tc>
                <a:tc>
                  <a:txBody>
                    <a:bodyPr/>
                    <a:lstStyle/>
                    <a:p>
                      <a:endParaRPr lang="zh-CN" altLang="en-US" sz="2400" dirty="0"/>
                    </a:p>
                  </a:txBody>
                  <a:tcPr anchor="ctr"/>
                </a:tc>
                <a:extLst>
                  <a:ext uri="{0D108BD9-81ED-4DB2-BD59-A6C34878D82A}">
                    <a16:rowId xmlns:a16="http://schemas.microsoft.com/office/drawing/2014/main" val="10002"/>
                  </a:ext>
                </a:extLst>
              </a:tr>
            </a:tbl>
          </a:graphicData>
        </a:graphic>
      </p:graphicFrame>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2630" y="3843705"/>
            <a:ext cx="2113227" cy="2174848"/>
          </a:xfrm>
          <a:prstGeom prst="rect">
            <a:avLst/>
          </a:prstGeom>
        </p:spPr>
      </p:pic>
      <p:sp>
        <p:nvSpPr>
          <p:cNvPr id="26" name="TextBox 5"/>
          <p:cNvSpPr txBox="1"/>
          <p:nvPr/>
        </p:nvSpPr>
        <p:spPr>
          <a:xfrm>
            <a:off x="4465129" y="3353524"/>
            <a:ext cx="1538201"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dirty="0"/>
              <a:t>圆</a:t>
            </a:r>
          </a:p>
        </p:txBody>
      </p:sp>
      <p:pic>
        <p:nvPicPr>
          <p:cNvPr id="29" name="图片 28"/>
          <p:cNvPicPr>
            <a:picLocks noChangeAspect="1"/>
          </p:cNvPicPr>
          <p:nvPr/>
        </p:nvPicPr>
        <p:blipFill>
          <a:blip r:embed="rId4"/>
          <a:stretch>
            <a:fillRect/>
          </a:stretch>
        </p:blipFill>
        <p:spPr>
          <a:xfrm>
            <a:off x="6917783" y="4417858"/>
            <a:ext cx="1939834" cy="1276340"/>
          </a:xfrm>
          <a:prstGeom prst="rect">
            <a:avLst/>
          </a:prstGeom>
        </p:spPr>
      </p:pic>
      <p:sp>
        <p:nvSpPr>
          <p:cNvPr id="30" name="TextBox 5"/>
          <p:cNvSpPr txBox="1"/>
          <p:nvPr/>
        </p:nvSpPr>
        <p:spPr>
          <a:xfrm>
            <a:off x="6985958" y="3353524"/>
            <a:ext cx="1538201"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dirty="0"/>
              <a:t>环面</a:t>
            </a:r>
          </a:p>
        </p:txBody>
      </p:sp>
      <mc:AlternateContent xmlns:mc="http://schemas.openxmlformats.org/markup-compatibility/2006" xmlns:a14="http://schemas.microsoft.com/office/drawing/2010/main">
        <mc:Choice Requires="a14">
          <p:sp>
            <p:nvSpPr>
              <p:cNvPr id="16" name="矩形 15"/>
              <p:cNvSpPr/>
              <p:nvPr/>
            </p:nvSpPr>
            <p:spPr>
              <a:xfrm>
                <a:off x="2121248" y="4014981"/>
                <a:ext cx="1561966"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𝑡</m:t>
                                    </m:r>
                                  </m:e>
                                </m:d>
                              </m:e>
                            </m:mr>
                            <m:mr>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𝑔</m:t>
                                    </m:r>
                                    <m:r>
                                      <a:rPr lang="zh-CN" altLang="en-US" sz="2400" i="0">
                                        <a:latin typeface="Cambria Math" panose="02040503050406030204" pitchFamily="18" charset="0"/>
                                      </a:rPr>
                                      <m:t>(</m:t>
                                    </m:r>
                                    <m:r>
                                      <a:rPr lang="zh-CN" altLang="en-US" sz="2400" i="1">
                                        <a:latin typeface="Cambria Math" panose="02040503050406030204" pitchFamily="18" charset="0"/>
                                      </a:rPr>
                                      <m:t>𝑡</m:t>
                                    </m:r>
                                  </m:e>
                                </m:d>
                              </m:e>
                            </m:mr>
                          </m:m>
                        </m:e>
                      </m:d>
                    </m:oMath>
                  </m:oMathPara>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2121248" y="4014981"/>
                <a:ext cx="1561966" cy="91614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926387" y="5252672"/>
                <a:ext cx="1951688"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𝑢</m:t>
                                    </m:r>
                                    <m:r>
                                      <a:rPr lang="zh-CN" altLang="en-US" sz="2400" i="0">
                                        <a:latin typeface="Cambria Math" panose="02040503050406030204" pitchFamily="18" charset="0"/>
                                      </a:rPr>
                                      <m:t>,</m:t>
                                    </m:r>
                                    <m:r>
                                      <a:rPr lang="zh-CN" altLang="en-US" sz="2400" i="1">
                                        <a:latin typeface="Cambria Math" panose="02040503050406030204" pitchFamily="18" charset="0"/>
                                      </a:rPr>
                                      <m:t>𝑣</m:t>
                                    </m:r>
                                  </m:e>
                                </m:d>
                              </m:e>
                            </m:mr>
                            <m:mr>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𝑔</m:t>
                                    </m:r>
                                    <m:r>
                                      <a:rPr lang="zh-CN" altLang="en-US" sz="2400" i="0">
                                        <a:latin typeface="Cambria Math" panose="02040503050406030204" pitchFamily="18" charset="0"/>
                                      </a:rPr>
                                      <m:t>(</m:t>
                                    </m:r>
                                    <m:r>
                                      <a:rPr lang="zh-CN" altLang="en-US" sz="2400" i="1">
                                        <a:latin typeface="Cambria Math" panose="02040503050406030204" pitchFamily="18" charset="0"/>
                                      </a:rPr>
                                      <m:t>𝑢</m:t>
                                    </m:r>
                                    <m:r>
                                      <a:rPr lang="zh-CN" altLang="en-US" sz="2400" i="0">
                                        <a:latin typeface="Cambria Math" panose="02040503050406030204" pitchFamily="18" charset="0"/>
                                      </a:rPr>
                                      <m:t>,</m:t>
                                    </m:r>
                                    <m:r>
                                      <a:rPr lang="zh-CN" altLang="en-US" sz="2400" i="1">
                                        <a:latin typeface="Cambria Math" panose="02040503050406030204" pitchFamily="18" charset="0"/>
                                      </a:rPr>
                                      <m:t>𝑣</m:t>
                                    </m:r>
                                  </m:e>
                                </m:d>
                              </m:e>
                            </m:mr>
                            <m:mr>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𝑧</m:t>
                                    </m:r>
                                    <m:r>
                                      <a:rPr lang="zh-CN" altLang="en-US" sz="2400" i="0">
                                        <a:latin typeface="Cambria Math" panose="02040503050406030204" pitchFamily="18" charset="0"/>
                                      </a:rPr>
                                      <m:t>=</m:t>
                                    </m:r>
                                    <m:r>
                                      <a:rPr lang="zh-CN" altLang="en-US" sz="2400" i="1">
                                        <a:latin typeface="Cambria Math" panose="02040503050406030204" pitchFamily="18" charset="0"/>
                                      </a:rPr>
                                      <m:t>h</m:t>
                                    </m:r>
                                    <m:r>
                                      <a:rPr lang="zh-CN" altLang="en-US" sz="2400" i="0">
                                        <a:latin typeface="Cambria Math" panose="02040503050406030204" pitchFamily="18" charset="0"/>
                                      </a:rPr>
                                      <m:t>(</m:t>
                                    </m:r>
                                    <m:r>
                                      <a:rPr lang="zh-CN" altLang="en-US" sz="2400" i="1">
                                        <a:latin typeface="Cambria Math" panose="02040503050406030204" pitchFamily="18" charset="0"/>
                                      </a:rPr>
                                      <m:t>𝑢</m:t>
                                    </m:r>
                                    <m:r>
                                      <a:rPr lang="zh-CN" altLang="en-US" sz="2400" i="0">
                                        <a:latin typeface="Cambria Math" panose="02040503050406030204" pitchFamily="18" charset="0"/>
                                      </a:rPr>
                                      <m:t>,</m:t>
                                    </m:r>
                                    <m:r>
                                      <a:rPr lang="zh-CN" altLang="en-US" sz="2400" i="1">
                                        <a:latin typeface="Cambria Math" panose="02040503050406030204" pitchFamily="18" charset="0"/>
                                      </a:rPr>
                                      <m:t>𝑣</m:t>
                                    </m:r>
                                  </m:e>
                                </m:d>
                              </m:e>
                            </m:mr>
                          </m:m>
                        </m:e>
                      </m:d>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1926387" y="5252672"/>
                <a:ext cx="1951688" cy="145988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374710" y="5942607"/>
                <a:ext cx="1687193"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latin typeface="Cambria Math" panose="02040503050406030204" pitchFamily="18" charset="0"/>
                            </a:rPr>
                          </m:ctrlPr>
                        </m:dPr>
                        <m:e>
                          <m:m>
                            <m:mPr>
                              <m:mcs>
                                <m:mc>
                                  <m:mcPr>
                                    <m:count m:val="1"/>
                                    <m:mcJc m:val="center"/>
                                  </m:mcPr>
                                </m:mc>
                              </m:mcs>
                              <m:ctrlPr>
                                <a:rPr lang="zh-CN" altLang="en-US" sz="2000" i="1">
                                  <a:latin typeface="Cambria Math" panose="02040503050406030204" pitchFamily="18" charset="0"/>
                                </a:rPr>
                              </m:ctrlPr>
                            </m:mPr>
                            <m:mr>
                              <m:e>
                                <m:r>
                                  <m:rPr>
                                    <m:brk m:alnAt="7"/>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m:rPr>
                                    <m:sty m:val="p"/>
                                    <m:brk m:alnAt="7"/>
                                  </m:rPr>
                                  <a:rPr lang="en-US" altLang="zh-CN" sz="2000" b="0" i="0" smtClean="0">
                                    <a:latin typeface="Cambria Math" panose="02040503050406030204" pitchFamily="18" charset="0"/>
                                  </a:rPr>
                                  <m:t>R</m:t>
                                </m:r>
                                <m:r>
                                  <m:rPr>
                                    <m:sty m:val="p"/>
                                  </m:rPr>
                                  <a:rPr lang="en-US" altLang="zh-CN" sz="2000" b="0" i="0" smtClean="0">
                                    <a:latin typeface="Cambria Math" panose="02040503050406030204" pitchFamily="18" charset="0"/>
                                  </a:rPr>
                                  <m:t>cos</m:t>
                                </m:r>
                                <m:r>
                                  <m:rPr>
                                    <m:brk m:alnAt="7"/>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e>
                            </m:mr>
                            <m:mr>
                              <m:e>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𝑦</m:t>
                                    </m:r>
                                    <m:r>
                                      <a:rPr lang="zh-CN" altLang="en-US" sz="2000" i="0">
                                        <a:latin typeface="Cambria Math" panose="02040503050406030204" pitchFamily="18" charset="0"/>
                                      </a:rPr>
                                      <m:t>=</m:t>
                                    </m:r>
                                    <m:r>
                                      <m:rPr>
                                        <m:sty m:val="p"/>
                                      </m:rPr>
                                      <a:rPr lang="en-US" altLang="zh-CN" sz="2000" b="0" i="0" smtClean="0">
                                        <a:latin typeface="Cambria Math" panose="02040503050406030204" pitchFamily="18" charset="0"/>
                                      </a:rPr>
                                      <m:t>Rsin</m:t>
                                    </m:r>
                                    <m:r>
                                      <a:rPr lang="zh-CN" altLang="en-US" sz="2000" i="0">
                                        <a:latin typeface="Cambria Math" panose="02040503050406030204" pitchFamily="18" charset="0"/>
                                      </a:rPr>
                                      <m:t>(</m:t>
                                    </m:r>
                                    <m:r>
                                      <a:rPr lang="zh-CN" altLang="en-US" sz="2000" i="1">
                                        <a:latin typeface="Cambria Math" panose="02040503050406030204" pitchFamily="18" charset="0"/>
                                      </a:rPr>
                                      <m:t>𝑡</m:t>
                                    </m:r>
                                  </m:e>
                                </m:d>
                              </m:e>
                            </m:mr>
                          </m:m>
                        </m:e>
                      </m:d>
                    </m:oMath>
                  </m:oMathPara>
                </a14:m>
                <a:endParaRPr lang="zh-CN" altLang="en-US" sz="2000" dirty="0"/>
              </a:p>
            </p:txBody>
          </p:sp>
        </mc:Choice>
        <mc:Fallback xmlns="">
          <p:sp>
            <p:nvSpPr>
              <p:cNvPr id="18" name="矩形 17"/>
              <p:cNvSpPr>
                <a:spLocks noRot="1" noChangeAspect="1" noMove="1" noResize="1" noEditPoints="1" noAdjustHandles="1" noChangeArrowheads="1" noChangeShapeType="1" noTextEdit="1"/>
              </p:cNvSpPr>
              <p:nvPr/>
            </p:nvSpPr>
            <p:spPr>
              <a:xfrm>
                <a:off x="4374710" y="5942607"/>
                <a:ext cx="1687193" cy="77886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979973" y="5694198"/>
                <a:ext cx="3322128" cy="123200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a:latin typeface="Cambria Math" panose="02040503050406030204" pitchFamily="18" charset="0"/>
                            </a:rPr>
                          </m:ctrlPr>
                        </m:dPr>
                        <m:e>
                          <m:m>
                            <m:mPr>
                              <m:mcs>
                                <m:mc>
                                  <m:mcPr>
                                    <m:count m:val="1"/>
                                    <m:mcJc m:val="center"/>
                                  </m:mcPr>
                                </m:mc>
                              </m:mcs>
                              <m:ctrlPr>
                                <a:rPr lang="zh-CN" altLang="en-US" sz="2000" i="1">
                                  <a:latin typeface="Cambria Math" panose="02040503050406030204" pitchFamily="18" charset="0"/>
                                </a:rPr>
                              </m:ctrlPr>
                            </m:mPr>
                            <m:mr>
                              <m:e>
                                <m:r>
                                  <a:rPr lang="zh-CN" altLang="en-US" sz="2000" i="1">
                                    <a:latin typeface="Cambria Math" panose="02040503050406030204" pitchFamily="18" charset="0"/>
                                  </a:rPr>
                                  <m:t>𝑥</m:t>
                                </m:r>
                                <m:r>
                                  <a:rPr lang="zh-CN" altLang="en-US" sz="2000" i="0">
                                    <a:latin typeface="Cambria Math" panose="02040503050406030204" pitchFamily="18" charset="0"/>
                                  </a:rPr>
                                  <m:t>(</m:t>
                                </m:r>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𝑣</m:t>
                                </m:r>
                                <m:r>
                                  <a:rPr lang="zh-CN" altLang="en-US" sz="2000" i="0">
                                    <a:latin typeface="Cambria Math" panose="02040503050406030204" pitchFamily="18" charset="0"/>
                                  </a:rPr>
                                  <m:t>)=(</m:t>
                                </m:r>
                                <m:r>
                                  <a:rPr lang="zh-CN" altLang="en-US" sz="2000" i="1">
                                    <a:latin typeface="Cambria Math" panose="02040503050406030204" pitchFamily="18" charset="0"/>
                                  </a:rPr>
                                  <m:t>𝑎</m:t>
                                </m:r>
                                <m:r>
                                  <a:rPr lang="zh-CN" altLang="en-US" sz="2000" i="0">
                                    <a:latin typeface="Cambria Math" panose="02040503050406030204" pitchFamily="18" charset="0"/>
                                  </a:rPr>
                                  <m:t>+</m:t>
                                </m:r>
                                <m:r>
                                  <a:rPr lang="zh-CN" altLang="en-US" sz="2000" i="1">
                                    <a:latin typeface="Cambria Math" panose="02040503050406030204" pitchFamily="18" charset="0"/>
                                  </a:rPr>
                                  <m:t>𝑏</m:t>
                                </m:r>
                                <m:r>
                                  <m:rPr>
                                    <m:sty m:val="p"/>
                                  </m:rPr>
                                  <a:rPr lang="zh-CN" altLang="en-US" sz="2000" i="0">
                                    <a:latin typeface="Cambria Math" panose="02040503050406030204" pitchFamily="18" charset="0"/>
                                  </a:rPr>
                                  <m:t>cos</m:t>
                                </m:r>
                                <m:r>
                                  <a:rPr lang="zh-CN" altLang="en-US" sz="2000" i="1">
                                    <a:latin typeface="Cambria Math" panose="02040503050406030204" pitchFamily="18" charset="0"/>
                                  </a:rPr>
                                  <m:t>𝑣</m:t>
                                </m:r>
                                <m:r>
                                  <a:rPr lang="zh-CN" altLang="en-US" sz="2000" i="0">
                                    <a:latin typeface="Cambria Math" panose="02040503050406030204" pitchFamily="18" charset="0"/>
                                  </a:rPr>
                                  <m:t>)</m:t>
                                </m:r>
                                <m:r>
                                  <m:rPr>
                                    <m:sty m:val="p"/>
                                  </m:rPr>
                                  <a:rPr lang="zh-CN" altLang="en-US" sz="2000" i="0">
                                    <a:latin typeface="Cambria Math" panose="02040503050406030204" pitchFamily="18" charset="0"/>
                                  </a:rPr>
                                  <m:t>cos</m:t>
                                </m:r>
                                <m:r>
                                  <a:rPr lang="zh-CN" altLang="en-US" sz="2000" i="1">
                                    <a:latin typeface="Cambria Math" panose="02040503050406030204" pitchFamily="18" charset="0"/>
                                  </a:rPr>
                                  <m:t>𝑢</m:t>
                                </m:r>
                              </m:e>
                            </m:mr>
                            <m:mr>
                              <m:e>
                                <m:r>
                                  <a:rPr lang="zh-CN" altLang="en-US" sz="2000" i="1">
                                    <a:latin typeface="Cambria Math" panose="02040503050406030204" pitchFamily="18" charset="0"/>
                                  </a:rPr>
                                  <m:t>𝑦</m:t>
                                </m:r>
                                <m:r>
                                  <a:rPr lang="zh-CN" altLang="en-US" sz="2000" i="0">
                                    <a:latin typeface="Cambria Math" panose="02040503050406030204" pitchFamily="18" charset="0"/>
                                  </a:rPr>
                                  <m:t>(</m:t>
                                </m:r>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𝑣</m:t>
                                </m:r>
                                <m:r>
                                  <a:rPr lang="zh-CN" altLang="en-US" sz="2000" i="0">
                                    <a:latin typeface="Cambria Math" panose="02040503050406030204" pitchFamily="18" charset="0"/>
                                  </a:rPr>
                                  <m:t>)=(</m:t>
                                </m:r>
                                <m:r>
                                  <a:rPr lang="zh-CN" altLang="en-US" sz="2000" i="1">
                                    <a:latin typeface="Cambria Math" panose="02040503050406030204" pitchFamily="18" charset="0"/>
                                  </a:rPr>
                                  <m:t>𝑎</m:t>
                                </m:r>
                                <m:r>
                                  <a:rPr lang="zh-CN" altLang="en-US" sz="2000" i="0">
                                    <a:latin typeface="Cambria Math" panose="02040503050406030204" pitchFamily="18" charset="0"/>
                                  </a:rPr>
                                  <m:t>+</m:t>
                                </m:r>
                                <m:r>
                                  <a:rPr lang="zh-CN" altLang="en-US" sz="2000" i="1">
                                    <a:latin typeface="Cambria Math" panose="02040503050406030204" pitchFamily="18" charset="0"/>
                                  </a:rPr>
                                  <m:t>𝑏</m:t>
                                </m:r>
                                <m:r>
                                  <m:rPr>
                                    <m:sty m:val="p"/>
                                  </m:rPr>
                                  <a:rPr lang="zh-CN" altLang="en-US" sz="2000" i="0">
                                    <a:latin typeface="Cambria Math" panose="02040503050406030204" pitchFamily="18" charset="0"/>
                                  </a:rPr>
                                  <m:t>cos</m:t>
                                </m:r>
                                <m:r>
                                  <a:rPr lang="zh-CN" altLang="en-US" sz="2000" i="1">
                                    <a:latin typeface="Cambria Math" panose="02040503050406030204" pitchFamily="18" charset="0"/>
                                  </a:rPr>
                                  <m:t>𝑣</m:t>
                                </m:r>
                                <m:r>
                                  <a:rPr lang="zh-CN" altLang="en-US" sz="2000" i="0">
                                    <a:latin typeface="Cambria Math" panose="02040503050406030204" pitchFamily="18" charset="0"/>
                                  </a:rPr>
                                  <m:t>)</m:t>
                                </m:r>
                                <m:r>
                                  <m:rPr>
                                    <m:sty m:val="p"/>
                                  </m:rPr>
                                  <a:rPr lang="zh-CN" altLang="en-US" sz="2000" i="0">
                                    <a:latin typeface="Cambria Math" panose="02040503050406030204" pitchFamily="18" charset="0"/>
                                  </a:rPr>
                                  <m:t>sin</m:t>
                                </m:r>
                                <m:r>
                                  <a:rPr lang="zh-CN" altLang="en-US" sz="2000" i="1">
                                    <a:latin typeface="Cambria Math" panose="02040503050406030204" pitchFamily="18" charset="0"/>
                                  </a:rPr>
                                  <m:t>𝑢</m:t>
                                </m:r>
                              </m:e>
                            </m:mr>
                            <m:mr>
                              <m:e>
                                <m:r>
                                  <a:rPr lang="zh-CN" altLang="en-US" sz="2000" i="1">
                                    <a:latin typeface="Cambria Math" panose="02040503050406030204" pitchFamily="18" charset="0"/>
                                  </a:rPr>
                                  <m:t>𝑧</m:t>
                                </m:r>
                                <m:r>
                                  <a:rPr lang="zh-CN" altLang="en-US" sz="2000" i="0">
                                    <a:latin typeface="Cambria Math" panose="02040503050406030204" pitchFamily="18" charset="0"/>
                                  </a:rPr>
                                  <m:t>(</m:t>
                                </m:r>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𝑣</m:t>
                                </m:r>
                                <m:r>
                                  <a:rPr lang="zh-CN" altLang="en-US" sz="2000" i="0">
                                    <a:latin typeface="Cambria Math" panose="02040503050406030204" pitchFamily="18" charset="0"/>
                                  </a:rPr>
                                  <m:t>)=</m:t>
                                </m:r>
                                <m:r>
                                  <a:rPr lang="zh-CN" altLang="en-US" sz="2000" i="1">
                                    <a:latin typeface="Cambria Math" panose="02040503050406030204" pitchFamily="18" charset="0"/>
                                  </a:rPr>
                                  <m:t>𝑏</m:t>
                                </m:r>
                                <m:r>
                                  <m:rPr>
                                    <m:sty m:val="p"/>
                                  </m:rPr>
                                  <a:rPr lang="zh-CN" altLang="en-US" sz="2000" i="0">
                                    <a:latin typeface="Cambria Math" panose="02040503050406030204" pitchFamily="18" charset="0"/>
                                  </a:rPr>
                                  <m:t>sin</m:t>
                                </m:r>
                                <m:r>
                                  <a:rPr lang="zh-CN" altLang="en-US" sz="2000" i="1">
                                    <a:latin typeface="Cambria Math" panose="02040503050406030204" pitchFamily="18" charset="0"/>
                                  </a:rPr>
                                  <m:t>𝑣</m:t>
                                </m:r>
                              </m:e>
                            </m:mr>
                          </m:m>
                        </m:e>
                      </m:d>
                    </m:oMath>
                  </m:oMathPara>
                </a14:m>
                <a:endParaRPr lang="zh-CN" altLang="en-US" sz="2000" dirty="0"/>
              </a:p>
            </p:txBody>
          </p:sp>
        </mc:Choice>
        <mc:Fallback xmlns="">
          <p:sp>
            <p:nvSpPr>
              <p:cNvPr id="19" name="矩形 18"/>
              <p:cNvSpPr>
                <a:spLocks noRot="1" noChangeAspect="1" noMove="1" noResize="1" noEditPoints="1" noAdjustHandles="1" noChangeArrowheads="1" noChangeShapeType="1" noTextEdit="1"/>
              </p:cNvSpPr>
              <p:nvPr/>
            </p:nvSpPr>
            <p:spPr>
              <a:xfrm>
                <a:off x="5979973" y="5694198"/>
                <a:ext cx="3322128" cy="1232004"/>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11618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a:xfrm>
            <a:off x="457200" y="1600200"/>
            <a:ext cx="7787208" cy="4525963"/>
          </a:xfrm>
        </p:spPr>
        <p:txBody>
          <a:bodyPr/>
          <a:lstStyle/>
          <a:p>
            <a:r>
              <a:rPr lang="en-US" altLang="zh-CN" b="1" dirty="0"/>
              <a:t>5.1.2 </a:t>
            </a:r>
            <a:r>
              <a:rPr lang="zh-CN" altLang="en-US" b="1" dirty="0"/>
              <a:t>主动式</a:t>
            </a:r>
            <a:endParaRPr lang="en-US" altLang="zh-CN" dirty="0"/>
          </a:p>
          <a:p>
            <a:pPr lvl="1"/>
            <a:r>
              <a:rPr lang="zh-CN" altLang="en-US" dirty="0"/>
              <a:t>三维扫描分类（按照测量方法）</a:t>
            </a:r>
            <a:endParaRPr lang="en-US" altLang="zh-CN" dirty="0"/>
          </a:p>
          <a:p>
            <a:pPr lvl="2"/>
            <a:r>
              <a:rPr lang="zh-CN" altLang="en-US" dirty="0"/>
              <a:t>“飞时测距”（</a:t>
            </a:r>
            <a:r>
              <a:rPr lang="en-US" altLang="zh-CN" dirty="0"/>
              <a:t>time-of-flight</a:t>
            </a:r>
            <a:r>
              <a:rPr lang="zh-CN" altLang="en-US" dirty="0"/>
              <a:t>）：发出一个光脉冲，通常是激光，计算这束光返回所需要的时间，距离为光路长的一半</a:t>
            </a:r>
            <a:endParaRPr lang="en-US" altLang="zh-CN" dirty="0"/>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120</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658948725"/>
              </p:ext>
            </p:extLst>
          </p:nvPr>
        </p:nvGraphicFramePr>
        <p:xfrm>
          <a:off x="4427984" y="3441032"/>
          <a:ext cx="1224136" cy="376560"/>
        </p:xfrm>
        <a:graphic>
          <a:graphicData uri="http://schemas.openxmlformats.org/presentationml/2006/ole">
            <mc:AlternateContent xmlns:mc="http://schemas.openxmlformats.org/markup-compatibility/2006">
              <mc:Choice xmlns:v="urn:schemas-microsoft-com:vml" Requires="v">
                <p:oleObj spid="_x0000_s120966" name="Equation" r:id="rId6" imgW="660240" imgH="177480" progId="Equation.DSMT4">
                  <p:embed/>
                </p:oleObj>
              </mc:Choice>
              <mc:Fallback>
                <p:oleObj name="Equation" r:id="rId6" imgW="660240" imgH="177480" progId="Equation.DSMT4">
                  <p:embed/>
                  <p:pic>
                    <p:nvPicPr>
                      <p:cNvPr id="0" name=""/>
                      <p:cNvPicPr>
                        <a:picLocks noChangeAspect="1" noChangeArrowheads="1"/>
                      </p:cNvPicPr>
                      <p:nvPr/>
                    </p:nvPicPr>
                    <p:blipFill>
                      <a:blip r:embed="rId7"/>
                      <a:srcRect/>
                      <a:stretch>
                        <a:fillRect/>
                      </a:stretch>
                    </p:blipFill>
                    <p:spPr bwMode="auto">
                      <a:xfrm>
                        <a:off x="4427984" y="3441032"/>
                        <a:ext cx="1224136" cy="376560"/>
                      </a:xfrm>
                      <a:prstGeom prst="rect">
                        <a:avLst/>
                      </a:prstGeom>
                      <a:noFill/>
                      <a:ln>
                        <a:noFill/>
                      </a:ln>
                    </p:spPr>
                  </p:pic>
                </p:oleObj>
              </mc:Fallback>
            </mc:AlternateContent>
          </a:graphicData>
        </a:graphic>
      </p:graphicFrame>
      <p:sp>
        <p:nvSpPr>
          <p:cNvPr id="8" name="TextBox 9"/>
          <p:cNvSpPr txBox="1"/>
          <p:nvPr/>
        </p:nvSpPr>
        <p:spPr>
          <a:xfrm>
            <a:off x="683568" y="4478823"/>
            <a:ext cx="2879725" cy="20453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buSzPct val="60000"/>
            </a:pPr>
            <a:r>
              <a:rPr lang="zh-CN" altLang="en-US" sz="2400" dirty="0">
                <a:solidFill>
                  <a:srgbClr val="FF0000"/>
                </a:solidFill>
              </a:rPr>
              <a:t>优点</a:t>
            </a:r>
            <a:r>
              <a:rPr lang="en-US" altLang="zh-CN" sz="2400" dirty="0">
                <a:solidFill>
                  <a:srgbClr val="FF0000"/>
                </a:solidFill>
              </a:rPr>
              <a:t>:</a:t>
            </a:r>
          </a:p>
          <a:p>
            <a:pPr marL="285750" indent="-285750">
              <a:buSzPct val="60000"/>
              <a:buFont typeface="Wingdings" panose="05000000000000000000" pitchFamily="2" charset="2"/>
              <a:buChar char="l"/>
            </a:pPr>
            <a:r>
              <a:rPr lang="en-US" altLang="zh-CN" sz="2000" dirty="0" err="1"/>
              <a:t>扫描速度快</a:t>
            </a:r>
            <a:endParaRPr lang="en-US" altLang="zh-CN" sz="2000" dirty="0"/>
          </a:p>
          <a:p>
            <a:pPr marL="285750" indent="-285750">
              <a:buSzPct val="60000"/>
              <a:buFont typeface="Wingdings" panose="05000000000000000000" pitchFamily="2" charset="2"/>
              <a:buChar char="l"/>
            </a:pPr>
            <a:r>
              <a:rPr lang="en-US" altLang="zh-CN" sz="2000" dirty="0"/>
              <a:t>便携，方便</a:t>
            </a:r>
          </a:p>
          <a:p>
            <a:pPr marL="285750" indent="-285750">
              <a:buSzPct val="60000"/>
              <a:buFont typeface="Wingdings" panose="05000000000000000000" pitchFamily="2" charset="2"/>
              <a:buChar char="l"/>
            </a:pPr>
            <a:r>
              <a:rPr lang="zh-CN" altLang="en-US" sz="2000" dirty="0"/>
              <a:t>测量范围大</a:t>
            </a:r>
          </a:p>
          <a:p>
            <a:pPr>
              <a:buSzPct val="60000"/>
            </a:pPr>
            <a:r>
              <a:rPr lang="zh-CN" altLang="en-US" sz="2400" dirty="0">
                <a:solidFill>
                  <a:srgbClr val="FF0000"/>
                </a:solidFill>
              </a:rPr>
              <a:t>缺点</a:t>
            </a:r>
            <a:r>
              <a:rPr lang="en-US" altLang="zh-CN" sz="2400" dirty="0">
                <a:solidFill>
                  <a:srgbClr val="FF0000"/>
                </a:solidFill>
              </a:rPr>
              <a:t>:</a:t>
            </a:r>
          </a:p>
          <a:p>
            <a:pPr marL="285750" indent="-285750">
              <a:buSzPct val="60000"/>
              <a:buFont typeface="Wingdings" panose="05000000000000000000" pitchFamily="2" charset="2"/>
              <a:buChar char="l"/>
            </a:pPr>
            <a:r>
              <a:rPr lang="zh-CN" altLang="en-US" sz="2000" dirty="0"/>
              <a:t>精度有限</a:t>
            </a:r>
            <a:r>
              <a:rPr lang="en-US" altLang="zh-CN" sz="2000" dirty="0"/>
              <a:t>(~5mm)</a:t>
            </a:r>
            <a:endParaRPr lang="zh-CN" altLang="en-US" sz="2000" dirty="0"/>
          </a:p>
        </p:txBody>
      </p:sp>
      <p:pic>
        <p:nvPicPr>
          <p:cNvPr id="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9866" y="4392463"/>
            <a:ext cx="1532255" cy="213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chap5_Laser Scanning Works">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5575796" y="4015414"/>
            <a:ext cx="3296140" cy="2636912"/>
          </a:xfrm>
          <a:prstGeom prst="rect">
            <a:avLst/>
          </a:prstGeom>
        </p:spPr>
      </p:pic>
    </p:spTree>
    <p:extLst>
      <p:ext uri="{BB962C8B-B14F-4D97-AF65-F5344CB8AC3E}">
        <p14:creationId xmlns:p14="http://schemas.microsoft.com/office/powerpoint/2010/main" val="86924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0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remove" display="0">
                  <p:stCondLst>
                    <p:cond delay="indefinite"/>
                  </p:stCondLst>
                </p:cTn>
                <p:tgtEl>
                  <p:spTgt spid="10"/>
                </p:tgtEl>
              </p:cMediaNode>
            </p:video>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a:xfrm>
            <a:off x="457200" y="1600200"/>
            <a:ext cx="7787208" cy="4525963"/>
          </a:xfrm>
        </p:spPr>
        <p:txBody>
          <a:bodyPr/>
          <a:lstStyle/>
          <a:p>
            <a:r>
              <a:rPr lang="en-US" altLang="zh-CN" b="1" dirty="0"/>
              <a:t>5.1.2 </a:t>
            </a:r>
            <a:r>
              <a:rPr lang="zh-CN" altLang="en-US" b="1" dirty="0"/>
              <a:t>主动式</a:t>
            </a:r>
            <a:endParaRPr lang="en-US" altLang="zh-CN" dirty="0"/>
          </a:p>
          <a:p>
            <a:pPr lvl="1"/>
            <a:r>
              <a:rPr lang="zh-CN" altLang="en-US" dirty="0"/>
              <a:t>三维扫描分类（按照测量方法）</a:t>
            </a:r>
            <a:endParaRPr lang="en-US" altLang="zh-CN" dirty="0"/>
          </a:p>
          <a:p>
            <a:pPr lvl="2"/>
            <a:r>
              <a:rPr lang="zh-CN" altLang="en-US" dirty="0"/>
              <a:t>三角测距激光扫描：发射一道激光到待测物上，并利用摄影机查找待测物上的激光光点；激光光点、摄影机，与激光发射源本身构成一个三角形。</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121</a:t>
            </a:fld>
            <a:endParaRPr lang="zh-CN" altLang="en-US"/>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436" y="4337193"/>
            <a:ext cx="3096344" cy="198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79" y="4149505"/>
            <a:ext cx="1506859" cy="2321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9"/>
          <p:cNvSpPr txBox="1"/>
          <p:nvPr/>
        </p:nvSpPr>
        <p:spPr>
          <a:xfrm>
            <a:off x="5486219" y="4149080"/>
            <a:ext cx="3168352" cy="20453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buSzPct val="60000"/>
            </a:pPr>
            <a:r>
              <a:rPr lang="zh-CN" altLang="en-US" sz="2400" dirty="0">
                <a:solidFill>
                  <a:srgbClr val="FF0000"/>
                </a:solidFill>
              </a:rPr>
              <a:t>优点</a:t>
            </a:r>
            <a:r>
              <a:rPr lang="en-US" altLang="zh-CN" sz="2400" dirty="0">
                <a:solidFill>
                  <a:srgbClr val="FF0000"/>
                </a:solidFill>
              </a:rPr>
              <a:t>:</a:t>
            </a:r>
          </a:p>
          <a:p>
            <a:pPr marL="285750" indent="-285750">
              <a:buSzPct val="60000"/>
              <a:buFont typeface="Wingdings" panose="05000000000000000000" pitchFamily="2" charset="2"/>
              <a:buChar char="l"/>
            </a:pPr>
            <a:r>
              <a:rPr lang="zh-CN" altLang="en-US" sz="2000" dirty="0"/>
              <a:t>精度较高</a:t>
            </a:r>
          </a:p>
          <a:p>
            <a:pPr marL="285750" indent="-285750">
              <a:buSzPct val="60000"/>
              <a:buFont typeface="Wingdings" panose="05000000000000000000" pitchFamily="2" charset="2"/>
              <a:buChar char="l"/>
            </a:pPr>
            <a:r>
              <a:rPr lang="zh-CN" altLang="en-US" sz="2000" dirty="0"/>
              <a:t>适合测量大尺寸物体</a:t>
            </a:r>
          </a:p>
          <a:p>
            <a:pPr>
              <a:buSzPct val="60000"/>
            </a:pPr>
            <a:r>
              <a:rPr lang="zh-CN" altLang="en-US" sz="2400" dirty="0">
                <a:solidFill>
                  <a:srgbClr val="FF0000"/>
                </a:solidFill>
              </a:rPr>
              <a:t>缺点</a:t>
            </a:r>
            <a:r>
              <a:rPr lang="en-US" altLang="zh-CN" sz="2400" dirty="0">
                <a:solidFill>
                  <a:srgbClr val="FF0000"/>
                </a:solidFill>
              </a:rPr>
              <a:t>:</a:t>
            </a:r>
          </a:p>
          <a:p>
            <a:pPr marL="285750" indent="-285750">
              <a:buSzPct val="60000"/>
              <a:buFont typeface="Wingdings" panose="05000000000000000000" pitchFamily="2" charset="2"/>
              <a:buChar char="l"/>
            </a:pPr>
            <a:r>
              <a:rPr lang="zh-CN" altLang="en-US" sz="2000" dirty="0"/>
              <a:t>扫描速度慢，需要花费较长时间</a:t>
            </a:r>
          </a:p>
        </p:txBody>
      </p:sp>
    </p:spTree>
    <p:extLst>
      <p:ext uri="{BB962C8B-B14F-4D97-AF65-F5344CB8AC3E}">
        <p14:creationId xmlns:p14="http://schemas.microsoft.com/office/powerpoint/2010/main" val="22730294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a:xfrm>
            <a:off x="457200" y="1600200"/>
            <a:ext cx="7787208" cy="4525963"/>
          </a:xfrm>
        </p:spPr>
        <p:txBody>
          <a:bodyPr/>
          <a:lstStyle/>
          <a:p>
            <a:r>
              <a:rPr lang="en-US" altLang="zh-CN" b="1" dirty="0"/>
              <a:t>5.1.2 </a:t>
            </a:r>
            <a:r>
              <a:rPr lang="zh-CN" altLang="en-US" b="1" dirty="0"/>
              <a:t>主动式</a:t>
            </a:r>
            <a:endParaRPr lang="en-US" altLang="zh-CN" dirty="0"/>
          </a:p>
          <a:p>
            <a:pPr lvl="1"/>
            <a:r>
              <a:rPr lang="zh-CN" altLang="en-US" dirty="0"/>
              <a:t>三维扫描分类（按照测量方法）</a:t>
            </a:r>
            <a:endParaRPr lang="en-US" altLang="zh-CN" dirty="0"/>
          </a:p>
          <a:p>
            <a:pPr lvl="2"/>
            <a:r>
              <a:rPr lang="zh-CN" altLang="en-US" dirty="0"/>
              <a:t>结构光扫描：例如</a:t>
            </a:r>
            <a:r>
              <a:rPr lang="en-US" altLang="zh-CN" dirty="0"/>
              <a:t>Kinect</a:t>
            </a:r>
            <a:r>
              <a:rPr lang="zh-CN" altLang="en-US" dirty="0"/>
              <a:t>，使用红外线发射器和红外线传感器，发射红外线并接收反射回来的红外线来获取深度图像。</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122</a:t>
            </a:fld>
            <a:endParaRPr lang="zh-CN" altLang="en-US"/>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660" y="4003040"/>
            <a:ext cx="2963545" cy="167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930" y="3923665"/>
            <a:ext cx="3424555" cy="1832610"/>
          </a:xfrm>
          <a:prstGeom prst="rect">
            <a:avLst/>
          </a:prstGeom>
        </p:spPr>
      </p:pic>
      <p:sp>
        <p:nvSpPr>
          <p:cNvPr id="10" name="TextBox 10"/>
          <p:cNvSpPr txBox="1"/>
          <p:nvPr/>
        </p:nvSpPr>
        <p:spPr>
          <a:xfrm>
            <a:off x="1373505" y="5835650"/>
            <a:ext cx="2941320" cy="7651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buSzPct val="60000"/>
            </a:pPr>
            <a:r>
              <a:rPr lang="zh-CN" altLang="en-US" sz="2400" dirty="0">
                <a:solidFill>
                  <a:srgbClr val="FF0000"/>
                </a:solidFill>
              </a:rPr>
              <a:t>优点</a:t>
            </a:r>
            <a:r>
              <a:rPr lang="en-US" altLang="zh-CN" sz="2400" dirty="0">
                <a:solidFill>
                  <a:srgbClr val="FF0000"/>
                </a:solidFill>
              </a:rPr>
              <a:t>:</a:t>
            </a:r>
          </a:p>
          <a:p>
            <a:pPr marL="285750" indent="-285750">
              <a:buSzPct val="60000"/>
              <a:buFont typeface="Wingdings" panose="05000000000000000000" pitchFamily="2" charset="2"/>
              <a:buChar char="l"/>
            </a:pPr>
            <a:r>
              <a:rPr lang="zh-CN" altLang="en-US" sz="2000" dirty="0"/>
              <a:t>价格便宜、易于安装</a:t>
            </a:r>
          </a:p>
        </p:txBody>
      </p:sp>
      <p:sp>
        <p:nvSpPr>
          <p:cNvPr id="14" name="TextBox 10"/>
          <p:cNvSpPr txBox="1"/>
          <p:nvPr/>
        </p:nvSpPr>
        <p:spPr>
          <a:xfrm>
            <a:off x="4314825" y="5835650"/>
            <a:ext cx="3644265" cy="7651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buSzPct val="60000"/>
            </a:pPr>
            <a:r>
              <a:rPr lang="zh-CN" altLang="en-US" sz="2400" dirty="0">
                <a:solidFill>
                  <a:srgbClr val="FF0000"/>
                </a:solidFill>
              </a:rPr>
              <a:t>缺点</a:t>
            </a:r>
            <a:r>
              <a:rPr lang="en-US" altLang="zh-CN" sz="2400" dirty="0">
                <a:solidFill>
                  <a:srgbClr val="FF0000"/>
                </a:solidFill>
              </a:rPr>
              <a:t>:</a:t>
            </a:r>
          </a:p>
          <a:p>
            <a:pPr marL="285750" indent="-285750">
              <a:buSzPct val="60000"/>
              <a:buFont typeface="Wingdings" panose="05000000000000000000" pitchFamily="2" charset="2"/>
              <a:buChar char="l"/>
            </a:pPr>
            <a:r>
              <a:rPr lang="zh-CN" altLang="en-US" sz="2000" dirty="0"/>
              <a:t>有限的深度（</a:t>
            </a:r>
            <a:r>
              <a:rPr lang="en-US" altLang="zh-CN" sz="2000" dirty="0"/>
              <a:t>40cm~3.5m</a:t>
            </a:r>
            <a:r>
              <a:rPr lang="zh-CN" altLang="en-US" sz="2000" dirty="0"/>
              <a:t>）</a:t>
            </a:r>
          </a:p>
        </p:txBody>
      </p:sp>
    </p:spTree>
    <p:extLst>
      <p:ext uri="{BB962C8B-B14F-4D97-AF65-F5344CB8AC3E}">
        <p14:creationId xmlns:p14="http://schemas.microsoft.com/office/powerpoint/2010/main" val="5647988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a:xfrm>
            <a:off x="457200" y="1600200"/>
            <a:ext cx="7787208" cy="4525963"/>
          </a:xfrm>
        </p:spPr>
        <p:txBody>
          <a:bodyPr/>
          <a:lstStyle/>
          <a:p>
            <a:r>
              <a:rPr lang="en-US" altLang="zh-CN" b="1" dirty="0"/>
              <a:t>5.1.2 </a:t>
            </a:r>
            <a:r>
              <a:rPr lang="zh-CN" altLang="en-US" b="1" dirty="0"/>
              <a:t>主动式</a:t>
            </a:r>
            <a:endParaRPr lang="en-US" altLang="zh-CN" dirty="0"/>
          </a:p>
          <a:p>
            <a:pPr lvl="1"/>
            <a:r>
              <a:rPr lang="zh-CN" altLang="en-US" dirty="0"/>
              <a:t>优点</a:t>
            </a:r>
            <a:endParaRPr lang="en-US" altLang="zh-CN" dirty="0"/>
          </a:p>
          <a:p>
            <a:pPr lvl="2"/>
            <a:r>
              <a:rPr lang="zh-CN" altLang="en-US" dirty="0"/>
              <a:t>重建精度高</a:t>
            </a:r>
            <a:endParaRPr lang="en-US" altLang="zh-CN" dirty="0"/>
          </a:p>
          <a:p>
            <a:pPr lvl="2"/>
            <a:r>
              <a:rPr lang="zh-CN" altLang="en-US" dirty="0"/>
              <a:t>对物体材质不敏感</a:t>
            </a:r>
          </a:p>
          <a:p>
            <a:pPr lvl="1"/>
            <a:r>
              <a:rPr lang="zh-CN" altLang="en-US" dirty="0"/>
              <a:t>缺点</a:t>
            </a:r>
          </a:p>
          <a:p>
            <a:pPr lvl="2"/>
            <a:r>
              <a:rPr lang="zh-CN" altLang="en-US" dirty="0"/>
              <a:t>存在一定破坏性</a:t>
            </a:r>
          </a:p>
          <a:p>
            <a:pPr lvl="2"/>
            <a:r>
              <a:rPr lang="zh-CN" altLang="en-US" dirty="0"/>
              <a:t>成本较高</a:t>
            </a:r>
            <a:endParaRPr lang="en-US" altLang="zh-CN" dirty="0"/>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123</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4509120"/>
            <a:ext cx="3115286" cy="2243006"/>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4805" r="9604" b="14726"/>
          <a:stretch/>
        </p:blipFill>
        <p:spPr>
          <a:xfrm>
            <a:off x="4798368" y="1960240"/>
            <a:ext cx="3888432" cy="2188840"/>
          </a:xfrm>
          <a:prstGeom prst="rect">
            <a:avLst/>
          </a:prstGeom>
        </p:spPr>
      </p:pic>
    </p:spTree>
    <p:extLst>
      <p:ext uri="{BB962C8B-B14F-4D97-AF65-F5344CB8AC3E}">
        <p14:creationId xmlns:p14="http://schemas.microsoft.com/office/powerpoint/2010/main" val="14250725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p:txBody>
          <a:bodyPr/>
          <a:lstStyle/>
          <a:p>
            <a:r>
              <a:rPr lang="en-US" altLang="zh-CN" b="1" dirty="0"/>
              <a:t>5.2.1 </a:t>
            </a:r>
            <a:r>
              <a:rPr lang="zh-CN" altLang="en-US" b="1" dirty="0"/>
              <a:t>概念</a:t>
            </a:r>
            <a:endParaRPr lang="en-US" altLang="zh-CN" b="1" dirty="0"/>
          </a:p>
          <a:p>
            <a:pPr lvl="1"/>
            <a:r>
              <a:rPr lang="en-US" altLang="zh-CN" dirty="0"/>
              <a:t>Image-based reconstruction</a:t>
            </a:r>
          </a:p>
          <a:p>
            <a:pPr lvl="1"/>
            <a:r>
              <a:rPr lang="zh-CN" altLang="en-US" dirty="0"/>
              <a:t>从摄影图像对三维物体对象进行自动重建</a:t>
            </a:r>
            <a:endParaRPr lang="en-US" altLang="zh-CN" dirty="0"/>
          </a:p>
          <a:p>
            <a:pPr lvl="1"/>
            <a:r>
              <a:rPr lang="zh-CN" altLang="en-US" dirty="0"/>
              <a:t>多视角重建、单幅图像重建</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124</a:t>
            </a:fld>
            <a:endParaRPr lang="zh-CN" altLang="en-US"/>
          </a:p>
        </p:txBody>
      </p:sp>
      <p:grpSp>
        <p:nvGrpSpPr>
          <p:cNvPr id="5" name="组合 4"/>
          <p:cNvGrpSpPr/>
          <p:nvPr/>
        </p:nvGrpSpPr>
        <p:grpSpPr>
          <a:xfrm>
            <a:off x="1094935" y="3898490"/>
            <a:ext cx="1395095" cy="2661600"/>
            <a:chOff x="720" y="5458"/>
            <a:chExt cx="2738" cy="5111"/>
          </a:xfrm>
        </p:grpSpPr>
        <p:sp>
          <p:nvSpPr>
            <p:cNvPr id="6" name="TextBox 3"/>
            <p:cNvSpPr txBox="1"/>
            <p:nvPr/>
          </p:nvSpPr>
          <p:spPr>
            <a:xfrm>
              <a:off x="720" y="5458"/>
              <a:ext cx="2738" cy="158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输入</a:t>
              </a:r>
              <a:r>
                <a:rPr lang="en-US" altLang="zh-CN" sz="2400" dirty="0"/>
                <a:t>:</a:t>
              </a:r>
            </a:p>
            <a:p>
              <a:pPr algn="ctr"/>
              <a:r>
                <a:rPr lang="zh-CN" altLang="en-US" sz="2400" dirty="0"/>
                <a:t>图像</a:t>
              </a:r>
            </a:p>
          </p:txBody>
        </p:sp>
        <p:sp>
          <p:nvSpPr>
            <p:cNvPr id="7" name="TextBox 3"/>
            <p:cNvSpPr txBox="1"/>
            <p:nvPr/>
          </p:nvSpPr>
          <p:spPr>
            <a:xfrm>
              <a:off x="720" y="8982"/>
              <a:ext cx="2738" cy="158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输出</a:t>
              </a:r>
              <a:r>
                <a:rPr lang="en-US" altLang="zh-CN" sz="2400" dirty="0"/>
                <a:t>: </a:t>
              </a:r>
            </a:p>
            <a:p>
              <a:pPr algn="ctr"/>
              <a:r>
                <a:rPr lang="en-US" altLang="zh-CN" sz="2400" dirty="0"/>
                <a:t>3D</a:t>
              </a:r>
              <a:r>
                <a:rPr lang="zh-CN" altLang="en-US" sz="2400" dirty="0"/>
                <a:t>模型</a:t>
              </a:r>
            </a:p>
          </p:txBody>
        </p:sp>
        <p:cxnSp>
          <p:nvCxnSpPr>
            <p:cNvPr id="8" name="直接箭头连接符 7"/>
            <p:cNvCxnSpPr/>
            <p:nvPr/>
          </p:nvCxnSpPr>
          <p:spPr>
            <a:xfrm>
              <a:off x="2089" y="7322"/>
              <a:ext cx="0" cy="1367"/>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pic>
        <p:nvPicPr>
          <p:cNvPr id="9" name="内容占位符 3"/>
          <p:cNvPicPr>
            <a:picLocks noChangeAspect="1"/>
          </p:cNvPicPr>
          <p:nvPr/>
        </p:nvPicPr>
        <p:blipFill>
          <a:blip r:embed="rId3"/>
          <a:stretch>
            <a:fillRect/>
          </a:stretch>
        </p:blipFill>
        <p:spPr>
          <a:xfrm>
            <a:off x="3707904" y="4005064"/>
            <a:ext cx="4115016" cy="2661602"/>
          </a:xfrm>
          <a:prstGeom prst="rect">
            <a:avLst/>
          </a:prstGeom>
        </p:spPr>
      </p:pic>
    </p:spTree>
    <p:extLst>
      <p:ext uri="{BB962C8B-B14F-4D97-AF65-F5344CB8AC3E}">
        <p14:creationId xmlns:p14="http://schemas.microsoft.com/office/powerpoint/2010/main" val="28071450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p:txBody>
          <a:bodyPr/>
          <a:lstStyle/>
          <a:p>
            <a:r>
              <a:rPr lang="en-US" altLang="zh-CN" b="1" dirty="0"/>
              <a:t>5.2.2 </a:t>
            </a:r>
            <a:r>
              <a:rPr lang="zh-CN" altLang="en-US" b="1" dirty="0"/>
              <a:t>多视角重建</a:t>
            </a:r>
            <a:endParaRPr lang="en-US" altLang="zh-CN" b="1" dirty="0"/>
          </a:p>
          <a:p>
            <a:pPr lvl="1"/>
            <a:r>
              <a:rPr lang="zh-CN" altLang="en-US" dirty="0"/>
              <a:t>方法流程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125</a:t>
            </a:fld>
            <a:endParaRPr lang="zh-CN" altLang="en-US"/>
          </a:p>
        </p:txBody>
      </p:sp>
      <p:grpSp>
        <p:nvGrpSpPr>
          <p:cNvPr id="10" name="组合 9"/>
          <p:cNvGrpSpPr/>
          <p:nvPr/>
        </p:nvGrpSpPr>
        <p:grpSpPr>
          <a:xfrm>
            <a:off x="457200" y="2785256"/>
            <a:ext cx="8232777" cy="1668592"/>
            <a:chOff x="-279" y="1923"/>
            <a:chExt cx="14363" cy="3600"/>
          </a:xfrm>
        </p:grpSpPr>
        <p:sp>
          <p:nvSpPr>
            <p:cNvPr id="11" name="TextBox 3"/>
            <p:cNvSpPr txBox="1"/>
            <p:nvPr/>
          </p:nvSpPr>
          <p:spPr>
            <a:xfrm>
              <a:off x="-279" y="3029"/>
              <a:ext cx="2821" cy="190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800" b="1" dirty="0"/>
                <a:t>用户输入</a:t>
              </a:r>
            </a:p>
            <a:p>
              <a:pPr algn="ctr"/>
              <a:r>
                <a:rPr lang="zh-CN" altLang="en-US" sz="2400" dirty="0"/>
                <a:t>纹理图像</a:t>
              </a:r>
            </a:p>
          </p:txBody>
        </p:sp>
        <p:sp>
          <p:nvSpPr>
            <p:cNvPr id="12" name="TextBox 4"/>
            <p:cNvSpPr txBox="1"/>
            <p:nvPr/>
          </p:nvSpPr>
          <p:spPr>
            <a:xfrm>
              <a:off x="5361" y="2827"/>
              <a:ext cx="2843" cy="269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800" b="1" dirty="0"/>
                <a:t>几何</a:t>
              </a:r>
            </a:p>
            <a:p>
              <a:pPr algn="ctr"/>
              <a:r>
                <a:rPr lang="zh-CN" altLang="en-US" sz="2400" dirty="0"/>
                <a:t>反射特性</a:t>
              </a:r>
            </a:p>
            <a:p>
              <a:pPr algn="ctr"/>
              <a:r>
                <a:rPr lang="zh-CN" altLang="en-US" sz="2400" dirty="0"/>
                <a:t>光照特性</a:t>
              </a:r>
            </a:p>
          </p:txBody>
        </p:sp>
        <p:sp>
          <p:nvSpPr>
            <p:cNvPr id="13" name="TextBox 5"/>
            <p:cNvSpPr txBox="1"/>
            <p:nvPr/>
          </p:nvSpPr>
          <p:spPr>
            <a:xfrm>
              <a:off x="11073" y="3424"/>
              <a:ext cx="3011" cy="111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spAutoFit/>
            </a:bodyPr>
            <a:lstStyle/>
            <a:p>
              <a:pPr algn="ctr"/>
              <a:r>
                <a:rPr lang="zh-CN" altLang="en-US" sz="2800" b="1" dirty="0"/>
                <a:t>图像</a:t>
              </a:r>
              <a:endParaRPr lang="zh-CN" altLang="en-US" sz="2800" dirty="0"/>
            </a:p>
          </p:txBody>
        </p:sp>
        <p:sp>
          <p:nvSpPr>
            <p:cNvPr id="14" name="右箭头 13"/>
            <p:cNvSpPr/>
            <p:nvPr/>
          </p:nvSpPr>
          <p:spPr>
            <a:xfrm>
              <a:off x="2993" y="3699"/>
              <a:ext cx="2022" cy="56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右箭头 14"/>
            <p:cNvSpPr/>
            <p:nvPr/>
          </p:nvSpPr>
          <p:spPr>
            <a:xfrm>
              <a:off x="8540" y="3699"/>
              <a:ext cx="2198" cy="56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TextBox 8"/>
            <p:cNvSpPr txBox="1"/>
            <p:nvPr/>
          </p:nvSpPr>
          <p:spPr>
            <a:xfrm>
              <a:off x="2541" y="1923"/>
              <a:ext cx="3069" cy="1776"/>
            </a:xfrm>
            <a:prstGeom prst="rect">
              <a:avLst/>
            </a:prstGeom>
            <a:noFill/>
          </p:spPr>
          <p:txBody>
            <a:bodyPr wrap="square" rtlCol="0">
              <a:spAutoFit/>
            </a:bodyPr>
            <a:lstStyle/>
            <a:p>
              <a:pPr algn="ctr"/>
              <a:r>
                <a:rPr lang="zh-CN" altLang="en-US" sz="2400" b="1" dirty="0"/>
                <a:t>基于图像的</a:t>
              </a:r>
            </a:p>
            <a:p>
              <a:pPr algn="ctr"/>
              <a:r>
                <a:rPr lang="zh-CN" altLang="en-US" sz="2400" b="1" dirty="0"/>
                <a:t>建模</a:t>
              </a:r>
            </a:p>
          </p:txBody>
        </p:sp>
        <p:sp>
          <p:nvSpPr>
            <p:cNvPr id="17" name="TextBox 9"/>
            <p:cNvSpPr txBox="1"/>
            <p:nvPr/>
          </p:nvSpPr>
          <p:spPr>
            <a:xfrm>
              <a:off x="8027" y="1923"/>
              <a:ext cx="3390" cy="1776"/>
            </a:xfrm>
            <a:prstGeom prst="rect">
              <a:avLst/>
            </a:prstGeom>
            <a:noFill/>
          </p:spPr>
          <p:txBody>
            <a:bodyPr wrap="square" rtlCol="0">
              <a:spAutoFit/>
            </a:bodyPr>
            <a:lstStyle/>
            <a:p>
              <a:pPr algn="ctr"/>
              <a:r>
                <a:rPr lang="zh-CN" altLang="en-US" sz="2400" b="1" dirty="0"/>
                <a:t>基于图像的</a:t>
              </a:r>
            </a:p>
            <a:p>
              <a:pPr algn="ctr"/>
              <a:r>
                <a:rPr lang="zh-CN" altLang="en-US" sz="2400" b="1" dirty="0"/>
                <a:t>绘制</a:t>
              </a:r>
            </a:p>
          </p:txBody>
        </p:sp>
      </p:grpSp>
      <p:grpSp>
        <p:nvGrpSpPr>
          <p:cNvPr id="18" name="组合 17"/>
          <p:cNvGrpSpPr/>
          <p:nvPr/>
        </p:nvGrpSpPr>
        <p:grpSpPr>
          <a:xfrm>
            <a:off x="1455570" y="5219042"/>
            <a:ext cx="5705700" cy="1492579"/>
            <a:chOff x="1763688" y="5432944"/>
            <a:chExt cx="5705700" cy="1492579"/>
          </a:xfrm>
        </p:grpSpPr>
        <p:sp>
          <p:nvSpPr>
            <p:cNvPr id="19" name="TextBox 24"/>
            <p:cNvSpPr txBox="1"/>
            <p:nvPr/>
          </p:nvSpPr>
          <p:spPr>
            <a:xfrm>
              <a:off x="4403868" y="5907341"/>
              <a:ext cx="3065520"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2400" dirty="0">
                  <a:solidFill>
                    <a:schemeClr val="tx1"/>
                  </a:solidFill>
                </a:rPr>
                <a:t>逼真的三维场景模型</a:t>
              </a:r>
              <a:r>
                <a:rPr lang="en-US" altLang="zh-CN" sz="2400" dirty="0">
                  <a:solidFill>
                    <a:schemeClr val="tx1"/>
                  </a:solidFill>
                </a:rPr>
                <a:t>!</a:t>
              </a:r>
              <a:endParaRPr lang="zh-CN" altLang="en-US" sz="2400" dirty="0">
                <a:solidFill>
                  <a:schemeClr val="tx1"/>
                </a:solidFill>
              </a:endParaRPr>
            </a:p>
          </p:txBody>
        </p:sp>
        <p:grpSp>
          <p:nvGrpSpPr>
            <p:cNvPr id="20" name="组合 19"/>
            <p:cNvGrpSpPr/>
            <p:nvPr/>
          </p:nvGrpSpPr>
          <p:grpSpPr>
            <a:xfrm>
              <a:off x="1763688" y="5432944"/>
              <a:ext cx="2655504" cy="1492579"/>
              <a:chOff x="1763688" y="5432944"/>
              <a:chExt cx="2655504" cy="1492579"/>
            </a:xfrm>
          </p:grpSpPr>
          <p:sp>
            <p:nvSpPr>
              <p:cNvPr id="21" name="右大括号 20"/>
              <p:cNvSpPr/>
              <p:nvPr/>
            </p:nvSpPr>
            <p:spPr>
              <a:xfrm>
                <a:off x="4067944" y="5447194"/>
                <a:ext cx="351248" cy="1372706"/>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22" name="TextBox 26"/>
              <p:cNvSpPr txBox="1"/>
              <p:nvPr/>
            </p:nvSpPr>
            <p:spPr>
              <a:xfrm>
                <a:off x="1794943" y="5432944"/>
                <a:ext cx="2496164" cy="457200"/>
              </a:xfrm>
              <a:prstGeom prst="rect">
                <a:avLst/>
              </a:prstGeom>
              <a:noFill/>
            </p:spPr>
            <p:txBody>
              <a:bodyPr wrap="square" rtlCol="0">
                <a:spAutoFit/>
              </a:bodyPr>
              <a:lstStyle/>
              <a:p>
                <a:pPr algn="ctr"/>
                <a:r>
                  <a:rPr lang="zh-CN" altLang="en-US" sz="2400" dirty="0"/>
                  <a:t>场景外观</a:t>
                </a:r>
              </a:p>
            </p:txBody>
          </p:sp>
          <p:sp>
            <p:nvSpPr>
              <p:cNvPr id="23" name="TextBox 27"/>
              <p:cNvSpPr txBox="1"/>
              <p:nvPr/>
            </p:nvSpPr>
            <p:spPr>
              <a:xfrm>
                <a:off x="1763688" y="5757872"/>
                <a:ext cx="2575043" cy="457200"/>
              </a:xfrm>
              <a:prstGeom prst="rect">
                <a:avLst/>
              </a:prstGeom>
              <a:noFill/>
            </p:spPr>
            <p:txBody>
              <a:bodyPr wrap="square" rtlCol="0">
                <a:spAutoFit/>
              </a:bodyPr>
              <a:lstStyle/>
              <a:p>
                <a:pPr algn="ctr"/>
                <a:r>
                  <a:rPr lang="zh-CN" altLang="en-US" sz="2400" dirty="0"/>
                  <a:t>场景几何</a:t>
                </a:r>
              </a:p>
            </p:txBody>
          </p:sp>
          <p:sp>
            <p:nvSpPr>
              <p:cNvPr id="24" name="TextBox 28"/>
              <p:cNvSpPr txBox="1"/>
              <p:nvPr/>
            </p:nvSpPr>
            <p:spPr>
              <a:xfrm>
                <a:off x="1794943" y="6084004"/>
                <a:ext cx="2273001" cy="460375"/>
              </a:xfrm>
              <a:prstGeom prst="rect">
                <a:avLst/>
              </a:prstGeom>
              <a:noFill/>
            </p:spPr>
            <p:txBody>
              <a:bodyPr wrap="square" rtlCol="0">
                <a:spAutoFit/>
              </a:bodyPr>
              <a:lstStyle/>
              <a:p>
                <a:pPr algn="ctr"/>
                <a:r>
                  <a:rPr lang="en-US" altLang="zh-CN" sz="2400" dirty="0"/>
                  <a:t>  </a:t>
                </a:r>
                <a:r>
                  <a:rPr lang="zh-CN" altLang="en-US" sz="2400" dirty="0"/>
                  <a:t>光照模型</a:t>
                </a:r>
              </a:p>
            </p:txBody>
          </p:sp>
          <p:sp>
            <p:nvSpPr>
              <p:cNvPr id="25" name="TextBox 29"/>
              <p:cNvSpPr txBox="1"/>
              <p:nvPr/>
            </p:nvSpPr>
            <p:spPr>
              <a:xfrm>
                <a:off x="2071806" y="6468323"/>
                <a:ext cx="1909987" cy="457200"/>
              </a:xfrm>
              <a:prstGeom prst="rect">
                <a:avLst/>
              </a:prstGeom>
              <a:noFill/>
            </p:spPr>
            <p:txBody>
              <a:bodyPr wrap="square" rtlCol="0">
                <a:spAutoFit/>
              </a:bodyPr>
              <a:lstStyle/>
              <a:p>
                <a:pPr algn="ctr"/>
                <a:r>
                  <a:rPr lang="zh-CN" altLang="en-US" sz="2400" dirty="0"/>
                  <a:t>反射特性</a:t>
                </a:r>
              </a:p>
            </p:txBody>
          </p:sp>
        </p:grpSp>
      </p:grpSp>
      <p:sp>
        <p:nvSpPr>
          <p:cNvPr id="26" name="下箭头 25"/>
          <p:cNvSpPr/>
          <p:nvPr/>
        </p:nvSpPr>
        <p:spPr>
          <a:xfrm>
            <a:off x="2555097" y="4358833"/>
            <a:ext cx="295275" cy="860425"/>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36082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p:txBody>
          <a:bodyPr/>
          <a:lstStyle/>
          <a:p>
            <a:r>
              <a:rPr lang="en-US" altLang="zh-CN" b="1" dirty="0"/>
              <a:t>5.2.2 </a:t>
            </a:r>
            <a:r>
              <a:rPr lang="zh-CN" altLang="en-US" b="1" dirty="0"/>
              <a:t>多视角重建</a:t>
            </a:r>
            <a:endParaRPr lang="en-US" altLang="zh-CN" b="1" dirty="0"/>
          </a:p>
          <a:p>
            <a:pPr lvl="1"/>
            <a:r>
              <a:rPr lang="zh-CN" altLang="en-US" dirty="0"/>
              <a:t>方法流程</a:t>
            </a:r>
            <a:endParaRPr lang="en-US" altLang="zh-CN" dirty="0"/>
          </a:p>
          <a:p>
            <a:pPr marL="1371600" lvl="2" indent="-457200">
              <a:buFont typeface="+mj-ea"/>
              <a:buAutoNum type="circleNumDbPlain"/>
            </a:pPr>
            <a:r>
              <a:rPr lang="zh-CN" altLang="en-US" dirty="0"/>
              <a:t>摄像机标定</a:t>
            </a:r>
          </a:p>
          <a:p>
            <a:pPr marL="1371600" lvl="2" indent="-457200">
              <a:buFont typeface="+mj-ea"/>
              <a:buAutoNum type="circleNumDbPlain"/>
            </a:pPr>
            <a:r>
              <a:rPr lang="zh-CN" altLang="en-US" dirty="0"/>
              <a:t>三角测量</a:t>
            </a:r>
          </a:p>
          <a:p>
            <a:pPr marL="1371600" lvl="2" indent="-457200">
              <a:buFont typeface="+mj-ea"/>
              <a:buAutoNum type="circleNumDbPlain"/>
            </a:pPr>
            <a:r>
              <a:rPr lang="zh-CN" altLang="en-US" dirty="0"/>
              <a:t>从运动恢复结构（稀疏形状估计）</a:t>
            </a:r>
          </a:p>
          <a:p>
            <a:pPr marL="1371600" lvl="2" indent="-457200">
              <a:buFont typeface="+mj-ea"/>
              <a:buAutoNum type="circleNumDbPlain"/>
            </a:pPr>
            <a:r>
              <a:rPr lang="zh-CN" altLang="en-US" dirty="0"/>
              <a:t>立体匹配（稠密形状估计）</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126</a:t>
            </a:fld>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65464"/>
          <a:stretch/>
        </p:blipFill>
        <p:spPr>
          <a:xfrm>
            <a:off x="170281" y="4813487"/>
            <a:ext cx="1586523" cy="172542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03" y="5031421"/>
            <a:ext cx="2808782" cy="1583352"/>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5992" t="33153" r="7564"/>
          <a:stretch/>
        </p:blipFill>
        <p:spPr>
          <a:xfrm>
            <a:off x="4618744" y="4955560"/>
            <a:ext cx="2743358" cy="1583352"/>
          </a:xfrm>
          <a:prstGeom prst="rect">
            <a:avLst/>
          </a:prstGeom>
        </p:spPr>
      </p:pic>
      <p:grpSp>
        <p:nvGrpSpPr>
          <p:cNvPr id="27" name="组合 26"/>
          <p:cNvGrpSpPr/>
          <p:nvPr/>
        </p:nvGrpSpPr>
        <p:grpSpPr>
          <a:xfrm>
            <a:off x="1186231" y="6262125"/>
            <a:ext cx="332140" cy="400110"/>
            <a:chOff x="1186231" y="6262125"/>
            <a:chExt cx="332140" cy="400110"/>
          </a:xfrm>
        </p:grpSpPr>
        <p:sp>
          <p:nvSpPr>
            <p:cNvPr id="8" name="椭圆 7"/>
            <p:cNvSpPr/>
            <p:nvPr/>
          </p:nvSpPr>
          <p:spPr>
            <a:xfrm>
              <a:off x="1187624" y="6308725"/>
              <a:ext cx="300119" cy="30011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186231" y="6262125"/>
              <a:ext cx="33214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3942078" y="6262125"/>
            <a:ext cx="332140" cy="400110"/>
            <a:chOff x="1186231" y="6262125"/>
            <a:chExt cx="332140" cy="400110"/>
          </a:xfrm>
        </p:grpSpPr>
        <p:sp>
          <p:nvSpPr>
            <p:cNvPr id="29" name="椭圆 28"/>
            <p:cNvSpPr/>
            <p:nvPr/>
          </p:nvSpPr>
          <p:spPr>
            <a:xfrm>
              <a:off x="1187624" y="6308725"/>
              <a:ext cx="300119" cy="30011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186231" y="6262125"/>
              <a:ext cx="33214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p:txBody>
        </p:sp>
      </p:grpSp>
      <p:grpSp>
        <p:nvGrpSpPr>
          <p:cNvPr id="31" name="组合 30"/>
          <p:cNvGrpSpPr/>
          <p:nvPr/>
        </p:nvGrpSpPr>
        <p:grpSpPr>
          <a:xfrm>
            <a:off x="6712423" y="6258729"/>
            <a:ext cx="332140" cy="400110"/>
            <a:chOff x="1186231" y="6262125"/>
            <a:chExt cx="332140" cy="400110"/>
          </a:xfrm>
        </p:grpSpPr>
        <p:sp>
          <p:nvSpPr>
            <p:cNvPr id="32" name="椭圆 31"/>
            <p:cNvSpPr/>
            <p:nvPr/>
          </p:nvSpPr>
          <p:spPr>
            <a:xfrm>
              <a:off x="1187624" y="6308725"/>
              <a:ext cx="300119" cy="30011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186231" y="6262125"/>
              <a:ext cx="33214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grpSp>
      <p:pic>
        <p:nvPicPr>
          <p:cNvPr id="34" name="图片 33"/>
          <p:cNvPicPr>
            <a:picLocks noChangeAspect="1"/>
          </p:cNvPicPr>
          <p:nvPr/>
        </p:nvPicPr>
        <p:blipFill rotWithShape="1">
          <a:blip r:embed="rId6" cstate="print">
            <a:extLst>
              <a:ext uri="{28A0092B-C50C-407E-A947-70E740481C1C}">
                <a14:useLocalDpi xmlns:a14="http://schemas.microsoft.com/office/drawing/2010/main" val="0"/>
              </a:ext>
            </a:extLst>
          </a:blip>
          <a:srcRect r="51341"/>
          <a:stretch/>
        </p:blipFill>
        <p:spPr>
          <a:xfrm>
            <a:off x="7643701" y="5119174"/>
            <a:ext cx="1086697" cy="1211665"/>
          </a:xfrm>
          <a:prstGeom prst="rect">
            <a:avLst/>
          </a:prstGeom>
        </p:spPr>
      </p:pic>
      <p:grpSp>
        <p:nvGrpSpPr>
          <p:cNvPr id="35" name="组合 34"/>
          <p:cNvGrpSpPr/>
          <p:nvPr/>
        </p:nvGrpSpPr>
        <p:grpSpPr>
          <a:xfrm>
            <a:off x="8676456" y="6261192"/>
            <a:ext cx="332140" cy="400110"/>
            <a:chOff x="1186231" y="6262125"/>
            <a:chExt cx="332140" cy="400110"/>
          </a:xfrm>
        </p:grpSpPr>
        <p:sp>
          <p:nvSpPr>
            <p:cNvPr id="36" name="椭圆 35"/>
            <p:cNvSpPr/>
            <p:nvPr/>
          </p:nvSpPr>
          <p:spPr>
            <a:xfrm>
              <a:off x="1187624" y="6308725"/>
              <a:ext cx="300119" cy="30011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186231" y="6262125"/>
              <a:ext cx="33214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719483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a:pPr>
            <a:r>
              <a:rPr lang="zh-CN" altLang="en-US" dirty="0"/>
              <a:t>摄像机标定</a:t>
            </a:r>
          </a:p>
          <a:p>
            <a:pPr lvl="2"/>
            <a:r>
              <a:rPr lang="zh-CN" altLang="en-US" dirty="0"/>
              <a:t>从一些已知坐标的三维</a:t>
            </a:r>
            <a:r>
              <a:rPr lang="en-US" altLang="zh-CN" dirty="0"/>
              <a:t>/</a:t>
            </a:r>
            <a:r>
              <a:rPr lang="zh-CN" altLang="en-US" dirty="0"/>
              <a:t>二维点计算相机的内参（如焦距、畸变）和外参（相机的姿态）</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127</a:t>
            </a:fld>
            <a:endParaRPr lang="zh-CN" altLang="en-US"/>
          </a:p>
        </p:txBody>
      </p:sp>
      <p:pic>
        <p:nvPicPr>
          <p:cNvPr id="21" name="图片 20"/>
          <p:cNvPicPr>
            <a:picLocks noChangeAspect="1"/>
          </p:cNvPicPr>
          <p:nvPr/>
        </p:nvPicPr>
        <p:blipFill>
          <a:blip r:embed="rId4"/>
          <a:stretch>
            <a:fillRect/>
          </a:stretch>
        </p:blipFill>
        <p:spPr>
          <a:xfrm>
            <a:off x="789982" y="3944857"/>
            <a:ext cx="4323050" cy="2524932"/>
          </a:xfrm>
          <a:prstGeom prst="rect">
            <a:avLst/>
          </a:prstGeom>
        </p:spPr>
      </p:pic>
      <p:sp>
        <p:nvSpPr>
          <p:cNvPr id="22" name="TextBox 8"/>
          <p:cNvSpPr txBox="1"/>
          <p:nvPr/>
        </p:nvSpPr>
        <p:spPr>
          <a:xfrm>
            <a:off x="1475656" y="6308725"/>
            <a:ext cx="2664296" cy="457200"/>
          </a:xfrm>
          <a:prstGeom prst="rect">
            <a:avLst/>
          </a:prstGeom>
          <a:noFill/>
        </p:spPr>
        <p:txBody>
          <a:bodyPr wrap="square" rtlCol="0">
            <a:spAutoFit/>
          </a:bodyPr>
          <a:lstStyle/>
          <a:p>
            <a:pPr algn="ctr"/>
            <a:r>
              <a:rPr lang="zh-CN" altLang="en-US" sz="2400" dirty="0"/>
              <a:t>小孔相机</a:t>
            </a:r>
          </a:p>
        </p:txBody>
      </p:sp>
      <p:graphicFrame>
        <p:nvGraphicFramePr>
          <p:cNvPr id="23" name="对象 22"/>
          <p:cNvGraphicFramePr>
            <a:graphicFrameLocks noChangeAspect="1"/>
          </p:cNvGraphicFramePr>
          <p:nvPr>
            <p:extLst>
              <p:ext uri="{D42A27DB-BD31-4B8C-83A1-F6EECF244321}">
                <p14:modId xmlns:p14="http://schemas.microsoft.com/office/powerpoint/2010/main" val="3100723382"/>
              </p:ext>
            </p:extLst>
          </p:nvPr>
        </p:nvGraphicFramePr>
        <p:xfrm>
          <a:off x="6104681" y="3944857"/>
          <a:ext cx="1008112" cy="347012"/>
        </p:xfrm>
        <a:graphic>
          <a:graphicData uri="http://schemas.openxmlformats.org/presentationml/2006/ole">
            <mc:AlternateContent xmlns:mc="http://schemas.openxmlformats.org/markup-compatibility/2006">
              <mc:Choice xmlns:v="urn:schemas-microsoft-com:vml" Requires="v">
                <p:oleObj spid="_x0000_s106800" name="Equation" r:id="rId5" imgW="482600" imgH="165100" progId="Equation.3">
                  <p:embed/>
                </p:oleObj>
              </mc:Choice>
              <mc:Fallback>
                <p:oleObj name="Equation" r:id="rId5" imgW="4826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4681" y="3944857"/>
                        <a:ext cx="1008112" cy="347012"/>
                      </a:xfrm>
                      <a:prstGeom prst="rect">
                        <a:avLst/>
                      </a:prstGeom>
                      <a:noFill/>
                      <a:ln>
                        <a:noFill/>
                      </a:ln>
                      <a:effec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117096606"/>
              </p:ext>
            </p:extLst>
          </p:nvPr>
        </p:nvGraphicFramePr>
        <p:xfrm>
          <a:off x="5262314" y="4663925"/>
          <a:ext cx="3449638" cy="1989137"/>
        </p:xfrm>
        <a:graphic>
          <a:graphicData uri="http://schemas.openxmlformats.org/presentationml/2006/ole">
            <mc:AlternateContent xmlns:mc="http://schemas.openxmlformats.org/markup-compatibility/2006">
              <mc:Choice xmlns:v="urn:schemas-microsoft-com:vml" Requires="v">
                <p:oleObj spid="_x0000_s106801" name="Equation" r:id="rId7" imgW="39624000" imgH="22860000" progId="Equation.DSMT4">
                  <p:embed/>
                </p:oleObj>
              </mc:Choice>
              <mc:Fallback>
                <p:oleObj name="Equation" r:id="rId7" imgW="39624000" imgH="22860000" progId="Equation.DSMT4">
                  <p:embed/>
                  <p:pic>
                    <p:nvPicPr>
                      <p:cNvPr id="0" name=""/>
                      <p:cNvPicPr>
                        <a:picLocks noChangeAspect="1" noChangeArrowheads="1"/>
                      </p:cNvPicPr>
                      <p:nvPr/>
                    </p:nvPicPr>
                    <p:blipFill>
                      <a:blip r:embed="rId8"/>
                      <a:srcRect/>
                      <a:stretch>
                        <a:fillRect/>
                      </a:stretch>
                    </p:blipFill>
                    <p:spPr bwMode="auto">
                      <a:xfrm>
                        <a:off x="5262314" y="4663925"/>
                        <a:ext cx="3449638" cy="19891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409045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19309" y="3368803"/>
            <a:ext cx="7705381" cy="2312542"/>
            <a:chOff x="457200" y="2499360"/>
            <a:chExt cx="8437880" cy="2532380"/>
          </a:xfrm>
        </p:grpSpPr>
        <p:sp>
          <p:nvSpPr>
            <p:cNvPr id="26" name="任意多边形 25"/>
            <p:cNvSpPr/>
            <p:nvPr/>
          </p:nvSpPr>
          <p:spPr>
            <a:xfrm>
              <a:off x="2155371" y="3142547"/>
              <a:ext cx="1449978" cy="1246573"/>
            </a:xfrm>
            <a:custGeom>
              <a:avLst/>
              <a:gdLst>
                <a:gd name="connsiteX0" fmla="*/ 0 w 1449978"/>
                <a:gd name="connsiteY0" fmla="*/ 1246573 h 1246573"/>
                <a:gd name="connsiteX1" fmla="*/ 509452 w 1449978"/>
                <a:gd name="connsiteY1" fmla="*/ 188482 h 1246573"/>
                <a:gd name="connsiteX2" fmla="*/ 1449978 w 1449978"/>
                <a:gd name="connsiteY2" fmla="*/ 5602 h 1246573"/>
              </a:gdLst>
              <a:ahLst/>
              <a:cxnLst>
                <a:cxn ang="0">
                  <a:pos x="connsiteX0" y="connsiteY0"/>
                </a:cxn>
                <a:cxn ang="0">
                  <a:pos x="connsiteX1" y="connsiteY1"/>
                </a:cxn>
                <a:cxn ang="0">
                  <a:pos x="connsiteX2" y="connsiteY2"/>
                </a:cxn>
              </a:cxnLst>
              <a:rect l="l" t="t" r="r" b="b"/>
              <a:pathLst>
                <a:path w="1449978" h="1246573">
                  <a:moveTo>
                    <a:pt x="0" y="1246573"/>
                  </a:moveTo>
                  <a:cubicBezTo>
                    <a:pt x="133894" y="820941"/>
                    <a:pt x="267789" y="395310"/>
                    <a:pt x="509452" y="188482"/>
                  </a:cubicBezTo>
                  <a:cubicBezTo>
                    <a:pt x="751115" y="-18346"/>
                    <a:pt x="1100546" y="-6372"/>
                    <a:pt x="1449978" y="5602"/>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pic>
          <p:nvPicPr>
            <p:cNvPr id="27" name="图片 26"/>
            <p:cNvPicPr>
              <a:picLocks noChangeAspect="1"/>
            </p:cNvPicPr>
            <p:nvPr/>
          </p:nvPicPr>
          <p:blipFill>
            <a:blip r:embed="rId4"/>
            <a:stretch>
              <a:fillRect/>
            </a:stretch>
          </p:blipFill>
          <p:spPr>
            <a:xfrm>
              <a:off x="457200" y="2499360"/>
              <a:ext cx="8437880" cy="2532380"/>
            </a:xfrm>
            <a:prstGeom prst="rect">
              <a:avLst/>
            </a:prstGeom>
          </p:spPr>
        </p:pic>
        <p:sp>
          <p:nvSpPr>
            <p:cNvPr id="28" name="椭圆 27"/>
            <p:cNvSpPr/>
            <p:nvPr/>
          </p:nvSpPr>
          <p:spPr>
            <a:xfrm>
              <a:off x="4211955" y="3284855"/>
              <a:ext cx="360045" cy="288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011045" y="3716655"/>
              <a:ext cx="309880" cy="224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a:pPr>
            <a:r>
              <a:rPr lang="zh-CN" altLang="en-US" dirty="0"/>
              <a:t>摄像机标定</a:t>
            </a:r>
          </a:p>
          <a:p>
            <a:pPr lvl="2"/>
            <a:r>
              <a:rPr lang="zh-CN" altLang="en-US" dirty="0"/>
              <a:t>从一些已知坐标的三维</a:t>
            </a:r>
            <a:r>
              <a:rPr lang="en-US" altLang="zh-CN" dirty="0"/>
              <a:t>/</a:t>
            </a:r>
            <a:r>
              <a:rPr lang="zh-CN" altLang="en-US" dirty="0"/>
              <a:t>二维点计算相机的内参（如焦距、畸变）和外参（相机的姿态）</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128</a:t>
            </a:fld>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1972260876"/>
              </p:ext>
            </p:extLst>
          </p:nvPr>
        </p:nvGraphicFramePr>
        <p:xfrm>
          <a:off x="1292119" y="5880498"/>
          <a:ext cx="1619250" cy="528637"/>
        </p:xfrm>
        <a:graphic>
          <a:graphicData uri="http://schemas.openxmlformats.org/presentationml/2006/ole">
            <mc:AlternateContent xmlns:mc="http://schemas.openxmlformats.org/markup-compatibility/2006">
              <mc:Choice xmlns:v="urn:schemas-microsoft-com:vml" Requires="v">
                <p:oleObj spid="_x0000_s107824" name="Equation" r:id="rId5" imgW="18592800" imgH="6096000" progId="Equation.DSMT4">
                  <p:embed/>
                </p:oleObj>
              </mc:Choice>
              <mc:Fallback>
                <p:oleObj name="Equation" r:id="rId5" imgW="18592800" imgH="6096000" progId="Equation.DSMT4">
                  <p:embed/>
                  <p:pic>
                    <p:nvPicPr>
                      <p:cNvPr id="0" name=""/>
                      <p:cNvPicPr>
                        <a:picLocks noChangeAspect="1" noChangeArrowheads="1"/>
                      </p:cNvPicPr>
                      <p:nvPr/>
                    </p:nvPicPr>
                    <p:blipFill>
                      <a:blip r:embed="rId6"/>
                      <a:srcRect/>
                      <a:stretch>
                        <a:fillRect/>
                      </a:stretch>
                    </p:blipFill>
                    <p:spPr bwMode="auto">
                      <a:xfrm>
                        <a:off x="1292119" y="5880498"/>
                        <a:ext cx="1619250" cy="528637"/>
                      </a:xfrm>
                      <a:prstGeom prst="rect">
                        <a:avLst/>
                      </a:prstGeom>
                      <a:noFill/>
                      <a:ln>
                        <a:noFill/>
                      </a:ln>
                      <a:effec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141718944"/>
              </p:ext>
            </p:extLst>
          </p:nvPr>
        </p:nvGraphicFramePr>
        <p:xfrm>
          <a:off x="3338265" y="5462958"/>
          <a:ext cx="3800546" cy="1363719"/>
        </p:xfrm>
        <a:graphic>
          <a:graphicData uri="http://schemas.openxmlformats.org/presentationml/2006/ole">
            <mc:AlternateContent xmlns:mc="http://schemas.openxmlformats.org/markup-compatibility/2006">
              <mc:Choice xmlns:v="urn:schemas-microsoft-com:vml" Requires="v">
                <p:oleObj spid="_x0000_s107825" name="Equation" r:id="rId7" imgW="1981200" imgH="711200" progId="Equation.DSMT4">
                  <p:embed/>
                </p:oleObj>
              </mc:Choice>
              <mc:Fallback>
                <p:oleObj name="Equation" r:id="rId7" imgW="1981200" imgH="71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8265" y="5462958"/>
                        <a:ext cx="3800546" cy="1363719"/>
                      </a:xfrm>
                      <a:prstGeom prst="rect">
                        <a:avLst/>
                      </a:prstGeom>
                      <a:noFill/>
                      <a:ln>
                        <a:noFill/>
                      </a:ln>
                      <a:effectLst/>
                    </p:spPr>
                  </p:pic>
                </p:oleObj>
              </mc:Fallback>
            </mc:AlternateContent>
          </a:graphicData>
        </a:graphic>
      </p:graphicFrame>
      <p:sp>
        <p:nvSpPr>
          <p:cNvPr id="20" name="TextBox 9"/>
          <p:cNvSpPr txBox="1"/>
          <p:nvPr/>
        </p:nvSpPr>
        <p:spPr>
          <a:xfrm>
            <a:off x="7225021" y="5971450"/>
            <a:ext cx="1728191" cy="457200"/>
          </a:xfrm>
          <a:prstGeom prst="rect">
            <a:avLst/>
          </a:prstGeom>
          <a:noFill/>
        </p:spPr>
        <p:txBody>
          <a:bodyPr wrap="square" rtlCol="0">
            <a:spAutoFit/>
          </a:bodyPr>
          <a:lstStyle/>
          <a:p>
            <a:pPr algn="ctr"/>
            <a:r>
              <a:rPr lang="zh-CN" altLang="en-US" sz="2400" dirty="0"/>
              <a:t>焦距</a:t>
            </a:r>
          </a:p>
        </p:txBody>
      </p:sp>
      <p:sp>
        <p:nvSpPr>
          <p:cNvPr id="25" name="任意多边形 24"/>
          <p:cNvSpPr/>
          <p:nvPr/>
        </p:nvSpPr>
        <p:spPr>
          <a:xfrm>
            <a:off x="6286788" y="6270172"/>
            <a:ext cx="1453564" cy="138964"/>
          </a:xfrm>
          <a:custGeom>
            <a:avLst/>
            <a:gdLst>
              <a:gd name="connsiteX0" fmla="*/ 1515291 w 1515291"/>
              <a:gd name="connsiteY0" fmla="*/ 39189 h 248477"/>
              <a:gd name="connsiteX1" fmla="*/ 587828 w 1515291"/>
              <a:gd name="connsiteY1" fmla="*/ 248195 h 248477"/>
              <a:gd name="connsiteX2" fmla="*/ 0 w 1515291"/>
              <a:gd name="connsiteY2" fmla="*/ 0 h 248477"/>
            </a:gdLst>
            <a:ahLst/>
            <a:cxnLst>
              <a:cxn ang="0">
                <a:pos x="connsiteX0" y="connsiteY0"/>
              </a:cxn>
              <a:cxn ang="0">
                <a:pos x="connsiteX1" y="connsiteY1"/>
              </a:cxn>
              <a:cxn ang="0">
                <a:pos x="connsiteX2" y="connsiteY2"/>
              </a:cxn>
            </a:cxnLst>
            <a:rect l="l" t="t" r="r" b="b"/>
            <a:pathLst>
              <a:path w="1515291" h="248477">
                <a:moveTo>
                  <a:pt x="1515291" y="39189"/>
                </a:moveTo>
                <a:cubicBezTo>
                  <a:pt x="1177833" y="146957"/>
                  <a:pt x="840376" y="254726"/>
                  <a:pt x="587828" y="248195"/>
                </a:cubicBezTo>
                <a:cubicBezTo>
                  <a:pt x="335280" y="241664"/>
                  <a:pt x="167640" y="120832"/>
                  <a:pt x="0" y="0"/>
                </a:cubicBezTo>
              </a:path>
            </a:pathLst>
          </a:cu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0" name="任意多边形 29"/>
          <p:cNvSpPr/>
          <p:nvPr/>
        </p:nvSpPr>
        <p:spPr>
          <a:xfrm rot="21332865" flipV="1">
            <a:off x="4224579" y="5098982"/>
            <a:ext cx="3078496" cy="568938"/>
          </a:xfrm>
          <a:custGeom>
            <a:avLst/>
            <a:gdLst>
              <a:gd name="connsiteX0" fmla="*/ 1515291 w 1515291"/>
              <a:gd name="connsiteY0" fmla="*/ 39189 h 248477"/>
              <a:gd name="connsiteX1" fmla="*/ 587828 w 1515291"/>
              <a:gd name="connsiteY1" fmla="*/ 248195 h 248477"/>
              <a:gd name="connsiteX2" fmla="*/ 0 w 1515291"/>
              <a:gd name="connsiteY2" fmla="*/ 0 h 248477"/>
            </a:gdLst>
            <a:ahLst/>
            <a:cxnLst>
              <a:cxn ang="0">
                <a:pos x="connsiteX0" y="connsiteY0"/>
              </a:cxn>
              <a:cxn ang="0">
                <a:pos x="connsiteX1" y="connsiteY1"/>
              </a:cxn>
              <a:cxn ang="0">
                <a:pos x="connsiteX2" y="connsiteY2"/>
              </a:cxn>
            </a:cxnLst>
            <a:rect l="l" t="t" r="r" b="b"/>
            <a:pathLst>
              <a:path w="1515291" h="248477">
                <a:moveTo>
                  <a:pt x="1515291" y="39189"/>
                </a:moveTo>
                <a:cubicBezTo>
                  <a:pt x="1177833" y="146957"/>
                  <a:pt x="840376" y="254726"/>
                  <a:pt x="587828" y="248195"/>
                </a:cubicBezTo>
                <a:cubicBezTo>
                  <a:pt x="335280" y="241664"/>
                  <a:pt x="167640" y="120832"/>
                  <a:pt x="0" y="0"/>
                </a:cubicBezTo>
              </a:path>
            </a:pathLst>
          </a:cu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1" name="TextBox 9"/>
          <p:cNvSpPr txBox="1"/>
          <p:nvPr/>
        </p:nvSpPr>
        <p:spPr>
          <a:xfrm>
            <a:off x="7045038" y="5296149"/>
            <a:ext cx="1728191" cy="457200"/>
          </a:xfrm>
          <a:prstGeom prst="rect">
            <a:avLst/>
          </a:prstGeom>
          <a:noFill/>
        </p:spPr>
        <p:txBody>
          <a:bodyPr wrap="square" rtlCol="0">
            <a:spAutoFit/>
          </a:bodyPr>
          <a:lstStyle/>
          <a:p>
            <a:pPr algn="ctr"/>
            <a:r>
              <a:rPr lang="zh-CN" altLang="en-US" sz="2400" dirty="0"/>
              <a:t>畸变系数</a:t>
            </a:r>
          </a:p>
        </p:txBody>
      </p:sp>
    </p:spTree>
    <p:extLst>
      <p:ext uri="{BB962C8B-B14F-4D97-AF65-F5344CB8AC3E}">
        <p14:creationId xmlns:p14="http://schemas.microsoft.com/office/powerpoint/2010/main" val="23130484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a:pPr>
            <a:r>
              <a:rPr lang="zh-CN" altLang="en-US" dirty="0"/>
              <a:t>摄像机标定</a:t>
            </a:r>
          </a:p>
          <a:p>
            <a:pPr lvl="2"/>
            <a:r>
              <a:rPr lang="zh-CN" altLang="en-US" dirty="0"/>
              <a:t>从一些已知坐标的三维</a:t>
            </a:r>
            <a:r>
              <a:rPr lang="en-US" altLang="zh-CN" dirty="0"/>
              <a:t>/</a:t>
            </a:r>
            <a:r>
              <a:rPr lang="zh-CN" altLang="en-US" dirty="0"/>
              <a:t>二维点计算相机的内参（如焦距）和外参（相机的姿态）</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129</a:t>
            </a:fld>
            <a:endParaRPr lang="zh-CN" altLang="en-US"/>
          </a:p>
        </p:txBody>
      </p:sp>
      <p:sp>
        <p:nvSpPr>
          <p:cNvPr id="33" name="TextBox 24"/>
          <p:cNvSpPr txBox="1"/>
          <p:nvPr/>
        </p:nvSpPr>
        <p:spPr>
          <a:xfrm>
            <a:off x="107504" y="3490087"/>
            <a:ext cx="1872208" cy="822960"/>
          </a:xfrm>
          <a:prstGeom prst="rect">
            <a:avLst/>
          </a:prstGeom>
          <a:ln w="38100">
            <a:solidFill>
              <a:srgbClr val="FF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角点</a:t>
            </a:r>
            <a:endParaRPr lang="zh-CN" altLang="en-US" sz="2400" dirty="0">
              <a:solidFill>
                <a:schemeClr val="tx1"/>
              </a:solidFill>
            </a:endParaRPr>
          </a:p>
          <a:p>
            <a:pPr algn="ctr"/>
            <a:r>
              <a:rPr lang="zh-CN" altLang="en-US" sz="2400" dirty="0">
                <a:solidFill>
                  <a:schemeClr val="tx1"/>
                </a:solidFill>
                <a:sym typeface="+mn-ea"/>
              </a:rPr>
              <a:t>检测</a:t>
            </a:r>
            <a:endParaRPr lang="zh-CN" altLang="en-US" sz="2400" dirty="0">
              <a:solidFill>
                <a:schemeClr val="tx1"/>
              </a:solidFill>
            </a:endParaRPr>
          </a:p>
        </p:txBody>
      </p:sp>
      <p:sp>
        <p:nvSpPr>
          <p:cNvPr id="34" name="TextBox 24"/>
          <p:cNvSpPr txBox="1"/>
          <p:nvPr/>
        </p:nvSpPr>
        <p:spPr>
          <a:xfrm>
            <a:off x="2483768" y="3490086"/>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投影</a:t>
            </a:r>
            <a:endParaRPr lang="zh-CN" altLang="en-US" sz="2400" dirty="0">
              <a:solidFill>
                <a:schemeClr val="tx1"/>
              </a:solidFill>
            </a:endParaRPr>
          </a:p>
          <a:p>
            <a:pPr algn="ctr"/>
            <a:r>
              <a:rPr lang="zh-CN" altLang="en-US" sz="2400" dirty="0">
                <a:solidFill>
                  <a:schemeClr val="tx1"/>
                </a:solidFill>
                <a:sym typeface="+mn-ea"/>
              </a:rPr>
              <a:t>计算</a:t>
            </a:r>
          </a:p>
        </p:txBody>
      </p:sp>
      <p:sp>
        <p:nvSpPr>
          <p:cNvPr id="35" name="TextBox 24"/>
          <p:cNvSpPr txBox="1"/>
          <p:nvPr/>
        </p:nvSpPr>
        <p:spPr>
          <a:xfrm>
            <a:off x="4788024" y="3490085"/>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参数</a:t>
            </a:r>
            <a:endParaRPr lang="zh-CN" altLang="en-US" sz="2400" dirty="0">
              <a:solidFill>
                <a:schemeClr val="tx1"/>
              </a:solidFill>
            </a:endParaRPr>
          </a:p>
          <a:p>
            <a:pPr algn="ctr"/>
            <a:r>
              <a:rPr lang="zh-CN" altLang="en-US" sz="2400" dirty="0">
                <a:solidFill>
                  <a:schemeClr val="tx1"/>
                </a:solidFill>
                <a:sym typeface="+mn-ea"/>
              </a:rPr>
              <a:t>计算</a:t>
            </a:r>
            <a:endParaRPr lang="zh-CN" altLang="en-US" sz="2400" dirty="0">
              <a:solidFill>
                <a:schemeClr val="tx1"/>
              </a:solidFill>
            </a:endParaRPr>
          </a:p>
        </p:txBody>
      </p:sp>
      <p:sp>
        <p:nvSpPr>
          <p:cNvPr id="36" name="TextBox 24"/>
          <p:cNvSpPr txBox="1"/>
          <p:nvPr/>
        </p:nvSpPr>
        <p:spPr>
          <a:xfrm>
            <a:off x="7089888" y="3490084"/>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参数</a:t>
            </a:r>
            <a:endParaRPr lang="zh-CN" altLang="en-US" sz="2400" dirty="0">
              <a:solidFill>
                <a:schemeClr val="tx1"/>
              </a:solidFill>
            </a:endParaRPr>
          </a:p>
          <a:p>
            <a:pPr algn="ctr"/>
            <a:r>
              <a:rPr lang="zh-CN" altLang="en-US" sz="2400" dirty="0">
                <a:solidFill>
                  <a:schemeClr val="tx1"/>
                </a:solidFill>
                <a:sym typeface="+mn-ea"/>
              </a:rPr>
              <a:t>优化</a:t>
            </a:r>
            <a:endParaRPr lang="zh-CN" altLang="en-US" sz="2400" dirty="0">
              <a:solidFill>
                <a:schemeClr val="tx1"/>
              </a:solidFill>
            </a:endParaRPr>
          </a:p>
        </p:txBody>
      </p:sp>
      <p:sp>
        <p:nvSpPr>
          <p:cNvPr id="37" name="右箭头 36"/>
          <p:cNvSpPr/>
          <p:nvPr/>
        </p:nvSpPr>
        <p:spPr>
          <a:xfrm>
            <a:off x="2133595" y="3699446"/>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4457121" y="3699446"/>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a:off x="6780891" y="3704239"/>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3"/>
          <a:stretch>
            <a:fillRect/>
          </a:stretch>
        </p:blipFill>
        <p:spPr>
          <a:xfrm>
            <a:off x="5703747" y="4543231"/>
            <a:ext cx="2154287" cy="2148286"/>
          </a:xfrm>
          <a:prstGeom prst="rect">
            <a:avLst/>
          </a:prstGeom>
        </p:spPr>
      </p:pic>
      <p:sp>
        <p:nvSpPr>
          <p:cNvPr id="41" name="TextBox 9"/>
          <p:cNvSpPr txBox="1"/>
          <p:nvPr/>
        </p:nvSpPr>
        <p:spPr>
          <a:xfrm>
            <a:off x="354879" y="4599920"/>
            <a:ext cx="4881897"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342900" indent="-342900">
              <a:buSzPct val="80000"/>
              <a:buFont typeface="Arial" panose="020B0604020202020204" pitchFamily="34" charset="0"/>
              <a:buChar char="•"/>
            </a:pPr>
            <a:r>
              <a:rPr lang="zh-CN" altLang="en-US" sz="2400" dirty="0"/>
              <a:t>进行边缘检测，将各个矩形框边缘拟合成直线</a:t>
            </a:r>
          </a:p>
          <a:p>
            <a:pPr marL="342900" indent="-342900">
              <a:buSzPct val="80000"/>
              <a:buFont typeface="Arial" panose="020B0604020202020204" pitchFamily="34" charset="0"/>
              <a:buChar char="•"/>
            </a:pPr>
            <a:r>
              <a:rPr lang="zh-CN" altLang="en-US" sz="2400" dirty="0"/>
              <a:t>求直线交点得到角点，根据先验知识即可得到各角点的二维坐标和对应的空间点的三维坐标</a:t>
            </a:r>
          </a:p>
        </p:txBody>
      </p:sp>
    </p:spTree>
    <p:extLst>
      <p:ext uri="{BB962C8B-B14F-4D97-AF65-F5344CB8AC3E}">
        <p14:creationId xmlns:p14="http://schemas.microsoft.com/office/powerpoint/2010/main" val="355272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数学基础</a:t>
            </a:r>
          </a:p>
        </p:txBody>
      </p:sp>
      <p:sp>
        <p:nvSpPr>
          <p:cNvPr id="3" name="内容占位符 2"/>
          <p:cNvSpPr>
            <a:spLocks noGrp="1"/>
          </p:cNvSpPr>
          <p:nvPr>
            <p:ph idx="1"/>
          </p:nvPr>
        </p:nvSpPr>
        <p:spPr>
          <a:xfrm>
            <a:off x="457200" y="1600200"/>
            <a:ext cx="8363272" cy="4525963"/>
          </a:xfrm>
        </p:spPr>
        <p:txBody>
          <a:bodyPr/>
          <a:lstStyle/>
          <a:p>
            <a:r>
              <a:rPr lang="en-US" altLang="zh-CN" b="1" dirty="0"/>
              <a:t>1.2.1 </a:t>
            </a:r>
            <a:r>
              <a:rPr lang="zh-CN" altLang="en-US" b="1" dirty="0"/>
              <a:t>几何形状数学形式</a:t>
            </a:r>
            <a:endParaRPr lang="en-US" altLang="zh-CN" b="1" dirty="0"/>
          </a:p>
          <a:p>
            <a:pPr lvl="1"/>
            <a:r>
              <a:rPr lang="zh-CN" altLang="en-US" dirty="0"/>
              <a:t>参数表达优点</a:t>
            </a:r>
          </a:p>
          <a:p>
            <a:pPr lvl="2"/>
            <a:r>
              <a:rPr lang="zh-CN" altLang="en-US" dirty="0"/>
              <a:t>具有直观的解释 </a:t>
            </a:r>
            <a:endParaRPr lang="en-US" altLang="zh-CN" dirty="0"/>
          </a:p>
          <a:p>
            <a:pPr lvl="3"/>
            <a:r>
              <a:rPr lang="zh-CN" altLang="en-US" dirty="0"/>
              <a:t>曲线：点</a:t>
            </a:r>
            <a:r>
              <a:rPr lang="en-US" altLang="zh-CN" dirty="0"/>
              <a:t>p(</a:t>
            </a:r>
            <a:r>
              <a:rPr lang="en-US" altLang="zh-CN" i="1" dirty="0"/>
              <a:t>u</a:t>
            </a:r>
            <a:r>
              <a:rPr lang="en-US" altLang="zh-CN" dirty="0"/>
              <a:t>) </a:t>
            </a:r>
            <a:r>
              <a:rPr lang="zh-CN" altLang="en-US" dirty="0"/>
              <a:t>形成的轨迹 </a:t>
            </a:r>
            <a:endParaRPr lang="en-US" altLang="zh-CN" dirty="0"/>
          </a:p>
          <a:p>
            <a:pPr lvl="3"/>
            <a:r>
              <a:rPr lang="zh-CN" altLang="en-US" dirty="0"/>
              <a:t>曲面：点</a:t>
            </a:r>
            <a:r>
              <a:rPr lang="en-US" altLang="zh-CN" dirty="0"/>
              <a:t>p(</a:t>
            </a:r>
            <a:r>
              <a:rPr lang="en-US" altLang="zh-CN" i="1" dirty="0" err="1"/>
              <a:t>u</a:t>
            </a:r>
            <a:r>
              <a:rPr lang="en-US" altLang="zh-CN" dirty="0" err="1"/>
              <a:t>,</a:t>
            </a:r>
            <a:r>
              <a:rPr lang="en-US" altLang="zh-CN" i="1" dirty="0" err="1"/>
              <a:t>v</a:t>
            </a:r>
            <a:r>
              <a:rPr lang="en-US" altLang="zh-CN" dirty="0"/>
              <a:t>)</a:t>
            </a:r>
            <a:r>
              <a:rPr lang="zh-CN" altLang="en-US" dirty="0"/>
              <a:t>充满的集合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a:t>
            </a:fld>
            <a:endParaRPr lang="zh-CN" altLang="en-US"/>
          </a:p>
        </p:txBody>
      </p:sp>
      <p:pic>
        <p:nvPicPr>
          <p:cNvPr id="15" name="Picture 2" descr="D:\课件\图形学\交互式计算机图形学——基于OpenGL的自顶向下方法（第六版）\Figures\CHAPTER10 JPEG\AN10F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872" y="4023398"/>
            <a:ext cx="2297048" cy="267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Object 5"/>
          <p:cNvGraphicFramePr>
            <a:graphicFrameLocks noChangeAspect="1"/>
          </p:cNvGraphicFramePr>
          <p:nvPr>
            <p:extLst>
              <p:ext uri="{D42A27DB-BD31-4B8C-83A1-F6EECF244321}">
                <p14:modId xmlns:p14="http://schemas.microsoft.com/office/powerpoint/2010/main" val="1455127291"/>
              </p:ext>
            </p:extLst>
          </p:nvPr>
        </p:nvGraphicFramePr>
        <p:xfrm>
          <a:off x="141809" y="4124861"/>
          <a:ext cx="1828800" cy="1484313"/>
        </p:xfrm>
        <a:graphic>
          <a:graphicData uri="http://schemas.openxmlformats.org/presentationml/2006/ole">
            <mc:AlternateContent xmlns:mc="http://schemas.openxmlformats.org/markup-compatibility/2006">
              <mc:Choice xmlns:v="urn:schemas-microsoft-com:vml" Requires="v">
                <p:oleObj spid="_x0000_s79414" name="公式" r:id="rId5" imgW="876240" imgH="711000" progId="Equation.3">
                  <p:embed/>
                </p:oleObj>
              </mc:Choice>
              <mc:Fallback>
                <p:oleObj name="公式" r:id="rId5" imgW="87624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809" y="4124861"/>
                        <a:ext cx="1828800" cy="1484313"/>
                      </a:xfrm>
                      <a:prstGeom prst="rect">
                        <a:avLst/>
                      </a:prstGeom>
                      <a:noFill/>
                      <a:ln>
                        <a:noFill/>
                      </a:ln>
                      <a:effectLst/>
                    </p:spPr>
                  </p:pic>
                </p:oleObj>
              </mc:Fallback>
            </mc:AlternateContent>
          </a:graphicData>
        </a:graphic>
      </p:graphicFrame>
      <p:pic>
        <p:nvPicPr>
          <p:cNvPr id="21" name="Picture 7" descr="D:\课件\图形学\交互式计算机图形学——基于OpenGL的自顶向下方法（第六版）\Figures\CHAPTER10 JPEG\AN10F0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0051" y="4155925"/>
            <a:ext cx="3104398" cy="264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Object 8"/>
          <p:cNvGraphicFramePr>
            <a:graphicFrameLocks noChangeAspect="1"/>
          </p:cNvGraphicFramePr>
          <p:nvPr>
            <p:extLst>
              <p:ext uri="{D42A27DB-BD31-4B8C-83A1-F6EECF244321}">
                <p14:modId xmlns:p14="http://schemas.microsoft.com/office/powerpoint/2010/main" val="2294933550"/>
              </p:ext>
            </p:extLst>
          </p:nvPr>
        </p:nvGraphicFramePr>
        <p:xfrm>
          <a:off x="3929608" y="4062861"/>
          <a:ext cx="2514600" cy="1600200"/>
        </p:xfrm>
        <a:graphic>
          <a:graphicData uri="http://schemas.openxmlformats.org/presentationml/2006/ole">
            <mc:AlternateContent xmlns:mc="http://schemas.openxmlformats.org/markup-compatibility/2006">
              <mc:Choice xmlns:v="urn:schemas-microsoft-com:vml" Requires="v">
                <p:oleObj spid="_x0000_s79415" name="公式" r:id="rId8" imgW="1117440" imgH="711000" progId="Equation.3">
                  <p:embed/>
                </p:oleObj>
              </mc:Choice>
              <mc:Fallback>
                <p:oleObj name="公式" r:id="rId8" imgW="111744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9608" y="4062861"/>
                        <a:ext cx="2514600"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919039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a:pPr>
            <a:r>
              <a:rPr lang="zh-CN" altLang="en-US" dirty="0"/>
              <a:t>摄像机标定</a:t>
            </a:r>
          </a:p>
          <a:p>
            <a:pPr lvl="2"/>
            <a:r>
              <a:rPr lang="zh-CN" altLang="en-US" dirty="0"/>
              <a:t>从一些已知坐标的三维</a:t>
            </a:r>
            <a:r>
              <a:rPr lang="en-US" altLang="zh-CN" dirty="0"/>
              <a:t>/</a:t>
            </a:r>
            <a:r>
              <a:rPr lang="zh-CN" altLang="en-US" dirty="0"/>
              <a:t>二维点计算相机的内参（如焦距、畸变）和外参（相机的姿态）</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130</a:t>
            </a:fld>
            <a:endParaRPr lang="zh-CN" altLang="en-US"/>
          </a:p>
        </p:txBody>
      </p:sp>
      <p:grpSp>
        <p:nvGrpSpPr>
          <p:cNvPr id="14" name="组合 13"/>
          <p:cNvGrpSpPr/>
          <p:nvPr/>
        </p:nvGrpSpPr>
        <p:grpSpPr>
          <a:xfrm>
            <a:off x="107504" y="3482165"/>
            <a:ext cx="8854592" cy="822963"/>
            <a:chOff x="107504" y="2381976"/>
            <a:chExt cx="8854592" cy="822963"/>
          </a:xfrm>
        </p:grpSpPr>
        <p:sp>
          <p:nvSpPr>
            <p:cNvPr id="15" name="TextBox 24"/>
            <p:cNvSpPr txBox="1"/>
            <p:nvPr/>
          </p:nvSpPr>
          <p:spPr>
            <a:xfrm>
              <a:off x="107504" y="2381979"/>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角点</a:t>
              </a:r>
              <a:endParaRPr lang="zh-CN" altLang="en-US" sz="2400" dirty="0">
                <a:solidFill>
                  <a:schemeClr val="tx1"/>
                </a:solidFill>
              </a:endParaRPr>
            </a:p>
            <a:p>
              <a:pPr algn="ctr"/>
              <a:r>
                <a:rPr lang="zh-CN" altLang="en-US" sz="2400" dirty="0">
                  <a:solidFill>
                    <a:schemeClr val="tx1"/>
                  </a:solidFill>
                  <a:sym typeface="+mn-ea"/>
                </a:rPr>
                <a:t>检测</a:t>
              </a:r>
              <a:endParaRPr lang="zh-CN" altLang="en-US" sz="2400" dirty="0">
                <a:solidFill>
                  <a:schemeClr val="tx1"/>
                </a:solidFill>
              </a:endParaRPr>
            </a:p>
          </p:txBody>
        </p:sp>
        <p:sp>
          <p:nvSpPr>
            <p:cNvPr id="16" name="TextBox 24"/>
            <p:cNvSpPr txBox="1"/>
            <p:nvPr/>
          </p:nvSpPr>
          <p:spPr>
            <a:xfrm>
              <a:off x="2483768" y="2381978"/>
              <a:ext cx="1872208" cy="822960"/>
            </a:xfrm>
            <a:prstGeom prst="rect">
              <a:avLst/>
            </a:prstGeom>
            <a:ln w="38100">
              <a:solidFill>
                <a:srgbClr val="FF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投影</a:t>
              </a:r>
              <a:endParaRPr lang="zh-CN" altLang="en-US" sz="2400" dirty="0">
                <a:solidFill>
                  <a:schemeClr val="tx1"/>
                </a:solidFill>
              </a:endParaRPr>
            </a:p>
            <a:p>
              <a:pPr algn="ctr"/>
              <a:r>
                <a:rPr lang="zh-CN" altLang="en-US" sz="2400" dirty="0">
                  <a:solidFill>
                    <a:schemeClr val="tx1"/>
                  </a:solidFill>
                  <a:sym typeface="+mn-ea"/>
                </a:rPr>
                <a:t>计算</a:t>
              </a:r>
            </a:p>
          </p:txBody>
        </p:sp>
        <p:sp>
          <p:nvSpPr>
            <p:cNvPr id="17" name="TextBox 24"/>
            <p:cNvSpPr txBox="1"/>
            <p:nvPr/>
          </p:nvSpPr>
          <p:spPr>
            <a:xfrm>
              <a:off x="4788024" y="2381977"/>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参数</a:t>
              </a:r>
              <a:endParaRPr lang="zh-CN" altLang="en-US" sz="2400" dirty="0">
                <a:solidFill>
                  <a:schemeClr val="tx1"/>
                </a:solidFill>
              </a:endParaRPr>
            </a:p>
            <a:p>
              <a:pPr algn="ctr"/>
              <a:r>
                <a:rPr lang="zh-CN" altLang="en-US" sz="2400" dirty="0">
                  <a:solidFill>
                    <a:schemeClr val="tx1"/>
                  </a:solidFill>
                  <a:sym typeface="+mn-ea"/>
                </a:rPr>
                <a:t>计算</a:t>
              </a:r>
              <a:endParaRPr lang="zh-CN" altLang="en-US" sz="2400" dirty="0">
                <a:solidFill>
                  <a:schemeClr val="tx1"/>
                </a:solidFill>
              </a:endParaRPr>
            </a:p>
          </p:txBody>
        </p:sp>
        <p:sp>
          <p:nvSpPr>
            <p:cNvPr id="18" name="TextBox 24"/>
            <p:cNvSpPr txBox="1"/>
            <p:nvPr/>
          </p:nvSpPr>
          <p:spPr>
            <a:xfrm>
              <a:off x="7089888" y="2381976"/>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参数</a:t>
              </a:r>
              <a:endParaRPr lang="zh-CN" altLang="en-US" sz="2400" dirty="0">
                <a:solidFill>
                  <a:schemeClr val="tx1"/>
                </a:solidFill>
              </a:endParaRPr>
            </a:p>
            <a:p>
              <a:pPr algn="ctr"/>
              <a:r>
                <a:rPr lang="zh-CN" altLang="en-US" sz="2400" dirty="0">
                  <a:solidFill>
                    <a:schemeClr val="tx1"/>
                  </a:solidFill>
                  <a:sym typeface="+mn-ea"/>
                </a:rPr>
                <a:t>优化</a:t>
              </a:r>
              <a:endParaRPr lang="zh-CN" altLang="en-US" sz="2400" dirty="0">
                <a:solidFill>
                  <a:schemeClr val="tx1"/>
                </a:solidFill>
              </a:endParaRPr>
            </a:p>
          </p:txBody>
        </p:sp>
        <p:sp>
          <p:nvSpPr>
            <p:cNvPr id="19" name="右箭头 18"/>
            <p:cNvSpPr/>
            <p:nvPr/>
          </p:nvSpPr>
          <p:spPr>
            <a:xfrm>
              <a:off x="2133595" y="2591338"/>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4457121" y="2591338"/>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6780891" y="2596131"/>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3" name="对象 22"/>
          <p:cNvGraphicFramePr>
            <a:graphicFrameLocks noChangeAspect="1"/>
          </p:cNvGraphicFramePr>
          <p:nvPr>
            <p:extLst>
              <p:ext uri="{D42A27DB-BD31-4B8C-83A1-F6EECF244321}">
                <p14:modId xmlns:p14="http://schemas.microsoft.com/office/powerpoint/2010/main" val="688572445"/>
              </p:ext>
            </p:extLst>
          </p:nvPr>
        </p:nvGraphicFramePr>
        <p:xfrm>
          <a:off x="712769" y="5769137"/>
          <a:ext cx="7527925" cy="822325"/>
        </p:xfrm>
        <a:graphic>
          <a:graphicData uri="http://schemas.openxmlformats.org/presentationml/2006/ole">
            <mc:AlternateContent xmlns:mc="http://schemas.openxmlformats.org/markup-compatibility/2006">
              <mc:Choice xmlns:v="urn:schemas-microsoft-com:vml" Requires="v">
                <p:oleObj spid="_x0000_s108848" name="Equation" r:id="rId4" imgW="94488000" imgH="10363200" progId="Equation.DSMT4">
                  <p:embed/>
                </p:oleObj>
              </mc:Choice>
              <mc:Fallback>
                <p:oleObj name="Equation" r:id="rId4" imgW="94488000" imgH="10363200" progId="Equation.DSMT4">
                  <p:embed/>
                  <p:pic>
                    <p:nvPicPr>
                      <p:cNvPr id="0" name=""/>
                      <p:cNvPicPr>
                        <a:picLocks noChangeAspect="1" noChangeArrowheads="1"/>
                      </p:cNvPicPr>
                      <p:nvPr/>
                    </p:nvPicPr>
                    <p:blipFill>
                      <a:blip r:embed="rId5"/>
                      <a:srcRect/>
                      <a:stretch>
                        <a:fillRect/>
                      </a:stretch>
                    </p:blipFill>
                    <p:spPr bwMode="auto">
                      <a:xfrm>
                        <a:off x="712769" y="5769137"/>
                        <a:ext cx="75279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384027625"/>
              </p:ext>
            </p:extLst>
          </p:nvPr>
        </p:nvGraphicFramePr>
        <p:xfrm>
          <a:off x="811485" y="5154170"/>
          <a:ext cx="2608387" cy="633221"/>
        </p:xfrm>
        <a:graphic>
          <a:graphicData uri="http://schemas.openxmlformats.org/presentationml/2006/ole">
            <mc:AlternateContent xmlns:mc="http://schemas.openxmlformats.org/markup-compatibility/2006">
              <mc:Choice xmlns:v="urn:schemas-microsoft-com:vml" Requires="v">
                <p:oleObj spid="_x0000_s108849" name="Equation" r:id="rId6" imgW="27736800" imgH="6705600" progId="Equation.DSMT4">
                  <p:embed/>
                </p:oleObj>
              </mc:Choice>
              <mc:Fallback>
                <p:oleObj name="Equation" r:id="rId6" imgW="27736800" imgH="6705600" progId="Equation.DSMT4">
                  <p:embed/>
                  <p:pic>
                    <p:nvPicPr>
                      <p:cNvPr id="0" name=""/>
                      <p:cNvPicPr>
                        <a:picLocks noChangeAspect="1" noChangeArrowheads="1"/>
                      </p:cNvPicPr>
                      <p:nvPr/>
                    </p:nvPicPr>
                    <p:blipFill>
                      <a:blip r:embed="rId7"/>
                      <a:srcRect/>
                      <a:stretch>
                        <a:fillRect/>
                      </a:stretch>
                    </p:blipFill>
                    <p:spPr bwMode="auto">
                      <a:xfrm>
                        <a:off x="811485" y="5154170"/>
                        <a:ext cx="2608387" cy="633221"/>
                      </a:xfrm>
                      <a:prstGeom prst="rect">
                        <a:avLst/>
                      </a:prstGeom>
                      <a:noFill/>
                      <a:ln>
                        <a:noFill/>
                      </a:ln>
                    </p:spPr>
                  </p:pic>
                </p:oleObj>
              </mc:Fallback>
            </mc:AlternateContent>
          </a:graphicData>
        </a:graphic>
      </p:graphicFrame>
      <p:sp>
        <p:nvSpPr>
          <p:cNvPr id="26" name="文本框 25"/>
          <p:cNvSpPr txBox="1"/>
          <p:nvPr/>
        </p:nvSpPr>
        <p:spPr>
          <a:xfrm>
            <a:off x="894203" y="4479503"/>
            <a:ext cx="313326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直接线性变换（</a:t>
            </a:r>
            <a:r>
              <a:rPr lang="en-US" altLang="zh-CN" sz="2400" dirty="0"/>
              <a:t>DLT</a:t>
            </a:r>
            <a:r>
              <a:rPr lang="zh-CN" altLang="en-US" sz="2400" dirty="0"/>
              <a:t>）</a:t>
            </a:r>
          </a:p>
        </p:txBody>
      </p:sp>
    </p:spTree>
    <p:extLst>
      <p:ext uri="{BB962C8B-B14F-4D97-AF65-F5344CB8AC3E}">
        <p14:creationId xmlns:p14="http://schemas.microsoft.com/office/powerpoint/2010/main" val="6011482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a:pPr>
            <a:r>
              <a:rPr lang="zh-CN" altLang="en-US" dirty="0"/>
              <a:t>摄像机标定</a:t>
            </a:r>
          </a:p>
          <a:p>
            <a:pPr lvl="2"/>
            <a:r>
              <a:rPr lang="zh-CN" altLang="en-US" dirty="0"/>
              <a:t>从一些已知坐标的三维</a:t>
            </a:r>
            <a:r>
              <a:rPr lang="en-US" altLang="zh-CN" dirty="0"/>
              <a:t>/</a:t>
            </a:r>
            <a:r>
              <a:rPr lang="zh-CN" altLang="en-US" dirty="0"/>
              <a:t>二维点计算相机的内参（如焦距）和外参（相机的姿态）</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131</a:t>
            </a:fld>
            <a:endParaRPr lang="zh-CN" altLang="en-US"/>
          </a:p>
        </p:txBody>
      </p:sp>
      <p:grpSp>
        <p:nvGrpSpPr>
          <p:cNvPr id="25" name="组合 24"/>
          <p:cNvGrpSpPr/>
          <p:nvPr/>
        </p:nvGrpSpPr>
        <p:grpSpPr>
          <a:xfrm>
            <a:off x="107504" y="3488976"/>
            <a:ext cx="8854592" cy="822963"/>
            <a:chOff x="107504" y="2381976"/>
            <a:chExt cx="8854592" cy="822963"/>
          </a:xfrm>
        </p:grpSpPr>
        <p:sp>
          <p:nvSpPr>
            <p:cNvPr id="26" name="TextBox 24"/>
            <p:cNvSpPr txBox="1"/>
            <p:nvPr/>
          </p:nvSpPr>
          <p:spPr>
            <a:xfrm>
              <a:off x="107504" y="2381979"/>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角点</a:t>
              </a:r>
              <a:endParaRPr lang="zh-CN" altLang="en-US" sz="2400" dirty="0">
                <a:solidFill>
                  <a:schemeClr val="tx1"/>
                </a:solidFill>
              </a:endParaRPr>
            </a:p>
            <a:p>
              <a:pPr algn="ctr"/>
              <a:r>
                <a:rPr lang="zh-CN" altLang="en-US" sz="2400" dirty="0">
                  <a:solidFill>
                    <a:schemeClr val="tx1"/>
                  </a:solidFill>
                  <a:sym typeface="+mn-ea"/>
                </a:rPr>
                <a:t>检测</a:t>
              </a:r>
              <a:endParaRPr lang="zh-CN" altLang="en-US" sz="2400" dirty="0">
                <a:solidFill>
                  <a:schemeClr val="tx1"/>
                </a:solidFill>
              </a:endParaRPr>
            </a:p>
          </p:txBody>
        </p:sp>
        <p:sp>
          <p:nvSpPr>
            <p:cNvPr id="27" name="TextBox 24"/>
            <p:cNvSpPr txBox="1"/>
            <p:nvPr/>
          </p:nvSpPr>
          <p:spPr>
            <a:xfrm>
              <a:off x="2483768" y="2381978"/>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投影</a:t>
              </a:r>
              <a:endParaRPr lang="zh-CN" altLang="en-US" sz="2400" dirty="0">
                <a:solidFill>
                  <a:schemeClr val="tx1"/>
                </a:solidFill>
              </a:endParaRPr>
            </a:p>
            <a:p>
              <a:pPr algn="ctr"/>
              <a:r>
                <a:rPr lang="zh-CN" altLang="en-US" sz="2400" dirty="0">
                  <a:solidFill>
                    <a:schemeClr val="tx1"/>
                  </a:solidFill>
                  <a:sym typeface="+mn-ea"/>
                </a:rPr>
                <a:t>计算</a:t>
              </a:r>
            </a:p>
          </p:txBody>
        </p:sp>
        <p:sp>
          <p:nvSpPr>
            <p:cNvPr id="28" name="TextBox 24"/>
            <p:cNvSpPr txBox="1"/>
            <p:nvPr/>
          </p:nvSpPr>
          <p:spPr>
            <a:xfrm>
              <a:off x="4788024" y="2381977"/>
              <a:ext cx="1872208" cy="822960"/>
            </a:xfrm>
            <a:prstGeom prst="rect">
              <a:avLst/>
            </a:prstGeom>
            <a:ln w="38100">
              <a:solidFill>
                <a:srgbClr val="FF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参数</a:t>
              </a:r>
              <a:endParaRPr lang="zh-CN" altLang="en-US" sz="2400" dirty="0">
                <a:solidFill>
                  <a:schemeClr val="tx1"/>
                </a:solidFill>
              </a:endParaRPr>
            </a:p>
            <a:p>
              <a:pPr algn="ctr"/>
              <a:r>
                <a:rPr lang="zh-CN" altLang="en-US" sz="2400" dirty="0">
                  <a:solidFill>
                    <a:schemeClr val="tx1"/>
                  </a:solidFill>
                  <a:sym typeface="+mn-ea"/>
                </a:rPr>
                <a:t>计算</a:t>
              </a:r>
              <a:endParaRPr lang="zh-CN" altLang="en-US" sz="2400" dirty="0">
                <a:solidFill>
                  <a:schemeClr val="tx1"/>
                </a:solidFill>
              </a:endParaRPr>
            </a:p>
          </p:txBody>
        </p:sp>
        <p:sp>
          <p:nvSpPr>
            <p:cNvPr id="29" name="TextBox 24"/>
            <p:cNvSpPr txBox="1"/>
            <p:nvPr/>
          </p:nvSpPr>
          <p:spPr>
            <a:xfrm>
              <a:off x="7089888" y="2381976"/>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参数</a:t>
              </a:r>
              <a:endParaRPr lang="zh-CN" altLang="en-US" sz="2400" dirty="0">
                <a:solidFill>
                  <a:schemeClr val="tx1"/>
                </a:solidFill>
              </a:endParaRPr>
            </a:p>
            <a:p>
              <a:pPr algn="ctr"/>
              <a:r>
                <a:rPr lang="zh-CN" altLang="en-US" sz="2400" dirty="0">
                  <a:solidFill>
                    <a:schemeClr val="tx1"/>
                  </a:solidFill>
                  <a:sym typeface="+mn-ea"/>
                </a:rPr>
                <a:t>优化</a:t>
              </a:r>
              <a:endParaRPr lang="zh-CN" altLang="en-US" sz="2400" dirty="0">
                <a:solidFill>
                  <a:schemeClr val="tx1"/>
                </a:solidFill>
              </a:endParaRPr>
            </a:p>
          </p:txBody>
        </p:sp>
        <p:sp>
          <p:nvSpPr>
            <p:cNvPr id="30" name="右箭头 29"/>
            <p:cNvSpPr/>
            <p:nvPr/>
          </p:nvSpPr>
          <p:spPr>
            <a:xfrm>
              <a:off x="2133595" y="2591338"/>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a:off x="4457121" y="2591338"/>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6780891" y="2596131"/>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4" name="对象 33"/>
          <p:cNvGraphicFramePr>
            <a:graphicFrameLocks noChangeAspect="1"/>
          </p:cNvGraphicFramePr>
          <p:nvPr>
            <p:extLst>
              <p:ext uri="{D42A27DB-BD31-4B8C-83A1-F6EECF244321}">
                <p14:modId xmlns:p14="http://schemas.microsoft.com/office/powerpoint/2010/main" val="153449306"/>
              </p:ext>
            </p:extLst>
          </p:nvPr>
        </p:nvGraphicFramePr>
        <p:xfrm>
          <a:off x="824819" y="5166585"/>
          <a:ext cx="2771775" cy="458787"/>
        </p:xfrm>
        <a:graphic>
          <a:graphicData uri="http://schemas.openxmlformats.org/presentationml/2006/ole">
            <mc:AlternateContent xmlns:mc="http://schemas.openxmlformats.org/markup-compatibility/2006">
              <mc:Choice xmlns:v="urn:schemas-microsoft-com:vml" Requires="v">
                <p:oleObj spid="_x0000_s110020" name="Equation" r:id="rId4" imgW="29565600" imgH="4876800" progId="Equation.DSMT4">
                  <p:embed/>
                </p:oleObj>
              </mc:Choice>
              <mc:Fallback>
                <p:oleObj name="Equation" r:id="rId4" imgW="29565600" imgH="4876800" progId="Equation.DSMT4">
                  <p:embed/>
                  <p:pic>
                    <p:nvPicPr>
                      <p:cNvPr id="0" name=""/>
                      <p:cNvPicPr>
                        <a:picLocks noChangeAspect="1" noChangeArrowheads="1"/>
                      </p:cNvPicPr>
                      <p:nvPr/>
                    </p:nvPicPr>
                    <p:blipFill>
                      <a:blip r:embed="rId5"/>
                      <a:srcRect/>
                      <a:stretch>
                        <a:fillRect/>
                      </a:stretch>
                    </p:blipFill>
                    <p:spPr bwMode="auto">
                      <a:xfrm>
                        <a:off x="824819" y="5166585"/>
                        <a:ext cx="2771775" cy="458787"/>
                      </a:xfrm>
                      <a:prstGeom prst="rect">
                        <a:avLst/>
                      </a:prstGeom>
                      <a:noFill/>
                      <a:ln>
                        <a:solidFill>
                          <a:schemeClr val="tx1"/>
                        </a:solidFill>
                      </a:ln>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3994509"/>
              </p:ext>
            </p:extLst>
          </p:nvPr>
        </p:nvGraphicFramePr>
        <p:xfrm>
          <a:off x="1338806" y="5785387"/>
          <a:ext cx="2314575" cy="430213"/>
        </p:xfrm>
        <a:graphic>
          <a:graphicData uri="http://schemas.openxmlformats.org/presentationml/2006/ole">
            <mc:AlternateContent xmlns:mc="http://schemas.openxmlformats.org/markup-compatibility/2006">
              <mc:Choice xmlns:v="urn:schemas-microsoft-com:vml" Requires="v">
                <p:oleObj spid="_x0000_s110021" name="Equation" r:id="rId6" imgW="24688800" imgH="4572000" progId="Equation.DSMT4">
                  <p:embed/>
                </p:oleObj>
              </mc:Choice>
              <mc:Fallback>
                <p:oleObj name="Equation" r:id="rId6" imgW="24688800" imgH="4572000" progId="Equation.DSMT4">
                  <p:embed/>
                  <p:pic>
                    <p:nvPicPr>
                      <p:cNvPr id="0" name=""/>
                      <p:cNvPicPr>
                        <a:picLocks noChangeAspect="1" noChangeArrowheads="1"/>
                      </p:cNvPicPr>
                      <p:nvPr/>
                    </p:nvPicPr>
                    <p:blipFill>
                      <a:blip r:embed="rId7"/>
                      <a:srcRect/>
                      <a:stretch>
                        <a:fillRect/>
                      </a:stretch>
                    </p:blipFill>
                    <p:spPr bwMode="auto">
                      <a:xfrm>
                        <a:off x="1338806" y="5785387"/>
                        <a:ext cx="2314575" cy="430213"/>
                      </a:xfrm>
                      <a:prstGeom prst="rect">
                        <a:avLst/>
                      </a:prstGeom>
                      <a:noFill/>
                      <a:ln>
                        <a:noFill/>
                      </a:ln>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74255631"/>
              </p:ext>
            </p:extLst>
          </p:nvPr>
        </p:nvGraphicFramePr>
        <p:xfrm>
          <a:off x="1423738" y="6276561"/>
          <a:ext cx="1228725" cy="458788"/>
        </p:xfrm>
        <a:graphic>
          <a:graphicData uri="http://schemas.openxmlformats.org/presentationml/2006/ole">
            <mc:AlternateContent xmlns:mc="http://schemas.openxmlformats.org/markup-compatibility/2006">
              <mc:Choice xmlns:v="urn:schemas-microsoft-com:vml" Requires="v">
                <p:oleObj spid="_x0000_s110022" name="Equation" r:id="rId8" imgW="13106400" imgH="4876800" progId="Equation.DSMT4">
                  <p:embed/>
                </p:oleObj>
              </mc:Choice>
              <mc:Fallback>
                <p:oleObj name="Equation" r:id="rId8" imgW="13106400" imgH="4876800" progId="Equation.DSMT4">
                  <p:embed/>
                  <p:pic>
                    <p:nvPicPr>
                      <p:cNvPr id="0" name=""/>
                      <p:cNvPicPr>
                        <a:picLocks noChangeAspect="1" noChangeArrowheads="1"/>
                      </p:cNvPicPr>
                      <p:nvPr/>
                    </p:nvPicPr>
                    <p:blipFill>
                      <a:blip r:embed="rId9"/>
                      <a:srcRect/>
                      <a:stretch>
                        <a:fillRect/>
                      </a:stretch>
                    </p:blipFill>
                    <p:spPr bwMode="auto">
                      <a:xfrm>
                        <a:off x="1423738" y="6276561"/>
                        <a:ext cx="1228725" cy="458788"/>
                      </a:xfrm>
                      <a:prstGeom prst="rect">
                        <a:avLst/>
                      </a:prstGeom>
                      <a:noFill/>
                      <a:ln>
                        <a:noFill/>
                      </a:ln>
                    </p:spPr>
                  </p:pic>
                </p:oleObj>
              </mc:Fallback>
            </mc:AlternateContent>
          </a:graphicData>
        </a:graphic>
      </p:graphicFrame>
      <p:sp>
        <p:nvSpPr>
          <p:cNvPr id="37" name="左大括号 36"/>
          <p:cNvSpPr/>
          <p:nvPr/>
        </p:nvSpPr>
        <p:spPr>
          <a:xfrm>
            <a:off x="1140518" y="5950456"/>
            <a:ext cx="198288" cy="8194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38" name="肘形连接符 37"/>
          <p:cNvCxnSpPr>
            <a:endCxn id="37" idx="1"/>
          </p:cNvCxnSpPr>
          <p:nvPr/>
        </p:nvCxnSpPr>
        <p:spPr>
          <a:xfrm rot="16200000" flipH="1">
            <a:off x="656947" y="5876619"/>
            <a:ext cx="725965" cy="2411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7855" y="4648480"/>
            <a:ext cx="2007335" cy="1971490"/>
          </a:xfrm>
          <a:prstGeom prst="rect">
            <a:avLst/>
          </a:prstGeom>
        </p:spPr>
      </p:pic>
      <p:sp>
        <p:nvSpPr>
          <p:cNvPr id="42" name="文本框 41"/>
          <p:cNvSpPr txBox="1"/>
          <p:nvPr/>
        </p:nvSpPr>
        <p:spPr>
          <a:xfrm>
            <a:off x="894203" y="4479503"/>
            <a:ext cx="4181854"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从</a:t>
            </a:r>
            <a:r>
              <a:rPr lang="en-US" altLang="zh-CN" sz="2400" dirty="0"/>
              <a:t>P</a:t>
            </a:r>
            <a:r>
              <a:rPr lang="zh-CN" altLang="en-US" sz="2400" dirty="0"/>
              <a:t>计算内参矩阵和外参矩阵</a:t>
            </a:r>
          </a:p>
        </p:txBody>
      </p:sp>
    </p:spTree>
    <p:extLst>
      <p:ext uri="{BB962C8B-B14F-4D97-AF65-F5344CB8AC3E}">
        <p14:creationId xmlns:p14="http://schemas.microsoft.com/office/powerpoint/2010/main" val="29690536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a:pPr>
            <a:r>
              <a:rPr lang="zh-CN" altLang="en-US" dirty="0"/>
              <a:t>摄像机标定</a:t>
            </a:r>
          </a:p>
          <a:p>
            <a:pPr lvl="2"/>
            <a:r>
              <a:rPr lang="zh-CN" altLang="en-US" dirty="0"/>
              <a:t>从一些已知坐标的三维</a:t>
            </a:r>
            <a:r>
              <a:rPr lang="en-US" altLang="zh-CN" dirty="0"/>
              <a:t>/</a:t>
            </a:r>
            <a:r>
              <a:rPr lang="zh-CN" altLang="en-US" dirty="0"/>
              <a:t>二维点计算相机的内参（如焦距）和外参（相机的姿态）</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132</a:t>
            </a:fld>
            <a:endParaRPr lang="zh-CN" altLang="en-US"/>
          </a:p>
        </p:txBody>
      </p:sp>
      <p:grpSp>
        <p:nvGrpSpPr>
          <p:cNvPr id="20" name="组合 19"/>
          <p:cNvGrpSpPr/>
          <p:nvPr/>
        </p:nvGrpSpPr>
        <p:grpSpPr>
          <a:xfrm>
            <a:off x="107504" y="3482165"/>
            <a:ext cx="8854592" cy="822963"/>
            <a:chOff x="107504" y="2381976"/>
            <a:chExt cx="8854592" cy="822963"/>
          </a:xfrm>
        </p:grpSpPr>
        <p:sp>
          <p:nvSpPr>
            <p:cNvPr id="21" name="TextBox 24"/>
            <p:cNvSpPr txBox="1"/>
            <p:nvPr/>
          </p:nvSpPr>
          <p:spPr>
            <a:xfrm>
              <a:off x="107504" y="2381979"/>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角点</a:t>
              </a:r>
              <a:endParaRPr lang="zh-CN" altLang="en-US" sz="2400" dirty="0">
                <a:solidFill>
                  <a:schemeClr val="tx1"/>
                </a:solidFill>
              </a:endParaRPr>
            </a:p>
            <a:p>
              <a:pPr algn="ctr"/>
              <a:r>
                <a:rPr lang="zh-CN" altLang="en-US" sz="2400" dirty="0">
                  <a:solidFill>
                    <a:schemeClr val="tx1"/>
                  </a:solidFill>
                  <a:sym typeface="+mn-ea"/>
                </a:rPr>
                <a:t>检测</a:t>
              </a:r>
              <a:endParaRPr lang="zh-CN" altLang="en-US" sz="2400" dirty="0">
                <a:solidFill>
                  <a:schemeClr val="tx1"/>
                </a:solidFill>
              </a:endParaRPr>
            </a:p>
          </p:txBody>
        </p:sp>
        <p:sp>
          <p:nvSpPr>
            <p:cNvPr id="22" name="TextBox 24"/>
            <p:cNvSpPr txBox="1"/>
            <p:nvPr/>
          </p:nvSpPr>
          <p:spPr>
            <a:xfrm>
              <a:off x="2483768" y="2381978"/>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投影</a:t>
              </a:r>
              <a:endParaRPr lang="zh-CN" altLang="en-US" sz="2400" dirty="0">
                <a:solidFill>
                  <a:schemeClr val="tx1"/>
                </a:solidFill>
              </a:endParaRPr>
            </a:p>
            <a:p>
              <a:pPr algn="ctr"/>
              <a:r>
                <a:rPr lang="zh-CN" altLang="en-US" sz="2400" dirty="0">
                  <a:solidFill>
                    <a:schemeClr val="tx1"/>
                  </a:solidFill>
                  <a:sym typeface="+mn-ea"/>
                </a:rPr>
                <a:t>计算</a:t>
              </a:r>
            </a:p>
          </p:txBody>
        </p:sp>
        <p:sp>
          <p:nvSpPr>
            <p:cNvPr id="23" name="TextBox 24"/>
            <p:cNvSpPr txBox="1"/>
            <p:nvPr/>
          </p:nvSpPr>
          <p:spPr>
            <a:xfrm>
              <a:off x="4788024" y="2381977"/>
              <a:ext cx="1872208" cy="8229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参数</a:t>
              </a:r>
              <a:endParaRPr lang="zh-CN" altLang="en-US" sz="2400" dirty="0">
                <a:solidFill>
                  <a:schemeClr val="tx1"/>
                </a:solidFill>
              </a:endParaRPr>
            </a:p>
            <a:p>
              <a:pPr algn="ctr"/>
              <a:r>
                <a:rPr lang="zh-CN" altLang="en-US" sz="2400" dirty="0">
                  <a:solidFill>
                    <a:schemeClr val="tx1"/>
                  </a:solidFill>
                  <a:sym typeface="+mn-ea"/>
                </a:rPr>
                <a:t>计算</a:t>
              </a:r>
              <a:endParaRPr lang="zh-CN" altLang="en-US" sz="2400" dirty="0">
                <a:solidFill>
                  <a:schemeClr val="tx1"/>
                </a:solidFill>
              </a:endParaRPr>
            </a:p>
          </p:txBody>
        </p:sp>
        <p:sp>
          <p:nvSpPr>
            <p:cNvPr id="24" name="TextBox 24"/>
            <p:cNvSpPr txBox="1"/>
            <p:nvPr/>
          </p:nvSpPr>
          <p:spPr>
            <a:xfrm>
              <a:off x="7089888" y="2381976"/>
              <a:ext cx="1872208" cy="822960"/>
            </a:xfrm>
            <a:prstGeom prst="rect">
              <a:avLst/>
            </a:prstGeom>
            <a:ln w="38100">
              <a:solidFill>
                <a:srgbClr val="FF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solidFill>
                    <a:schemeClr val="tx1"/>
                  </a:solidFill>
                  <a:sym typeface="+mn-ea"/>
                </a:rPr>
                <a:t>参数</a:t>
              </a:r>
              <a:endParaRPr lang="zh-CN" altLang="en-US" sz="2400" dirty="0">
                <a:solidFill>
                  <a:schemeClr val="tx1"/>
                </a:solidFill>
              </a:endParaRPr>
            </a:p>
            <a:p>
              <a:pPr algn="ctr"/>
              <a:r>
                <a:rPr lang="zh-CN" altLang="en-US" sz="2400" dirty="0">
                  <a:solidFill>
                    <a:schemeClr val="tx1"/>
                  </a:solidFill>
                  <a:sym typeface="+mn-ea"/>
                </a:rPr>
                <a:t>优化</a:t>
              </a:r>
              <a:endParaRPr lang="zh-CN" altLang="en-US" sz="2400" dirty="0">
                <a:solidFill>
                  <a:schemeClr val="tx1"/>
                </a:solidFill>
              </a:endParaRPr>
            </a:p>
          </p:txBody>
        </p:sp>
        <p:sp>
          <p:nvSpPr>
            <p:cNvPr id="33" name="右箭头 32"/>
            <p:cNvSpPr/>
            <p:nvPr/>
          </p:nvSpPr>
          <p:spPr>
            <a:xfrm>
              <a:off x="2133595" y="2591338"/>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4457121" y="2591338"/>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a:off x="6780891" y="2596131"/>
              <a:ext cx="268298"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4" name="对象 43"/>
          <p:cNvGraphicFramePr>
            <a:graphicFrameLocks noChangeAspect="1"/>
          </p:cNvGraphicFramePr>
          <p:nvPr>
            <p:extLst>
              <p:ext uri="{D42A27DB-BD31-4B8C-83A1-F6EECF244321}">
                <p14:modId xmlns:p14="http://schemas.microsoft.com/office/powerpoint/2010/main" val="1126275617"/>
              </p:ext>
            </p:extLst>
          </p:nvPr>
        </p:nvGraphicFramePr>
        <p:xfrm>
          <a:off x="1133475" y="5274219"/>
          <a:ext cx="3438525" cy="835025"/>
        </p:xfrm>
        <a:graphic>
          <a:graphicData uri="http://schemas.openxmlformats.org/presentationml/2006/ole">
            <mc:AlternateContent xmlns:mc="http://schemas.openxmlformats.org/markup-compatibility/2006">
              <mc:Choice xmlns:v="urn:schemas-microsoft-com:vml" Requires="v">
                <p:oleObj spid="_x0000_s111344" name="Equation" r:id="rId4" imgW="36576000" imgH="8839200" progId="Equation.DSMT4">
                  <p:embed/>
                </p:oleObj>
              </mc:Choice>
              <mc:Fallback>
                <p:oleObj name="Equation" r:id="rId4" imgW="36576000" imgH="8839200" progId="Equation.DSMT4">
                  <p:embed/>
                  <p:pic>
                    <p:nvPicPr>
                      <p:cNvPr id="0" name=""/>
                      <p:cNvPicPr>
                        <a:picLocks noChangeAspect="1" noChangeArrowheads="1"/>
                      </p:cNvPicPr>
                      <p:nvPr/>
                    </p:nvPicPr>
                    <p:blipFill>
                      <a:blip r:embed="rId5"/>
                      <a:srcRect/>
                      <a:stretch>
                        <a:fillRect/>
                      </a:stretch>
                    </p:blipFill>
                    <p:spPr bwMode="auto">
                      <a:xfrm>
                        <a:off x="1133475" y="5274219"/>
                        <a:ext cx="3438525" cy="835025"/>
                      </a:xfrm>
                      <a:prstGeom prst="rect">
                        <a:avLst/>
                      </a:prstGeom>
                      <a:noFill/>
                      <a:ln>
                        <a:noFill/>
                      </a:ln>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2086589543"/>
              </p:ext>
            </p:extLst>
          </p:nvPr>
        </p:nvGraphicFramePr>
        <p:xfrm>
          <a:off x="5709240" y="5803292"/>
          <a:ext cx="274662" cy="381020"/>
        </p:xfrm>
        <a:graphic>
          <a:graphicData uri="http://schemas.openxmlformats.org/presentationml/2006/ole">
            <mc:AlternateContent xmlns:mc="http://schemas.openxmlformats.org/markup-compatibility/2006">
              <mc:Choice xmlns:v="urn:schemas-microsoft-com:vml" Requires="v">
                <p:oleObj spid="_x0000_s111345" name="Equation" r:id="rId6" imgW="3962400" imgH="5486400" progId="Equation.DSMT4">
                  <p:embed/>
                </p:oleObj>
              </mc:Choice>
              <mc:Fallback>
                <p:oleObj name="Equation" r:id="rId6" imgW="3962400" imgH="5486400" progId="Equation.DSMT4">
                  <p:embed/>
                  <p:pic>
                    <p:nvPicPr>
                      <p:cNvPr id="0" name=""/>
                      <p:cNvPicPr>
                        <a:picLocks noChangeAspect="1" noChangeArrowheads="1"/>
                      </p:cNvPicPr>
                      <p:nvPr/>
                    </p:nvPicPr>
                    <p:blipFill>
                      <a:blip r:embed="rId7"/>
                      <a:srcRect/>
                      <a:stretch>
                        <a:fillRect/>
                      </a:stretch>
                    </p:blipFill>
                    <p:spPr bwMode="auto">
                      <a:xfrm>
                        <a:off x="5709240" y="5803292"/>
                        <a:ext cx="274662" cy="381020"/>
                      </a:xfrm>
                      <a:prstGeom prst="rect">
                        <a:avLst/>
                      </a:prstGeom>
                      <a:solidFill>
                        <a:schemeClr val="bg1"/>
                      </a:solidFill>
                      <a:ln>
                        <a:noFill/>
                      </a:ln>
                    </p:spPr>
                  </p:pic>
                </p:oleObj>
              </mc:Fallback>
            </mc:AlternateContent>
          </a:graphicData>
        </a:graphic>
      </p:graphicFrame>
      <p:grpSp>
        <p:nvGrpSpPr>
          <p:cNvPr id="6" name="组合 5"/>
          <p:cNvGrpSpPr/>
          <p:nvPr/>
        </p:nvGrpSpPr>
        <p:grpSpPr>
          <a:xfrm>
            <a:off x="5604647" y="4920451"/>
            <a:ext cx="3061415" cy="1937549"/>
            <a:chOff x="4606929" y="5241364"/>
            <a:chExt cx="3735384" cy="2364100"/>
          </a:xfrm>
        </p:grpSpPr>
        <p:grpSp>
          <p:nvGrpSpPr>
            <p:cNvPr id="5" name="组合 4"/>
            <p:cNvGrpSpPr/>
            <p:nvPr/>
          </p:nvGrpSpPr>
          <p:grpSpPr>
            <a:xfrm>
              <a:off x="4606929" y="5241364"/>
              <a:ext cx="3735384" cy="2364100"/>
              <a:chOff x="4606929" y="5241364"/>
              <a:chExt cx="3735384" cy="2364100"/>
            </a:xfrm>
          </p:grpSpPr>
          <p:pic>
            <p:nvPicPr>
              <p:cNvPr id="45" name="图片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6929" y="5241364"/>
                <a:ext cx="3623804" cy="2364100"/>
              </a:xfrm>
              <a:prstGeom prst="rect">
                <a:avLst/>
              </a:prstGeom>
            </p:spPr>
          </p:pic>
          <p:graphicFrame>
            <p:nvGraphicFramePr>
              <p:cNvPr id="48" name="对象 47"/>
              <p:cNvGraphicFramePr>
                <a:graphicFrameLocks noChangeAspect="1"/>
              </p:cNvGraphicFramePr>
              <p:nvPr>
                <p:extLst>
                  <p:ext uri="{D42A27DB-BD31-4B8C-83A1-F6EECF244321}">
                    <p14:modId xmlns:p14="http://schemas.microsoft.com/office/powerpoint/2010/main" val="3867515769"/>
                  </p:ext>
                </p:extLst>
              </p:nvPr>
            </p:nvGraphicFramePr>
            <p:xfrm>
              <a:off x="8026400" y="5438546"/>
              <a:ext cx="315913" cy="381000"/>
            </p:xfrm>
            <a:graphic>
              <a:graphicData uri="http://schemas.openxmlformats.org/presentationml/2006/ole">
                <mc:AlternateContent xmlns:mc="http://schemas.openxmlformats.org/markup-compatibility/2006">
                  <mc:Choice xmlns:v="urn:schemas-microsoft-com:vml" Requires="v">
                    <p:oleObj spid="_x0000_s111346" name="Equation" r:id="rId9" imgW="4572000" imgH="5486400" progId="Equation.DSMT4">
                      <p:embed/>
                    </p:oleObj>
                  </mc:Choice>
                  <mc:Fallback>
                    <p:oleObj name="Equation" r:id="rId9" imgW="4572000" imgH="5486400" progId="Equation.DSMT4">
                      <p:embed/>
                      <p:pic>
                        <p:nvPicPr>
                          <p:cNvPr id="0" name=""/>
                          <p:cNvPicPr>
                            <a:picLocks noChangeAspect="1" noChangeArrowheads="1"/>
                          </p:cNvPicPr>
                          <p:nvPr/>
                        </p:nvPicPr>
                        <p:blipFill>
                          <a:blip r:embed="rId10"/>
                          <a:srcRect/>
                          <a:stretch>
                            <a:fillRect/>
                          </a:stretch>
                        </p:blipFill>
                        <p:spPr bwMode="auto">
                          <a:xfrm>
                            <a:off x="8026400" y="5438546"/>
                            <a:ext cx="315913" cy="381000"/>
                          </a:xfrm>
                          <a:prstGeom prst="rect">
                            <a:avLst/>
                          </a:prstGeom>
                          <a:solidFill>
                            <a:schemeClr val="bg1"/>
                          </a:solidFill>
                          <a:ln>
                            <a:noFill/>
                          </a:ln>
                        </p:spPr>
                      </p:pic>
                    </p:oleObj>
                  </mc:Fallback>
                </mc:AlternateContent>
              </a:graphicData>
            </a:graphic>
          </p:graphicFrame>
        </p:grpSp>
        <p:graphicFrame>
          <p:nvGraphicFramePr>
            <p:cNvPr id="46" name="对象 45"/>
            <p:cNvGraphicFramePr>
              <a:graphicFrameLocks noChangeAspect="1"/>
            </p:cNvGraphicFramePr>
            <p:nvPr>
              <p:extLst>
                <p:ext uri="{D42A27DB-BD31-4B8C-83A1-F6EECF244321}">
                  <p14:modId xmlns:p14="http://schemas.microsoft.com/office/powerpoint/2010/main" val="1202959977"/>
                </p:ext>
              </p:extLst>
            </p:nvPr>
          </p:nvGraphicFramePr>
          <p:xfrm>
            <a:off x="6426290" y="6722815"/>
            <a:ext cx="274662" cy="381020"/>
          </p:xfrm>
          <a:graphic>
            <a:graphicData uri="http://schemas.openxmlformats.org/presentationml/2006/ole">
              <mc:AlternateContent xmlns:mc="http://schemas.openxmlformats.org/markup-compatibility/2006">
                <mc:Choice xmlns:v="urn:schemas-microsoft-com:vml" Requires="v">
                  <p:oleObj spid="_x0000_s111347" name="Equation" r:id="rId11" imgW="3962400" imgH="5486400" progId="Equation.DSMT4">
                    <p:embed/>
                  </p:oleObj>
                </mc:Choice>
                <mc:Fallback>
                  <p:oleObj name="Equation" r:id="rId11" imgW="3962400" imgH="5486400" progId="Equation.DSMT4">
                    <p:embed/>
                    <p:pic>
                      <p:nvPicPr>
                        <p:cNvPr id="0" name=""/>
                        <p:cNvPicPr>
                          <a:picLocks noChangeAspect="1" noChangeArrowheads="1"/>
                        </p:cNvPicPr>
                        <p:nvPr/>
                      </p:nvPicPr>
                      <p:blipFill>
                        <a:blip r:embed="rId12"/>
                        <a:srcRect/>
                        <a:stretch>
                          <a:fillRect/>
                        </a:stretch>
                      </p:blipFill>
                      <p:spPr bwMode="auto">
                        <a:xfrm>
                          <a:off x="6426290" y="6722815"/>
                          <a:ext cx="274662" cy="381020"/>
                        </a:xfrm>
                        <a:prstGeom prst="rect">
                          <a:avLst/>
                        </a:prstGeom>
                        <a:solidFill>
                          <a:schemeClr val="bg1"/>
                        </a:solidFill>
                        <a:ln>
                          <a:noFill/>
                        </a:ln>
                      </p:spPr>
                    </p:pic>
                  </p:oleObj>
                </mc:Fallback>
              </mc:AlternateContent>
            </a:graphicData>
          </a:graphic>
        </p:graphicFrame>
      </p:grpSp>
      <p:graphicFrame>
        <p:nvGraphicFramePr>
          <p:cNvPr id="50" name="对象 49"/>
          <p:cNvGraphicFramePr>
            <a:graphicFrameLocks noChangeAspect="1"/>
          </p:cNvGraphicFramePr>
          <p:nvPr>
            <p:extLst>
              <p:ext uri="{D42A27DB-BD31-4B8C-83A1-F6EECF244321}">
                <p14:modId xmlns:p14="http://schemas.microsoft.com/office/powerpoint/2010/main" val="4201523950"/>
              </p:ext>
            </p:extLst>
          </p:nvPr>
        </p:nvGraphicFramePr>
        <p:xfrm>
          <a:off x="6327180" y="5374940"/>
          <a:ext cx="274662" cy="381020"/>
        </p:xfrm>
        <a:graphic>
          <a:graphicData uri="http://schemas.openxmlformats.org/presentationml/2006/ole">
            <mc:AlternateContent xmlns:mc="http://schemas.openxmlformats.org/markup-compatibility/2006">
              <mc:Choice xmlns:v="urn:schemas-microsoft-com:vml" Requires="v">
                <p:oleObj spid="_x0000_s111348" name="Equation" r:id="rId13" imgW="3962400" imgH="5486400" progId="Equation.DSMT4">
                  <p:embed/>
                </p:oleObj>
              </mc:Choice>
              <mc:Fallback>
                <p:oleObj name="Equation" r:id="rId13" imgW="3962400" imgH="5486400" progId="Equation.DSMT4">
                  <p:embed/>
                  <p:pic>
                    <p:nvPicPr>
                      <p:cNvPr id="0" name=""/>
                      <p:cNvPicPr>
                        <a:picLocks noChangeAspect="1" noChangeArrowheads="1"/>
                      </p:cNvPicPr>
                      <p:nvPr/>
                    </p:nvPicPr>
                    <p:blipFill>
                      <a:blip r:embed="rId7"/>
                      <a:srcRect/>
                      <a:stretch>
                        <a:fillRect/>
                      </a:stretch>
                    </p:blipFill>
                    <p:spPr bwMode="auto">
                      <a:xfrm>
                        <a:off x="6327180" y="5374940"/>
                        <a:ext cx="274662" cy="381020"/>
                      </a:xfrm>
                      <a:prstGeom prst="rect">
                        <a:avLst/>
                      </a:prstGeom>
                      <a:solidFill>
                        <a:schemeClr val="bg1"/>
                      </a:solidFill>
                      <a:ln>
                        <a:noFill/>
                      </a:ln>
                    </p:spPr>
                  </p:pic>
                </p:oleObj>
              </mc:Fallback>
            </mc:AlternateContent>
          </a:graphicData>
        </a:graphic>
      </p:graphicFrame>
      <p:sp>
        <p:nvSpPr>
          <p:cNvPr id="51" name="文本框 50"/>
          <p:cNvSpPr txBox="1"/>
          <p:nvPr/>
        </p:nvSpPr>
        <p:spPr>
          <a:xfrm>
            <a:off x="894202" y="4470419"/>
            <a:ext cx="588668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通过对</a:t>
            </a:r>
            <a:r>
              <a:rPr lang="en-US" altLang="zh-CN" sz="2400" dirty="0"/>
              <a:t>P</a:t>
            </a:r>
            <a:r>
              <a:rPr lang="zh-CN" altLang="en-US" sz="2400" dirty="0"/>
              <a:t>的非线性优化对相机参数进行优化</a:t>
            </a:r>
          </a:p>
        </p:txBody>
      </p:sp>
    </p:spTree>
    <p:extLst>
      <p:ext uri="{BB962C8B-B14F-4D97-AF65-F5344CB8AC3E}">
        <p14:creationId xmlns:p14="http://schemas.microsoft.com/office/powerpoint/2010/main" val="42575833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startAt="2"/>
            </a:pPr>
            <a:r>
              <a:rPr lang="zh-CN" altLang="en-US" dirty="0"/>
              <a:t>三角测量</a:t>
            </a:r>
          </a:p>
          <a:p>
            <a:pPr lvl="2"/>
            <a:r>
              <a:rPr lang="zh-CN" altLang="en-US" dirty="0"/>
              <a:t>给定一些点在两幅或更多的图像间（从校准相机）的对应关系，计算这些点的三维位置</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133</a:t>
            </a:fld>
            <a:endParaRPr lang="zh-CN" altLang="en-US"/>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8979" y="3711182"/>
            <a:ext cx="5577148" cy="2830438"/>
          </a:xfrm>
          <a:prstGeom prst="rect">
            <a:avLst/>
          </a:prstGeom>
        </p:spPr>
      </p:pic>
      <p:graphicFrame>
        <p:nvGraphicFramePr>
          <p:cNvPr id="26" name="对象 25"/>
          <p:cNvGraphicFramePr>
            <a:graphicFrameLocks noChangeAspect="1"/>
          </p:cNvGraphicFramePr>
          <p:nvPr>
            <p:extLst>
              <p:ext uri="{D42A27DB-BD31-4B8C-83A1-F6EECF244321}">
                <p14:modId xmlns:p14="http://schemas.microsoft.com/office/powerpoint/2010/main" val="1566439379"/>
              </p:ext>
            </p:extLst>
          </p:nvPr>
        </p:nvGraphicFramePr>
        <p:xfrm>
          <a:off x="6223516" y="4904468"/>
          <a:ext cx="982663" cy="504825"/>
        </p:xfrm>
        <a:graphic>
          <a:graphicData uri="http://schemas.openxmlformats.org/presentationml/2006/ole">
            <mc:AlternateContent xmlns:mc="http://schemas.openxmlformats.org/markup-compatibility/2006">
              <mc:Choice xmlns:v="urn:schemas-microsoft-com:vml" Requires="v">
                <p:oleObj spid="_x0000_s111914" name="Equation" r:id="rId5" imgW="11277600" imgH="5791200" progId="Equation.DSMT4">
                  <p:embed/>
                </p:oleObj>
              </mc:Choice>
              <mc:Fallback>
                <p:oleObj name="Equation" r:id="rId5" imgW="11277600" imgH="5791200" progId="Equation.DSMT4">
                  <p:embed/>
                  <p:pic>
                    <p:nvPicPr>
                      <p:cNvPr id="0" name=""/>
                      <p:cNvPicPr>
                        <a:picLocks noChangeAspect="1" noChangeArrowheads="1"/>
                      </p:cNvPicPr>
                      <p:nvPr/>
                    </p:nvPicPr>
                    <p:blipFill>
                      <a:blip r:embed="rId6"/>
                      <a:srcRect/>
                      <a:stretch>
                        <a:fillRect/>
                      </a:stretch>
                    </p:blipFill>
                    <p:spPr bwMode="auto">
                      <a:xfrm>
                        <a:off x="6223516" y="4904468"/>
                        <a:ext cx="9826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4056854995"/>
              </p:ext>
            </p:extLst>
          </p:nvPr>
        </p:nvGraphicFramePr>
        <p:xfrm>
          <a:off x="4446370" y="3519035"/>
          <a:ext cx="344487" cy="346075"/>
        </p:xfrm>
        <a:graphic>
          <a:graphicData uri="http://schemas.openxmlformats.org/presentationml/2006/ole">
            <mc:AlternateContent xmlns:mc="http://schemas.openxmlformats.org/markup-compatibility/2006">
              <mc:Choice xmlns:v="urn:schemas-microsoft-com:vml" Requires="v">
                <p:oleObj spid="_x0000_s111915" name="Equation" r:id="rId7" imgW="3962400" imgH="3962400" progId="Equation.DSMT4">
                  <p:embed/>
                </p:oleObj>
              </mc:Choice>
              <mc:Fallback>
                <p:oleObj name="Equation" r:id="rId7" imgW="3962400" imgH="3962400" progId="Equation.DSMT4">
                  <p:embed/>
                  <p:pic>
                    <p:nvPicPr>
                      <p:cNvPr id="0" name=""/>
                      <p:cNvPicPr>
                        <a:picLocks noChangeAspect="1" noChangeArrowheads="1"/>
                      </p:cNvPicPr>
                      <p:nvPr/>
                    </p:nvPicPr>
                    <p:blipFill>
                      <a:blip r:embed="rId8"/>
                      <a:srcRect/>
                      <a:stretch>
                        <a:fillRect/>
                      </a:stretch>
                    </p:blipFill>
                    <p:spPr bwMode="auto">
                      <a:xfrm>
                        <a:off x="4446370" y="3519035"/>
                        <a:ext cx="3444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任意多边形 27"/>
          <p:cNvSpPr/>
          <p:nvPr/>
        </p:nvSpPr>
        <p:spPr>
          <a:xfrm>
            <a:off x="2887762" y="5208120"/>
            <a:ext cx="3461385" cy="937260"/>
          </a:xfrm>
          <a:custGeom>
            <a:avLst/>
            <a:gdLst>
              <a:gd name="connsiteX0" fmla="*/ 0 w 3514725"/>
              <a:gd name="connsiteY0" fmla="*/ 371475 h 950788"/>
              <a:gd name="connsiteX1" fmla="*/ 1504950 w 3514725"/>
              <a:gd name="connsiteY1" fmla="*/ 942975 h 950788"/>
              <a:gd name="connsiteX2" fmla="*/ 3514725 w 3514725"/>
              <a:gd name="connsiteY2" fmla="*/ 0 h 950788"/>
            </a:gdLst>
            <a:ahLst/>
            <a:cxnLst>
              <a:cxn ang="0">
                <a:pos x="connsiteX0" y="connsiteY0"/>
              </a:cxn>
              <a:cxn ang="0">
                <a:pos x="connsiteX1" y="connsiteY1"/>
              </a:cxn>
              <a:cxn ang="0">
                <a:pos x="connsiteX2" y="connsiteY2"/>
              </a:cxn>
            </a:cxnLst>
            <a:rect l="l" t="t" r="r" b="b"/>
            <a:pathLst>
              <a:path w="3514725" h="950788">
                <a:moveTo>
                  <a:pt x="0" y="371475"/>
                </a:moveTo>
                <a:cubicBezTo>
                  <a:pt x="459581" y="688181"/>
                  <a:pt x="919162" y="1004888"/>
                  <a:pt x="1504950" y="942975"/>
                </a:cubicBezTo>
                <a:cubicBezTo>
                  <a:pt x="2090738" y="881062"/>
                  <a:pt x="2802731" y="440531"/>
                  <a:pt x="3514725" y="0"/>
                </a:cubicBezTo>
              </a:path>
            </a:pathLst>
          </a:cu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TextBox 7"/>
          <p:cNvSpPr txBox="1"/>
          <p:nvPr/>
        </p:nvSpPr>
        <p:spPr>
          <a:xfrm>
            <a:off x="3559860" y="5618941"/>
            <a:ext cx="1296143" cy="396240"/>
          </a:xfrm>
          <a:prstGeom prst="rect">
            <a:avLst/>
          </a:prstGeom>
          <a:noFill/>
        </p:spPr>
        <p:txBody>
          <a:bodyPr wrap="square" rtlCol="0">
            <a:spAutoFit/>
          </a:bodyPr>
          <a:lstStyle/>
          <a:p>
            <a:pPr algn="ctr"/>
            <a:r>
              <a:rPr lang="zh-CN" altLang="en-US" sz="2000" dirty="0"/>
              <a:t>特征匹配</a:t>
            </a:r>
          </a:p>
        </p:txBody>
      </p:sp>
      <p:cxnSp>
        <p:nvCxnSpPr>
          <p:cNvPr id="30" name="直接连接符 29"/>
          <p:cNvCxnSpPr/>
          <p:nvPr/>
        </p:nvCxnSpPr>
        <p:spPr>
          <a:xfrm flipV="1">
            <a:off x="1699042" y="5852645"/>
            <a:ext cx="5460365" cy="561975"/>
          </a:xfrm>
          <a:prstGeom prst="line">
            <a:avLst/>
          </a:prstGeom>
          <a:ln w="317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7"/>
          <p:cNvSpPr txBox="1"/>
          <p:nvPr/>
        </p:nvSpPr>
        <p:spPr>
          <a:xfrm>
            <a:off x="4446955" y="6223461"/>
            <a:ext cx="1296143" cy="396240"/>
          </a:xfrm>
          <a:prstGeom prst="rect">
            <a:avLst/>
          </a:prstGeom>
          <a:noFill/>
        </p:spPr>
        <p:txBody>
          <a:bodyPr wrap="square" rtlCol="0">
            <a:spAutoFit/>
          </a:bodyPr>
          <a:lstStyle/>
          <a:p>
            <a:pPr algn="ctr"/>
            <a:r>
              <a:rPr lang="zh-CN" altLang="en-US" sz="2000" dirty="0"/>
              <a:t>基准线</a:t>
            </a:r>
          </a:p>
        </p:txBody>
      </p:sp>
      <p:sp>
        <p:nvSpPr>
          <p:cNvPr id="32" name="TextBox 7"/>
          <p:cNvSpPr txBox="1"/>
          <p:nvPr/>
        </p:nvSpPr>
        <p:spPr>
          <a:xfrm>
            <a:off x="971600" y="6414596"/>
            <a:ext cx="1296143" cy="398780"/>
          </a:xfrm>
          <a:prstGeom prst="rect">
            <a:avLst/>
          </a:prstGeom>
          <a:noFill/>
        </p:spPr>
        <p:txBody>
          <a:bodyPr wrap="square" rtlCol="0">
            <a:spAutoFit/>
          </a:bodyPr>
          <a:lstStyle/>
          <a:p>
            <a:pPr algn="ctr"/>
            <a:r>
              <a:rPr lang="zh-CN" altLang="en-US" sz="2000" dirty="0"/>
              <a:t>相机</a:t>
            </a:r>
            <a:r>
              <a:rPr lang="en-US" altLang="zh-CN" sz="2000" dirty="0"/>
              <a:t>1</a:t>
            </a:r>
          </a:p>
        </p:txBody>
      </p:sp>
      <p:sp>
        <p:nvSpPr>
          <p:cNvPr id="34" name="TextBox 7"/>
          <p:cNvSpPr txBox="1"/>
          <p:nvPr/>
        </p:nvSpPr>
        <p:spPr>
          <a:xfrm>
            <a:off x="7026325" y="5852621"/>
            <a:ext cx="1296143" cy="398780"/>
          </a:xfrm>
          <a:prstGeom prst="rect">
            <a:avLst/>
          </a:prstGeom>
          <a:noFill/>
        </p:spPr>
        <p:txBody>
          <a:bodyPr wrap="square" rtlCol="0">
            <a:spAutoFit/>
          </a:bodyPr>
          <a:lstStyle/>
          <a:p>
            <a:pPr algn="ctr"/>
            <a:r>
              <a:rPr lang="zh-CN" altLang="en-US" sz="2000" dirty="0"/>
              <a:t>相机</a:t>
            </a:r>
            <a:r>
              <a:rPr lang="en-US" altLang="zh-CN" sz="2000" dirty="0"/>
              <a:t>2</a:t>
            </a:r>
          </a:p>
        </p:txBody>
      </p:sp>
    </p:spTree>
    <p:extLst>
      <p:ext uri="{BB962C8B-B14F-4D97-AF65-F5344CB8AC3E}">
        <p14:creationId xmlns:p14="http://schemas.microsoft.com/office/powerpoint/2010/main" val="24362602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startAt="2"/>
            </a:pPr>
            <a:r>
              <a:rPr lang="zh-CN" altLang="en-US" dirty="0"/>
              <a:t>三角测量</a:t>
            </a:r>
          </a:p>
          <a:p>
            <a:pPr lvl="2"/>
            <a:r>
              <a:rPr lang="zh-CN" altLang="en-US" dirty="0"/>
              <a:t>给定一些点在两幅或更多的图像间（从校准相机）的对应关系，计算这些点的三维位置</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134</a:t>
            </a:fld>
            <a:endParaRPr lang="zh-CN" altLang="en-US"/>
          </a:p>
        </p:txBody>
      </p:sp>
      <p:pic>
        <p:nvPicPr>
          <p:cNvPr id="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716"/>
          <a:stretch>
            <a:fillRect/>
          </a:stretch>
        </p:blipFill>
        <p:spPr bwMode="auto">
          <a:xfrm>
            <a:off x="445974" y="4293096"/>
            <a:ext cx="3439160" cy="225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对象 14"/>
          <p:cNvGraphicFramePr>
            <a:graphicFrameLocks noChangeAspect="1"/>
          </p:cNvGraphicFramePr>
          <p:nvPr>
            <p:extLst>
              <p:ext uri="{D42A27DB-BD31-4B8C-83A1-F6EECF244321}">
                <p14:modId xmlns:p14="http://schemas.microsoft.com/office/powerpoint/2010/main" val="2021128493"/>
              </p:ext>
            </p:extLst>
          </p:nvPr>
        </p:nvGraphicFramePr>
        <p:xfrm>
          <a:off x="4069413" y="4756026"/>
          <a:ext cx="2304256" cy="469268"/>
        </p:xfrm>
        <a:graphic>
          <a:graphicData uri="http://schemas.openxmlformats.org/presentationml/2006/ole">
            <mc:AlternateContent xmlns:mc="http://schemas.openxmlformats.org/markup-compatibility/2006">
              <mc:Choice xmlns:v="urn:schemas-microsoft-com:vml" Requires="v">
                <p:oleObj spid="_x0000_s112940" name="Equation" r:id="rId5" imgW="32918400" imgH="6705600" progId="Equation.DSMT4">
                  <p:embed/>
                </p:oleObj>
              </mc:Choice>
              <mc:Fallback>
                <p:oleObj name="Equation" r:id="rId5" imgW="32918400" imgH="6705600" progId="Equation.DSMT4">
                  <p:embed/>
                  <p:pic>
                    <p:nvPicPr>
                      <p:cNvPr id="0" name=""/>
                      <p:cNvPicPr>
                        <a:picLocks noChangeAspect="1" noChangeArrowheads="1"/>
                      </p:cNvPicPr>
                      <p:nvPr/>
                    </p:nvPicPr>
                    <p:blipFill>
                      <a:blip r:embed="rId6"/>
                      <a:srcRect/>
                      <a:stretch>
                        <a:fillRect/>
                      </a:stretch>
                    </p:blipFill>
                    <p:spPr bwMode="auto">
                      <a:xfrm>
                        <a:off x="4069413" y="4756026"/>
                        <a:ext cx="2304256" cy="469268"/>
                      </a:xfrm>
                      <a:prstGeom prst="rect">
                        <a:avLst/>
                      </a:prstGeom>
                      <a:noFill/>
                      <a:ln>
                        <a:noFill/>
                      </a:ln>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653547898"/>
              </p:ext>
            </p:extLst>
          </p:nvPr>
        </p:nvGraphicFramePr>
        <p:xfrm>
          <a:off x="4069160" y="5548878"/>
          <a:ext cx="4608512" cy="595260"/>
        </p:xfrm>
        <a:graphic>
          <a:graphicData uri="http://schemas.openxmlformats.org/presentationml/2006/ole">
            <mc:AlternateContent xmlns:mc="http://schemas.openxmlformats.org/markup-compatibility/2006">
              <mc:Choice xmlns:v="urn:schemas-microsoft-com:vml" Requires="v">
                <p:oleObj spid="_x0000_s112941" name="Equation" r:id="rId7" imgW="66141600" imgH="8534400" progId="Equation.DSMT4">
                  <p:embed/>
                </p:oleObj>
              </mc:Choice>
              <mc:Fallback>
                <p:oleObj name="Equation" r:id="rId7" imgW="66141600" imgH="8534400" progId="Equation.DSMT4">
                  <p:embed/>
                  <p:pic>
                    <p:nvPicPr>
                      <p:cNvPr id="0" name=""/>
                      <p:cNvPicPr>
                        <a:picLocks noChangeAspect="1" noChangeArrowheads="1"/>
                      </p:cNvPicPr>
                      <p:nvPr/>
                    </p:nvPicPr>
                    <p:blipFill>
                      <a:blip r:embed="rId8"/>
                      <a:srcRect/>
                      <a:stretch>
                        <a:fillRect/>
                      </a:stretch>
                    </p:blipFill>
                    <p:spPr bwMode="auto">
                      <a:xfrm>
                        <a:off x="4069160" y="5548878"/>
                        <a:ext cx="4608512" cy="595260"/>
                      </a:xfrm>
                      <a:prstGeom prst="rect">
                        <a:avLst/>
                      </a:prstGeom>
                      <a:noFill/>
                      <a:ln>
                        <a:noFill/>
                      </a:ln>
                    </p:spPr>
                  </p:pic>
                </p:oleObj>
              </mc:Fallback>
            </mc:AlternateContent>
          </a:graphicData>
        </a:graphic>
      </p:graphicFrame>
      <p:sp>
        <p:nvSpPr>
          <p:cNvPr id="5" name="文本框 4"/>
          <p:cNvSpPr txBox="1"/>
          <p:nvPr/>
        </p:nvSpPr>
        <p:spPr>
          <a:xfrm>
            <a:off x="1565631" y="3641080"/>
            <a:ext cx="233443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三维视射线相交</a:t>
            </a:r>
          </a:p>
        </p:txBody>
      </p:sp>
    </p:spTree>
    <p:extLst>
      <p:ext uri="{BB962C8B-B14F-4D97-AF65-F5344CB8AC3E}">
        <p14:creationId xmlns:p14="http://schemas.microsoft.com/office/powerpoint/2010/main" val="35799590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startAt="3"/>
            </a:pPr>
            <a:r>
              <a:rPr lang="zh-CN" altLang="en-US" dirty="0"/>
              <a:t>从运动恢复结构（</a:t>
            </a:r>
            <a:r>
              <a:rPr lang="en-US" altLang="zh-CN" dirty="0"/>
              <a:t>structure-from-motion</a:t>
            </a:r>
            <a:r>
              <a:rPr lang="zh-CN" altLang="en-US" dirty="0"/>
              <a:t>）</a:t>
            </a:r>
          </a:p>
          <a:p>
            <a:pPr lvl="2"/>
            <a:r>
              <a:rPr lang="zh-CN" altLang="en-US" dirty="0"/>
              <a:t>通过分析物体的运动得到三维结构信息的过程，即给定多个点在几幅图像间的对应关系，恢复得到它们的三维位置和相机参数</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135</a:t>
            </a:fld>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911" y="4088085"/>
            <a:ext cx="3894455" cy="2005330"/>
          </a:xfrm>
          <a:prstGeom prst="rect">
            <a:avLst/>
          </a:prstGeom>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836" y="4088085"/>
            <a:ext cx="2698115" cy="248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对象 10"/>
          <p:cNvGraphicFramePr>
            <a:graphicFrameLocks noChangeAspect="1"/>
          </p:cNvGraphicFramePr>
          <p:nvPr>
            <p:extLst>
              <p:ext uri="{D42A27DB-BD31-4B8C-83A1-F6EECF244321}">
                <p14:modId xmlns:p14="http://schemas.microsoft.com/office/powerpoint/2010/main" val="2255810564"/>
              </p:ext>
            </p:extLst>
          </p:nvPr>
        </p:nvGraphicFramePr>
        <p:xfrm>
          <a:off x="1763688" y="6171665"/>
          <a:ext cx="3352800" cy="554038"/>
        </p:xfrm>
        <a:graphic>
          <a:graphicData uri="http://schemas.openxmlformats.org/presentationml/2006/ole">
            <mc:AlternateContent xmlns:mc="http://schemas.openxmlformats.org/markup-compatibility/2006">
              <mc:Choice xmlns:v="urn:schemas-microsoft-com:vml" Requires="v">
                <p:oleObj spid="_x0000_s114839" name="Equation" r:id="rId6" imgW="47853600" imgH="7924800" progId="Equation.DSMT4">
                  <p:embed/>
                </p:oleObj>
              </mc:Choice>
              <mc:Fallback>
                <p:oleObj name="Equation" r:id="rId6" imgW="47853600" imgH="7924800" progId="Equation.DSMT4">
                  <p:embed/>
                  <p:pic>
                    <p:nvPicPr>
                      <p:cNvPr id="0" name=""/>
                      <p:cNvPicPr>
                        <a:picLocks noChangeAspect="1" noChangeArrowheads="1"/>
                      </p:cNvPicPr>
                      <p:nvPr/>
                    </p:nvPicPr>
                    <p:blipFill>
                      <a:blip r:embed="rId7"/>
                      <a:srcRect/>
                      <a:stretch>
                        <a:fillRect/>
                      </a:stretch>
                    </p:blipFill>
                    <p:spPr bwMode="auto">
                      <a:xfrm>
                        <a:off x="1763688" y="6171665"/>
                        <a:ext cx="3352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325889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startAt="3"/>
            </a:pPr>
            <a:r>
              <a:rPr lang="zh-CN" altLang="en-US" dirty="0"/>
              <a:t>从运动恢复结构（</a:t>
            </a:r>
            <a:r>
              <a:rPr lang="en-US" altLang="zh-CN" dirty="0"/>
              <a:t>structure-from-motion</a:t>
            </a:r>
            <a:r>
              <a:rPr lang="zh-CN" altLang="en-US" dirty="0"/>
              <a:t>）</a:t>
            </a:r>
          </a:p>
          <a:p>
            <a:pPr lvl="2"/>
            <a:r>
              <a:rPr lang="zh-CN" altLang="en-US" dirty="0"/>
              <a:t>通过分析物体的运动得到三维结构信息的过程，即给定多个点在几幅图像间的对应关系，恢复得到它们的三维位置和相机参数</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136</a:t>
            </a:fld>
            <a:endParaRPr lang="zh-CN" altLang="en-US"/>
          </a:p>
        </p:txBody>
      </p:sp>
      <p:sp>
        <p:nvSpPr>
          <p:cNvPr id="8" name="文本框 7"/>
          <p:cNvSpPr txBox="1"/>
          <p:nvPr/>
        </p:nvSpPr>
        <p:spPr>
          <a:xfrm>
            <a:off x="755576" y="4187171"/>
            <a:ext cx="558097"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光束平差法</a:t>
            </a:r>
          </a:p>
        </p:txBody>
      </p:sp>
      <p:grpSp>
        <p:nvGrpSpPr>
          <p:cNvPr id="5" name="组合 4"/>
          <p:cNvGrpSpPr/>
          <p:nvPr/>
        </p:nvGrpSpPr>
        <p:grpSpPr>
          <a:xfrm>
            <a:off x="1403648" y="3789040"/>
            <a:ext cx="5149552" cy="3168352"/>
            <a:chOff x="1403648" y="3789040"/>
            <a:chExt cx="5149552" cy="3168352"/>
          </a:xfrm>
        </p:grpSpPr>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01"/>
            <a:stretch/>
          </p:blipFill>
          <p:spPr bwMode="auto">
            <a:xfrm>
              <a:off x="1403648" y="3789040"/>
              <a:ext cx="4968552" cy="306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3168824" y="5131056"/>
              <a:ext cx="3384376" cy="1826336"/>
              <a:chOff x="2987824" y="4328467"/>
              <a:chExt cx="5256584" cy="2529533"/>
            </a:xfrm>
          </p:grpSpPr>
          <p:sp>
            <p:nvSpPr>
              <p:cNvPr id="14" name="矩形 13"/>
              <p:cNvSpPr/>
              <p:nvPr/>
            </p:nvSpPr>
            <p:spPr>
              <a:xfrm>
                <a:off x="2987824" y="4725144"/>
                <a:ext cx="5256584" cy="2132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24908" y="4328467"/>
                <a:ext cx="1511188" cy="613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4062372" y="4941168"/>
              <a:ext cx="1781708" cy="476292"/>
              <a:chOff x="2987824" y="4328467"/>
              <a:chExt cx="5256584" cy="2529533"/>
            </a:xfrm>
          </p:grpSpPr>
          <p:sp>
            <p:nvSpPr>
              <p:cNvPr id="17" name="矩形 16"/>
              <p:cNvSpPr/>
              <p:nvPr/>
            </p:nvSpPr>
            <p:spPr>
              <a:xfrm>
                <a:off x="2987824" y="4725144"/>
                <a:ext cx="5256584" cy="2132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24908" y="4328467"/>
                <a:ext cx="1511188" cy="613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aphicFrame>
        <p:nvGraphicFramePr>
          <p:cNvPr id="19" name="对象 18"/>
          <p:cNvGraphicFramePr>
            <a:graphicFrameLocks noChangeAspect="1"/>
          </p:cNvGraphicFramePr>
          <p:nvPr>
            <p:extLst>
              <p:ext uri="{D42A27DB-BD31-4B8C-83A1-F6EECF244321}">
                <p14:modId xmlns:p14="http://schemas.microsoft.com/office/powerpoint/2010/main" val="1138762401"/>
              </p:ext>
            </p:extLst>
          </p:nvPr>
        </p:nvGraphicFramePr>
        <p:xfrm>
          <a:off x="4572000" y="3948770"/>
          <a:ext cx="3303588" cy="792162"/>
        </p:xfrm>
        <a:graphic>
          <a:graphicData uri="http://schemas.openxmlformats.org/presentationml/2006/ole">
            <mc:AlternateContent xmlns:mc="http://schemas.openxmlformats.org/markup-compatibility/2006">
              <mc:Choice xmlns:v="urn:schemas-microsoft-com:vml" Requires="v">
                <p:oleObj spid="_x0000_s116302" name="Equation" r:id="rId5" imgW="42976800" imgH="10363200" progId="Equation.DSMT4">
                  <p:embed/>
                </p:oleObj>
              </mc:Choice>
              <mc:Fallback>
                <p:oleObj name="Equation" r:id="rId5" imgW="42976800" imgH="10363200" progId="Equation.DSMT4">
                  <p:embed/>
                  <p:pic>
                    <p:nvPicPr>
                      <p:cNvPr id="0" name=""/>
                      <p:cNvPicPr>
                        <a:picLocks noChangeAspect="1" noChangeArrowheads="1"/>
                      </p:cNvPicPr>
                      <p:nvPr/>
                    </p:nvPicPr>
                    <p:blipFill>
                      <a:blip r:embed="rId6"/>
                      <a:srcRect/>
                      <a:stretch>
                        <a:fillRect/>
                      </a:stretch>
                    </p:blipFill>
                    <p:spPr bwMode="auto">
                      <a:xfrm>
                        <a:off x="4572000" y="3948770"/>
                        <a:ext cx="3303588" cy="792162"/>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617650266"/>
              </p:ext>
            </p:extLst>
          </p:nvPr>
        </p:nvGraphicFramePr>
        <p:xfrm>
          <a:off x="4361119" y="5688922"/>
          <a:ext cx="4202112" cy="1189038"/>
        </p:xfrm>
        <a:graphic>
          <a:graphicData uri="http://schemas.openxmlformats.org/presentationml/2006/ole">
            <mc:AlternateContent xmlns:mc="http://schemas.openxmlformats.org/markup-compatibility/2006">
              <mc:Choice xmlns:v="urn:schemas-microsoft-com:vml" Requires="v">
                <p:oleObj spid="_x0000_s116303" name="Equation" r:id="rId7" imgW="60350400" imgH="17068800" progId="Equation.DSMT4">
                  <p:embed/>
                </p:oleObj>
              </mc:Choice>
              <mc:Fallback>
                <p:oleObj name="Equation" r:id="rId7" imgW="60350400" imgH="17068800" progId="Equation.DSMT4">
                  <p:embed/>
                  <p:pic>
                    <p:nvPicPr>
                      <p:cNvPr id="0" name=""/>
                      <p:cNvPicPr>
                        <a:picLocks noChangeAspect="1" noChangeArrowheads="1"/>
                      </p:cNvPicPr>
                      <p:nvPr/>
                    </p:nvPicPr>
                    <p:blipFill>
                      <a:blip r:embed="rId8"/>
                      <a:srcRect/>
                      <a:stretch>
                        <a:fillRect/>
                      </a:stretch>
                    </p:blipFill>
                    <p:spPr bwMode="auto">
                      <a:xfrm>
                        <a:off x="4361119" y="5688922"/>
                        <a:ext cx="4202112"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957144743"/>
              </p:ext>
            </p:extLst>
          </p:nvPr>
        </p:nvGraphicFramePr>
        <p:xfrm>
          <a:off x="4624182" y="4730925"/>
          <a:ext cx="958850" cy="839787"/>
        </p:xfrm>
        <a:graphic>
          <a:graphicData uri="http://schemas.openxmlformats.org/presentationml/2006/ole">
            <mc:AlternateContent xmlns:mc="http://schemas.openxmlformats.org/markup-compatibility/2006">
              <mc:Choice xmlns:v="urn:schemas-microsoft-com:vml" Requires="v">
                <p:oleObj spid="_x0000_s116304" name="Equation" r:id="rId9" imgW="12496800" imgH="10972800" progId="Equation.DSMT4">
                  <p:embed/>
                </p:oleObj>
              </mc:Choice>
              <mc:Fallback>
                <p:oleObj name="Equation" r:id="rId9" imgW="12496800" imgH="10972800" progId="Equation.DSMT4">
                  <p:embed/>
                  <p:pic>
                    <p:nvPicPr>
                      <p:cNvPr id="0" name=""/>
                      <p:cNvPicPr>
                        <a:picLocks noChangeAspect="1" noChangeArrowheads="1"/>
                      </p:cNvPicPr>
                      <p:nvPr/>
                    </p:nvPicPr>
                    <p:blipFill>
                      <a:blip r:embed="rId10"/>
                      <a:srcRect/>
                      <a:stretch>
                        <a:fillRect/>
                      </a:stretch>
                    </p:blipFill>
                    <p:spPr bwMode="auto">
                      <a:xfrm>
                        <a:off x="4624182" y="4730925"/>
                        <a:ext cx="958850" cy="839787"/>
                      </a:xfrm>
                      <a:prstGeom prst="rect">
                        <a:avLst/>
                      </a:prstGeom>
                      <a:noFill/>
                    </p:spPr>
                  </p:pic>
                </p:oleObj>
              </mc:Fallback>
            </mc:AlternateContent>
          </a:graphicData>
        </a:graphic>
      </p:graphicFrame>
      <p:sp>
        <p:nvSpPr>
          <p:cNvPr id="22" name="TextBox 7"/>
          <p:cNvSpPr txBox="1"/>
          <p:nvPr/>
        </p:nvSpPr>
        <p:spPr>
          <a:xfrm>
            <a:off x="5359437" y="5170760"/>
            <a:ext cx="3538790" cy="398780"/>
          </a:xfrm>
          <a:prstGeom prst="rect">
            <a:avLst/>
          </a:prstGeom>
          <a:noFill/>
        </p:spPr>
        <p:txBody>
          <a:bodyPr wrap="square" rtlCol="0">
            <a:spAutoFit/>
          </a:bodyPr>
          <a:lstStyle/>
          <a:p>
            <a:pPr algn="ctr"/>
            <a:r>
              <a:rPr lang="zh-CN" altLang="en-US" sz="2000" dirty="0"/>
              <a:t>如果点</a:t>
            </a:r>
            <a:r>
              <a:rPr lang="en-US" altLang="zh-CN" sz="2000" dirty="0"/>
              <a:t>j</a:t>
            </a:r>
            <a:r>
              <a:rPr lang="zh-CN" altLang="en-US" sz="2000" dirty="0"/>
              <a:t>在相机</a:t>
            </a:r>
            <a:r>
              <a:rPr lang="en-US" altLang="zh-CN" sz="2000" dirty="0"/>
              <a:t>i</a:t>
            </a:r>
            <a:r>
              <a:rPr lang="zh-CN" altLang="en-US" sz="2000" dirty="0"/>
              <a:t>中是可见的</a:t>
            </a:r>
          </a:p>
        </p:txBody>
      </p:sp>
      <p:sp>
        <p:nvSpPr>
          <p:cNvPr id="23" name="TextBox 7"/>
          <p:cNvSpPr txBox="1"/>
          <p:nvPr/>
        </p:nvSpPr>
        <p:spPr>
          <a:xfrm>
            <a:off x="5582726" y="4730986"/>
            <a:ext cx="1558050" cy="396240"/>
          </a:xfrm>
          <a:prstGeom prst="rect">
            <a:avLst/>
          </a:prstGeom>
          <a:noFill/>
        </p:spPr>
        <p:txBody>
          <a:bodyPr wrap="square" rtlCol="0">
            <a:spAutoFit/>
          </a:bodyPr>
          <a:lstStyle/>
          <a:p>
            <a:pPr algn="ctr"/>
            <a:r>
              <a:rPr lang="zh-CN" altLang="en-US" sz="2000" dirty="0"/>
              <a:t>否则</a:t>
            </a:r>
          </a:p>
        </p:txBody>
      </p:sp>
      <p:graphicFrame>
        <p:nvGraphicFramePr>
          <p:cNvPr id="24" name="对象 23"/>
          <p:cNvGraphicFramePr>
            <a:graphicFrameLocks noChangeAspect="1"/>
          </p:cNvGraphicFramePr>
          <p:nvPr>
            <p:extLst>
              <p:ext uri="{D42A27DB-BD31-4B8C-83A1-F6EECF244321}">
                <p14:modId xmlns:p14="http://schemas.microsoft.com/office/powerpoint/2010/main" val="276593375"/>
              </p:ext>
            </p:extLst>
          </p:nvPr>
        </p:nvGraphicFramePr>
        <p:xfrm>
          <a:off x="2148024" y="6344054"/>
          <a:ext cx="1739900" cy="466725"/>
        </p:xfrm>
        <a:graphic>
          <a:graphicData uri="http://schemas.openxmlformats.org/presentationml/2006/ole">
            <mc:AlternateContent xmlns:mc="http://schemas.openxmlformats.org/markup-compatibility/2006">
              <mc:Choice xmlns:v="urn:schemas-microsoft-com:vml" Requires="v">
                <p:oleObj spid="_x0000_s116305" name="Equation" r:id="rId11" imgW="24993600" imgH="6705600" progId="Equation.DSMT4">
                  <p:embed/>
                </p:oleObj>
              </mc:Choice>
              <mc:Fallback>
                <p:oleObj name="Equation" r:id="rId11" imgW="24993600" imgH="6705600" progId="Equation.DSMT4">
                  <p:embed/>
                  <p:pic>
                    <p:nvPicPr>
                      <p:cNvPr id="0" name=""/>
                      <p:cNvPicPr>
                        <a:picLocks noChangeAspect="1" noChangeArrowheads="1"/>
                      </p:cNvPicPr>
                      <p:nvPr/>
                    </p:nvPicPr>
                    <p:blipFill>
                      <a:blip r:embed="rId12"/>
                      <a:srcRect/>
                      <a:stretch>
                        <a:fillRect/>
                      </a:stretch>
                    </p:blipFill>
                    <p:spPr bwMode="auto">
                      <a:xfrm>
                        <a:off x="2148024" y="6344054"/>
                        <a:ext cx="17399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693352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startAt="4"/>
            </a:pPr>
            <a:r>
              <a:rPr lang="zh-CN" altLang="en-US" dirty="0"/>
              <a:t>立体匹配（</a:t>
            </a:r>
            <a:r>
              <a:rPr lang="en-US" altLang="zh-CN" dirty="0"/>
              <a:t>stereo match</a:t>
            </a:r>
            <a:r>
              <a:rPr lang="zh-CN" altLang="en-US" dirty="0"/>
              <a:t>）</a:t>
            </a:r>
          </a:p>
          <a:p>
            <a:pPr lvl="2"/>
            <a:r>
              <a:rPr lang="zh-CN" altLang="en-US" dirty="0"/>
              <a:t>对所有的像素点同时应用特征匹配标准来获取它们的三维深度值</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137</a:t>
            </a:fld>
            <a:endParaRPr lang="zh-CN" altLang="en-US"/>
          </a:p>
        </p:txBody>
      </p:sp>
      <p:pic>
        <p:nvPicPr>
          <p:cNvPr id="25" name="图片 24"/>
          <p:cNvPicPr>
            <a:picLocks noChangeAspect="1"/>
          </p:cNvPicPr>
          <p:nvPr/>
        </p:nvPicPr>
        <p:blipFill>
          <a:blip r:embed="rId3"/>
          <a:stretch>
            <a:fillRect/>
          </a:stretch>
        </p:blipFill>
        <p:spPr>
          <a:xfrm>
            <a:off x="2298115" y="3645024"/>
            <a:ext cx="4249393" cy="3076451"/>
          </a:xfrm>
          <a:prstGeom prst="rect">
            <a:avLst/>
          </a:prstGeom>
        </p:spPr>
      </p:pic>
    </p:spTree>
    <p:extLst>
      <p:ext uri="{BB962C8B-B14F-4D97-AF65-F5344CB8AC3E}">
        <p14:creationId xmlns:p14="http://schemas.microsoft.com/office/powerpoint/2010/main" val="31952705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5.2.2 </a:t>
            </a:r>
            <a:r>
              <a:rPr lang="zh-CN" altLang="en-US" b="1" dirty="0"/>
              <a:t>多视角重建</a:t>
            </a:r>
            <a:endParaRPr lang="en-US" altLang="zh-CN" b="1" dirty="0"/>
          </a:p>
          <a:p>
            <a:pPr marL="971550" lvl="1" indent="-514350">
              <a:buFont typeface="+mj-ea"/>
              <a:buAutoNum type="circleNumDbPlain" startAt="4"/>
            </a:pPr>
            <a:r>
              <a:rPr lang="zh-CN" altLang="en-US" dirty="0"/>
              <a:t>立体匹配（</a:t>
            </a:r>
            <a:r>
              <a:rPr lang="en-US" altLang="zh-CN" dirty="0"/>
              <a:t>stereo match</a:t>
            </a:r>
            <a:r>
              <a:rPr lang="zh-CN" altLang="en-US" dirty="0"/>
              <a:t>）</a:t>
            </a:r>
          </a:p>
          <a:p>
            <a:pPr lvl="2"/>
            <a:r>
              <a:rPr lang="zh-CN" altLang="en-US" dirty="0"/>
              <a:t>对所有的像素点同时应用特征匹配标准来获取它们的三维深度值</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138</a:t>
            </a:fld>
            <a:endParaRPr lang="zh-CN" altLang="en-US"/>
          </a:p>
        </p:txBody>
      </p:sp>
      <p:sp>
        <p:nvSpPr>
          <p:cNvPr id="6" name="文本框 5"/>
          <p:cNvSpPr txBox="1"/>
          <p:nvPr/>
        </p:nvSpPr>
        <p:spPr>
          <a:xfrm>
            <a:off x="755576" y="4187171"/>
            <a:ext cx="558097"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极线约束法</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588" y="3745062"/>
            <a:ext cx="4000500" cy="282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4"/>
          <p:cNvSpPr txBox="1"/>
          <p:nvPr/>
        </p:nvSpPr>
        <p:spPr>
          <a:xfrm>
            <a:off x="4937758" y="3489864"/>
            <a:ext cx="4248472" cy="460375"/>
          </a:xfrm>
          <a:prstGeom prst="rect">
            <a:avLst/>
          </a:prstGeom>
          <a:noFill/>
        </p:spPr>
        <p:txBody>
          <a:bodyPr wrap="square" rtlCol="0">
            <a:spAutoFit/>
          </a:bodyPr>
          <a:lstStyle/>
          <a:p>
            <a:pPr algn="ctr"/>
            <a:r>
              <a:rPr lang="en-US" altLang="zh-CN" sz="2400" dirty="0"/>
              <a:t>SSD: </a:t>
            </a:r>
            <a:r>
              <a:rPr lang="zh-CN" altLang="en-US" sz="2400" dirty="0"/>
              <a:t>平方差和</a:t>
            </a:r>
          </a:p>
        </p:txBody>
      </p:sp>
      <p:graphicFrame>
        <p:nvGraphicFramePr>
          <p:cNvPr id="10" name="对象 9"/>
          <p:cNvGraphicFramePr>
            <a:graphicFrameLocks noChangeAspect="1"/>
          </p:cNvGraphicFramePr>
          <p:nvPr>
            <p:extLst>
              <p:ext uri="{D42A27DB-BD31-4B8C-83A1-F6EECF244321}">
                <p14:modId xmlns:p14="http://schemas.microsoft.com/office/powerpoint/2010/main" val="3530703154"/>
              </p:ext>
            </p:extLst>
          </p:nvPr>
        </p:nvGraphicFramePr>
        <p:xfrm>
          <a:off x="5081281" y="4082503"/>
          <a:ext cx="4068762" cy="1104900"/>
        </p:xfrm>
        <a:graphic>
          <a:graphicData uri="http://schemas.openxmlformats.org/presentationml/2006/ole">
            <mc:AlternateContent xmlns:mc="http://schemas.openxmlformats.org/markup-compatibility/2006">
              <mc:Choice xmlns:v="urn:schemas-microsoft-com:vml" Requires="v">
                <p:oleObj spid="_x0000_s118194" name="Equation" r:id="rId5" imgW="2209680" imgH="583920" progId="Equation.DSMT4">
                  <p:embed/>
                </p:oleObj>
              </mc:Choice>
              <mc:Fallback>
                <p:oleObj name="Equation" r:id="rId5" imgW="2209680" imgH="583920" progId="Equation.DSMT4">
                  <p:embed/>
                  <p:pic>
                    <p:nvPicPr>
                      <p:cNvPr id="0" name=""/>
                      <p:cNvPicPr>
                        <a:picLocks noChangeAspect="1" noChangeArrowheads="1"/>
                      </p:cNvPicPr>
                      <p:nvPr/>
                    </p:nvPicPr>
                    <p:blipFill>
                      <a:blip r:embed="rId6"/>
                      <a:srcRect/>
                      <a:stretch>
                        <a:fillRect/>
                      </a:stretch>
                    </p:blipFill>
                    <p:spPr bwMode="auto">
                      <a:xfrm>
                        <a:off x="5081281" y="4082503"/>
                        <a:ext cx="4068762" cy="1104900"/>
                      </a:xfrm>
                      <a:prstGeom prst="rect">
                        <a:avLst/>
                      </a:prstGeom>
                      <a:noFill/>
                      <a:ln>
                        <a:noFill/>
                      </a:ln>
                    </p:spPr>
                  </p:pic>
                </p:oleObj>
              </mc:Fallback>
            </mc:AlternateContent>
          </a:graphicData>
        </a:graphic>
      </p:graphicFrame>
      <p:grpSp>
        <p:nvGrpSpPr>
          <p:cNvPr id="8" name="组合 7"/>
          <p:cNvGrpSpPr/>
          <p:nvPr/>
        </p:nvGrpSpPr>
        <p:grpSpPr>
          <a:xfrm>
            <a:off x="5508104" y="5014329"/>
            <a:ext cx="3335501" cy="1799047"/>
            <a:chOff x="5508104" y="5014329"/>
            <a:chExt cx="3335501" cy="1799047"/>
          </a:xfrm>
        </p:grpSpPr>
        <p:pic>
          <p:nvPicPr>
            <p:cNvPr id="5" name="图片 4"/>
            <p:cNvPicPr>
              <a:picLocks noChangeAspect="1"/>
            </p:cNvPicPr>
            <p:nvPr/>
          </p:nvPicPr>
          <p:blipFill rotWithShape="1">
            <a:blip r:embed="rId7">
              <a:extLst>
                <a:ext uri="{28A0092B-C50C-407E-A947-70E740481C1C}">
                  <a14:useLocalDpi xmlns:a14="http://schemas.microsoft.com/office/drawing/2010/main" val="0"/>
                </a:ext>
              </a:extLst>
            </a:blip>
            <a:srcRect b="19095"/>
            <a:stretch/>
          </p:blipFill>
          <p:spPr>
            <a:xfrm>
              <a:off x="5508104" y="5014329"/>
              <a:ext cx="3335501" cy="1799047"/>
            </a:xfrm>
            <a:prstGeom prst="rect">
              <a:avLst/>
            </a:prstGeom>
          </p:spPr>
        </p:pic>
        <p:graphicFrame>
          <p:nvGraphicFramePr>
            <p:cNvPr id="14" name="对象 13"/>
            <p:cNvGraphicFramePr>
              <a:graphicFrameLocks noChangeAspect="1"/>
            </p:cNvGraphicFramePr>
            <p:nvPr>
              <p:extLst>
                <p:ext uri="{D42A27DB-BD31-4B8C-83A1-F6EECF244321}">
                  <p14:modId xmlns:p14="http://schemas.microsoft.com/office/powerpoint/2010/main" val="3619492529"/>
                </p:ext>
              </p:extLst>
            </p:nvPr>
          </p:nvGraphicFramePr>
          <p:xfrm>
            <a:off x="5724128" y="5482052"/>
            <a:ext cx="304800" cy="431800"/>
          </p:xfrm>
          <a:graphic>
            <a:graphicData uri="http://schemas.openxmlformats.org/presentationml/2006/ole">
              <mc:AlternateContent xmlns:mc="http://schemas.openxmlformats.org/markup-compatibility/2006">
                <mc:Choice xmlns:v="urn:schemas-microsoft-com:vml" Requires="v">
                  <p:oleObj spid="_x0000_s118195" name="Equation" r:id="rId8" imgW="164880" imgH="228600" progId="Equation.DSMT4">
                    <p:embed/>
                  </p:oleObj>
                </mc:Choice>
                <mc:Fallback>
                  <p:oleObj name="Equation" r:id="rId8" imgW="164880" imgH="228600" progId="Equation.DSMT4">
                    <p:embed/>
                    <p:pic>
                      <p:nvPicPr>
                        <p:cNvPr id="0" name=""/>
                        <p:cNvPicPr>
                          <a:picLocks noChangeAspect="1" noChangeArrowheads="1"/>
                        </p:cNvPicPr>
                        <p:nvPr/>
                      </p:nvPicPr>
                      <p:blipFill>
                        <a:blip r:embed="rId9"/>
                        <a:srcRect/>
                        <a:stretch>
                          <a:fillRect/>
                        </a:stretch>
                      </p:blipFill>
                      <p:spPr bwMode="auto">
                        <a:xfrm>
                          <a:off x="5724128" y="5482052"/>
                          <a:ext cx="304800" cy="431800"/>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453581454"/>
                </p:ext>
              </p:extLst>
            </p:nvPr>
          </p:nvGraphicFramePr>
          <p:xfrm>
            <a:off x="8216900" y="5481638"/>
            <a:ext cx="327025" cy="431800"/>
          </p:xfrm>
          <a:graphic>
            <a:graphicData uri="http://schemas.openxmlformats.org/presentationml/2006/ole">
              <mc:AlternateContent xmlns:mc="http://schemas.openxmlformats.org/markup-compatibility/2006">
                <mc:Choice xmlns:v="urn:schemas-microsoft-com:vml" Requires="v">
                  <p:oleObj spid="_x0000_s118196" name="Equation" r:id="rId10" imgW="177480" imgH="228600" progId="Equation.DSMT4">
                    <p:embed/>
                  </p:oleObj>
                </mc:Choice>
                <mc:Fallback>
                  <p:oleObj name="Equation" r:id="rId10" imgW="177480" imgH="228600" progId="Equation.DSMT4">
                    <p:embed/>
                    <p:pic>
                      <p:nvPicPr>
                        <p:cNvPr id="0" name=""/>
                        <p:cNvPicPr>
                          <a:picLocks noChangeAspect="1" noChangeArrowheads="1"/>
                        </p:cNvPicPr>
                        <p:nvPr/>
                      </p:nvPicPr>
                      <p:blipFill>
                        <a:blip r:embed="rId11"/>
                        <a:srcRect/>
                        <a:stretch>
                          <a:fillRect/>
                        </a:stretch>
                      </p:blipFill>
                      <p:spPr bwMode="auto">
                        <a:xfrm>
                          <a:off x="8216900" y="5481638"/>
                          <a:ext cx="327025" cy="431800"/>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11196244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endParaRPr lang="zh-CN" altLang="en-US" dirty="0"/>
          </a:p>
        </p:txBody>
      </p:sp>
      <p:sp>
        <p:nvSpPr>
          <p:cNvPr id="3" name="内容占位符 2"/>
          <p:cNvSpPr>
            <a:spLocks noGrp="1"/>
          </p:cNvSpPr>
          <p:nvPr>
            <p:ph idx="1"/>
          </p:nvPr>
        </p:nvSpPr>
        <p:spPr/>
        <p:txBody>
          <a:bodyPr/>
          <a:lstStyle/>
          <a:p>
            <a:r>
              <a:rPr lang="en-US" altLang="zh-CN" b="1" dirty="0"/>
              <a:t>5.2.2 </a:t>
            </a:r>
            <a:r>
              <a:rPr lang="zh-CN" altLang="en-US" b="1" dirty="0"/>
              <a:t>多视角重建</a:t>
            </a:r>
            <a:endParaRPr lang="en-US" altLang="zh-CN" b="1" dirty="0"/>
          </a:p>
          <a:p>
            <a:pPr lvl="1"/>
            <a:r>
              <a:rPr lang="zh-CN" altLang="en-US" dirty="0"/>
              <a:t>重建结果（法国</a:t>
            </a:r>
            <a:r>
              <a:rPr lang="en-US" altLang="zh-CN" dirty="0"/>
              <a:t>Acute3D</a:t>
            </a:r>
            <a:r>
              <a:rPr lang="zh-CN" altLang="en-US" dirty="0"/>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139</a:t>
            </a:fld>
            <a:endParaRPr lang="zh-CN" altLang="en-US"/>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10027"/>
          <a:stretch/>
        </p:blipFill>
        <p:spPr>
          <a:xfrm>
            <a:off x="1403648" y="2852935"/>
            <a:ext cx="6828267" cy="3455789"/>
          </a:xfrm>
          <a:prstGeom prst="rect">
            <a:avLst/>
          </a:prstGeom>
        </p:spPr>
      </p:pic>
    </p:spTree>
    <p:extLst>
      <p:ext uri="{BB962C8B-B14F-4D97-AF65-F5344CB8AC3E}">
        <p14:creationId xmlns:p14="http://schemas.microsoft.com/office/powerpoint/2010/main" val="59768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数学基础</a:t>
            </a:r>
          </a:p>
        </p:txBody>
      </p:sp>
      <p:sp>
        <p:nvSpPr>
          <p:cNvPr id="3" name="内容占位符 2"/>
          <p:cNvSpPr>
            <a:spLocks noGrp="1"/>
          </p:cNvSpPr>
          <p:nvPr>
            <p:ph idx="1"/>
          </p:nvPr>
        </p:nvSpPr>
        <p:spPr>
          <a:xfrm>
            <a:off x="457200" y="1600200"/>
            <a:ext cx="8363272" cy="4525963"/>
          </a:xfrm>
        </p:spPr>
        <p:txBody>
          <a:bodyPr/>
          <a:lstStyle/>
          <a:p>
            <a:r>
              <a:rPr lang="en-US" altLang="zh-CN" b="1" dirty="0"/>
              <a:t>1.2.1 </a:t>
            </a:r>
            <a:r>
              <a:rPr lang="zh-CN" altLang="en-US" b="1" dirty="0"/>
              <a:t>几何形状数学形式</a:t>
            </a:r>
            <a:endParaRPr lang="en-US" altLang="zh-CN" b="1" dirty="0"/>
          </a:p>
          <a:p>
            <a:pPr lvl="1"/>
            <a:r>
              <a:rPr lang="zh-CN" altLang="en-US" dirty="0"/>
              <a:t>参数表达优点</a:t>
            </a:r>
          </a:p>
          <a:p>
            <a:pPr lvl="2"/>
            <a:r>
              <a:rPr lang="zh-CN" altLang="en-US" dirty="0"/>
              <a:t>具有直观的解释 </a:t>
            </a:r>
            <a:r>
              <a:rPr lang="en-US" altLang="zh-CN" dirty="0"/>
              <a:t>: </a:t>
            </a:r>
            <a:r>
              <a:rPr lang="zh-CN" altLang="en-US" dirty="0"/>
              <a:t>点</a:t>
            </a:r>
            <a:r>
              <a:rPr lang="en-US" altLang="zh-CN" dirty="0"/>
              <a:t>p(</a:t>
            </a:r>
            <a:r>
              <a:rPr lang="en-US" altLang="zh-CN" i="1" dirty="0"/>
              <a:t>u</a:t>
            </a:r>
            <a:r>
              <a:rPr lang="en-US" altLang="zh-CN" dirty="0"/>
              <a:t>) </a:t>
            </a:r>
            <a:r>
              <a:rPr lang="zh-CN" altLang="en-US" dirty="0"/>
              <a:t>或者 </a:t>
            </a:r>
            <a:r>
              <a:rPr lang="en-US" altLang="zh-CN" dirty="0"/>
              <a:t>p(</a:t>
            </a:r>
            <a:r>
              <a:rPr lang="en-US" altLang="zh-CN" i="1" dirty="0" err="1"/>
              <a:t>u</a:t>
            </a:r>
            <a:r>
              <a:rPr lang="en-US" altLang="zh-CN" dirty="0" err="1"/>
              <a:t>,</a:t>
            </a:r>
            <a:r>
              <a:rPr lang="en-US" altLang="zh-CN" i="1" dirty="0" err="1"/>
              <a:t>v</a:t>
            </a:r>
            <a:r>
              <a:rPr lang="en-US" altLang="zh-CN" dirty="0"/>
              <a:t>)</a:t>
            </a:r>
            <a:r>
              <a:rPr lang="zh-CN" altLang="en-US" dirty="0"/>
              <a:t>的轨迹可以写成 </a:t>
            </a:r>
            <a:r>
              <a:rPr lang="en-US" altLang="zh-CN" i="1" dirty="0"/>
              <a:t>u </a:t>
            </a:r>
            <a:r>
              <a:rPr lang="zh-CN" altLang="en-US" dirty="0"/>
              <a:t>或者 </a:t>
            </a:r>
            <a:r>
              <a:rPr lang="en-US" altLang="zh-CN" dirty="0"/>
              <a:t>(</a:t>
            </a:r>
            <a:r>
              <a:rPr lang="en-US" altLang="zh-CN" i="1" dirty="0" err="1"/>
              <a:t>u</a:t>
            </a:r>
            <a:r>
              <a:rPr lang="en-US" altLang="zh-CN" dirty="0" err="1"/>
              <a:t>,</a:t>
            </a:r>
            <a:r>
              <a:rPr lang="en-US" altLang="zh-CN" i="1" dirty="0" err="1"/>
              <a:t>v</a:t>
            </a:r>
            <a:r>
              <a:rPr lang="en-US" altLang="zh-CN" dirty="0"/>
              <a:t>) </a:t>
            </a:r>
            <a:r>
              <a:rPr lang="zh-CN" altLang="en-US" dirty="0"/>
              <a:t>的形式。</a:t>
            </a:r>
            <a:endParaRPr lang="en-US" altLang="zh-CN" dirty="0"/>
          </a:p>
          <a:p>
            <a:pPr lvl="2"/>
            <a:r>
              <a:rPr lang="zh-CN" altLang="en-US" dirty="0"/>
              <a:t>方便微积分等运算</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a:t>
            </a:fld>
            <a:endParaRPr lang="zh-CN" altLang="en-US"/>
          </a:p>
        </p:txBody>
      </p:sp>
      <p:graphicFrame>
        <p:nvGraphicFramePr>
          <p:cNvPr id="9" name="Object 3"/>
          <p:cNvGraphicFramePr>
            <a:graphicFrameLocks noChangeAspect="1"/>
          </p:cNvGraphicFramePr>
          <p:nvPr>
            <p:extLst>
              <p:ext uri="{D42A27DB-BD31-4B8C-83A1-F6EECF244321}">
                <p14:modId xmlns:p14="http://schemas.microsoft.com/office/powerpoint/2010/main" val="992890126"/>
              </p:ext>
            </p:extLst>
          </p:nvPr>
        </p:nvGraphicFramePr>
        <p:xfrm>
          <a:off x="1269296" y="3933056"/>
          <a:ext cx="1399477" cy="1537887"/>
        </p:xfrm>
        <a:graphic>
          <a:graphicData uri="http://schemas.openxmlformats.org/presentationml/2006/ole">
            <mc:AlternateContent xmlns:mc="http://schemas.openxmlformats.org/markup-compatibility/2006">
              <mc:Choice xmlns:v="urn:schemas-microsoft-com:vml" Requires="v">
                <p:oleObj spid="_x0000_s80711" name="公式" r:id="rId4" imgW="647640" imgH="711000" progId="Equation.3">
                  <p:embed/>
                </p:oleObj>
              </mc:Choice>
              <mc:Fallback>
                <p:oleObj name="公式" r:id="rId4" imgW="64764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9296" y="3933056"/>
                        <a:ext cx="1399477" cy="1537887"/>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2650847203"/>
              </p:ext>
            </p:extLst>
          </p:nvPr>
        </p:nvGraphicFramePr>
        <p:xfrm>
          <a:off x="4716016" y="3954780"/>
          <a:ext cx="1703039" cy="1519258"/>
        </p:xfrm>
        <a:graphic>
          <a:graphicData uri="http://schemas.openxmlformats.org/presentationml/2006/ole">
            <mc:AlternateContent xmlns:mc="http://schemas.openxmlformats.org/markup-compatibility/2006">
              <mc:Choice xmlns:v="urn:schemas-microsoft-com:vml" Requires="v">
                <p:oleObj spid="_x0000_s80712" name="公式" r:id="rId6" imgW="825480" imgH="736560" progId="Equation.3">
                  <p:embed/>
                </p:oleObj>
              </mc:Choice>
              <mc:Fallback>
                <p:oleObj name="公式" r:id="rId6" imgW="825480" imgH="736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3954780"/>
                        <a:ext cx="1703039" cy="1519258"/>
                      </a:xfrm>
                      <a:prstGeom prst="rect">
                        <a:avLst/>
                      </a:prstGeom>
                      <a:noFill/>
                      <a:ln>
                        <a:noFill/>
                      </a:ln>
                      <a:effec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468725523"/>
              </p:ext>
            </p:extLst>
          </p:nvPr>
        </p:nvGraphicFramePr>
        <p:xfrm>
          <a:off x="6786117" y="3973830"/>
          <a:ext cx="1683980" cy="1502922"/>
        </p:xfrm>
        <a:graphic>
          <a:graphicData uri="http://schemas.openxmlformats.org/presentationml/2006/ole">
            <mc:AlternateContent xmlns:mc="http://schemas.openxmlformats.org/markup-compatibility/2006">
              <mc:Choice xmlns:v="urn:schemas-microsoft-com:vml" Requires="v">
                <p:oleObj spid="_x0000_s80713" name="公式" r:id="rId8" imgW="825480" imgH="736560" progId="Equation.3">
                  <p:embed/>
                </p:oleObj>
              </mc:Choice>
              <mc:Fallback>
                <p:oleObj name="公式" r:id="rId8" imgW="825480" imgH="7365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6117" y="3973830"/>
                        <a:ext cx="1683980" cy="1502922"/>
                      </a:xfrm>
                      <a:prstGeom prst="rect">
                        <a:avLst/>
                      </a:prstGeom>
                      <a:noFill/>
                      <a:ln>
                        <a:noFill/>
                      </a:ln>
                      <a:effectLst/>
                    </p:spPr>
                  </p:pic>
                </p:oleObj>
              </mc:Fallback>
            </mc:AlternateContent>
          </a:graphicData>
        </a:graphic>
      </p:graphicFrame>
      <p:sp>
        <p:nvSpPr>
          <p:cNvPr id="12" name="任意多边形 11"/>
          <p:cNvSpPr/>
          <p:nvPr/>
        </p:nvSpPr>
        <p:spPr>
          <a:xfrm>
            <a:off x="1115616" y="5932978"/>
            <a:ext cx="2009104" cy="271054"/>
          </a:xfrm>
          <a:custGeom>
            <a:avLst/>
            <a:gdLst>
              <a:gd name="connsiteX0" fmla="*/ 0 w 2009104"/>
              <a:gd name="connsiteY0" fmla="*/ 231820 h 271054"/>
              <a:gd name="connsiteX1" fmla="*/ 334850 w 2009104"/>
              <a:gd name="connsiteY1" fmla="*/ 128789 h 271054"/>
              <a:gd name="connsiteX2" fmla="*/ 759853 w 2009104"/>
              <a:gd name="connsiteY2" fmla="*/ 206062 h 271054"/>
              <a:gd name="connsiteX3" fmla="*/ 1133340 w 2009104"/>
              <a:gd name="connsiteY3" fmla="*/ 270457 h 271054"/>
              <a:gd name="connsiteX4" fmla="*/ 1712890 w 2009104"/>
              <a:gd name="connsiteY4" fmla="*/ 167426 h 271054"/>
              <a:gd name="connsiteX5" fmla="*/ 2009104 w 2009104"/>
              <a:gd name="connsiteY5" fmla="*/ 0 h 27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9104" h="271054">
                <a:moveTo>
                  <a:pt x="0" y="231820"/>
                </a:moveTo>
                <a:cubicBezTo>
                  <a:pt x="104104" y="182451"/>
                  <a:pt x="208208" y="133082"/>
                  <a:pt x="334850" y="128789"/>
                </a:cubicBezTo>
                <a:cubicBezTo>
                  <a:pt x="461492" y="124496"/>
                  <a:pt x="759853" y="206062"/>
                  <a:pt x="759853" y="206062"/>
                </a:cubicBezTo>
                <a:cubicBezTo>
                  <a:pt x="892935" y="229673"/>
                  <a:pt x="974501" y="276896"/>
                  <a:pt x="1133340" y="270457"/>
                </a:cubicBezTo>
                <a:cubicBezTo>
                  <a:pt x="1292179" y="264018"/>
                  <a:pt x="1566929" y="212502"/>
                  <a:pt x="1712890" y="167426"/>
                </a:cubicBezTo>
                <a:cubicBezTo>
                  <a:pt x="1858851" y="122350"/>
                  <a:pt x="1933977" y="61175"/>
                  <a:pt x="2009104" y="0"/>
                </a:cubicBezTo>
              </a:path>
            </a:pathLst>
          </a:custGeom>
          <a:ln w="28575">
            <a:solidFill>
              <a:srgbClr val="00B0F0"/>
            </a:solidFill>
            <a:headEnd type="none" w="lg" len="med"/>
            <a:tailEnd type="triangle" w="lg" len="lg"/>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3" name="椭圆 12"/>
          <p:cNvSpPr>
            <a:spLocks noChangeAspect="1"/>
          </p:cNvSpPr>
          <p:nvPr/>
        </p:nvSpPr>
        <p:spPr>
          <a:xfrm>
            <a:off x="2229107" y="6139637"/>
            <a:ext cx="120546" cy="120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3" idx="2"/>
          </p:cNvCxnSpPr>
          <p:nvPr/>
        </p:nvCxnSpPr>
        <p:spPr>
          <a:xfrm flipV="1">
            <a:off x="2229107" y="6139637"/>
            <a:ext cx="783643" cy="60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323993" y="6119558"/>
            <a:ext cx="648072" cy="461665"/>
          </a:xfrm>
          <a:prstGeom prst="rect">
            <a:avLst/>
          </a:prstGeom>
          <a:noFill/>
        </p:spPr>
        <p:txBody>
          <a:bodyPr wrap="square" rtlCol="0">
            <a:spAutoFit/>
          </a:bodyPr>
          <a:lstStyle/>
          <a:p>
            <a:r>
              <a:rPr lang="en-US" altLang="zh-CN" sz="2400" b="1" dirty="0"/>
              <a:t>p</a:t>
            </a:r>
            <a:endParaRPr lang="zh-CN" altLang="en-US" b="1" dirty="0"/>
          </a:p>
        </p:txBody>
      </p:sp>
      <p:pic>
        <p:nvPicPr>
          <p:cNvPr id="17" name="Picture 3" descr="D:\课件\图形学\交互式计算机图形学——基于OpenGL的自顶向下方法（第六版）\Figures\CHAPTER10 JPEG\AN10F0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2937" y="5459593"/>
            <a:ext cx="1784760" cy="130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8" name="矩形 17"/>
              <p:cNvSpPr/>
              <p:nvPr/>
            </p:nvSpPr>
            <p:spPr>
              <a:xfrm>
                <a:off x="5220789" y="5744759"/>
                <a:ext cx="1660022" cy="619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b="1" i="0">
                              <a:latin typeface="Cambria Math" panose="02040503050406030204" pitchFamily="18" charset="0"/>
                            </a:rPr>
                            <m:t>𝐩</m:t>
                          </m:r>
                        </m:num>
                        <m:den>
                          <m:r>
                            <a:rPr lang="zh-CN" altLang="en-US" i="0">
                              <a:latin typeface="Cambria Math" panose="02040503050406030204" pitchFamily="18" charset="0"/>
                            </a:rPr>
                            <m:t>𝜕</m:t>
                          </m:r>
                          <m:r>
                            <a:rPr lang="zh-CN" altLang="en-US" i="1">
                              <a:latin typeface="Cambria Math" panose="02040503050406030204" pitchFamily="18" charset="0"/>
                            </a:rPr>
                            <m:t>𝑢</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b="1" i="0">
                              <a:latin typeface="Cambria Math" panose="02040503050406030204" pitchFamily="18" charset="0"/>
                            </a:rPr>
                            <m:t>𝐩</m:t>
                          </m:r>
                        </m:num>
                        <m:den>
                          <m:r>
                            <a:rPr lang="zh-CN" altLang="en-US" i="0">
                              <a:latin typeface="Cambria Math" panose="02040503050406030204" pitchFamily="18" charset="0"/>
                            </a:rPr>
                            <m:t>𝜕</m:t>
                          </m:r>
                          <m:r>
                            <a:rPr lang="zh-CN" altLang="en-US" i="1">
                              <a:latin typeface="Cambria Math" panose="02040503050406030204" pitchFamily="18" charset="0"/>
                            </a:rPr>
                            <m:t>𝑣</m:t>
                          </m:r>
                        </m:den>
                      </m:f>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5220789" y="5744759"/>
                <a:ext cx="1660022" cy="619144"/>
              </a:xfrm>
              <a:prstGeom prst="rect">
                <a:avLst/>
              </a:prstGeom>
              <a:blipFill rotWithShape="0">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52688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7931224" cy="4525963"/>
          </a:xfrm>
        </p:spPr>
        <p:txBody>
          <a:bodyPr/>
          <a:lstStyle/>
          <a:p>
            <a:r>
              <a:rPr lang="en-US" altLang="zh-CN" b="1" dirty="0"/>
              <a:t>5.2.3 </a:t>
            </a:r>
            <a:r>
              <a:rPr lang="zh-CN" altLang="en-US" b="1" dirty="0"/>
              <a:t>单幅图像重建</a:t>
            </a:r>
            <a:endParaRPr lang="en-US" altLang="zh-CN" b="1" dirty="0"/>
          </a:p>
          <a:p>
            <a:pPr lvl="1"/>
            <a:r>
              <a:rPr lang="zh-CN" altLang="en-US" dirty="0"/>
              <a:t>从一幅图像重建物体对象的三维模型</a:t>
            </a:r>
            <a:endParaRPr lang="en-US" altLang="zh-CN" dirty="0"/>
          </a:p>
          <a:p>
            <a:pPr lvl="1"/>
            <a:r>
              <a:rPr lang="zh-CN" altLang="en-US" dirty="0">
                <a:sym typeface="+mn-ea"/>
              </a:rPr>
              <a:t>高度病态问题</a:t>
            </a:r>
            <a:endParaRPr lang="zh-CN" altLang="en-US"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140</a:t>
            </a:fld>
            <a:endParaRPr lang="zh-CN" altLang="en-US"/>
          </a:p>
        </p:txBody>
      </p:sp>
      <p:pic>
        <p:nvPicPr>
          <p:cNvPr id="12" name="图片 11"/>
          <p:cNvPicPr>
            <a:picLocks noChangeAspect="1"/>
          </p:cNvPicPr>
          <p:nvPr/>
        </p:nvPicPr>
        <p:blipFill>
          <a:blip r:embed="rId3"/>
          <a:stretch>
            <a:fillRect/>
          </a:stretch>
        </p:blipFill>
        <p:spPr>
          <a:xfrm>
            <a:off x="1759869" y="5116305"/>
            <a:ext cx="2203860" cy="1461425"/>
          </a:xfrm>
          <a:prstGeom prst="rect">
            <a:avLst/>
          </a:prstGeom>
        </p:spPr>
      </p:pic>
      <p:pic>
        <p:nvPicPr>
          <p:cNvPr id="13" name="图片 12"/>
          <p:cNvPicPr>
            <a:picLocks noChangeAspect="1"/>
          </p:cNvPicPr>
          <p:nvPr/>
        </p:nvPicPr>
        <p:blipFill>
          <a:blip r:embed="rId4"/>
          <a:stretch>
            <a:fillRect/>
          </a:stretch>
        </p:blipFill>
        <p:spPr>
          <a:xfrm>
            <a:off x="4788024" y="5318055"/>
            <a:ext cx="2088232" cy="1259675"/>
          </a:xfrm>
          <a:prstGeom prst="rect">
            <a:avLst/>
          </a:prstGeom>
        </p:spPr>
      </p:pic>
      <p:sp>
        <p:nvSpPr>
          <p:cNvPr id="16" name="TextBox 4"/>
          <p:cNvSpPr txBox="1"/>
          <p:nvPr/>
        </p:nvSpPr>
        <p:spPr>
          <a:xfrm>
            <a:off x="1118192" y="5070581"/>
            <a:ext cx="641677" cy="1569660"/>
          </a:xfrm>
          <a:prstGeom prst="rect">
            <a:avLst/>
          </a:prstGeom>
          <a:noFill/>
        </p:spPr>
        <p:txBody>
          <a:bodyPr wrap="square" rtlCol="0">
            <a:spAutoFit/>
          </a:bodyPr>
          <a:lstStyle/>
          <a:p>
            <a:pPr algn="ctr"/>
            <a:r>
              <a:rPr lang="zh-CN" altLang="en-US" sz="2400" dirty="0"/>
              <a:t>单幅图像</a:t>
            </a:r>
          </a:p>
        </p:txBody>
      </p:sp>
      <p:sp>
        <p:nvSpPr>
          <p:cNvPr id="17" name="TextBox 4"/>
          <p:cNvSpPr txBox="1"/>
          <p:nvPr/>
        </p:nvSpPr>
        <p:spPr>
          <a:xfrm>
            <a:off x="6980471" y="5626811"/>
            <a:ext cx="2232248" cy="457200"/>
          </a:xfrm>
          <a:prstGeom prst="rect">
            <a:avLst/>
          </a:prstGeom>
          <a:noFill/>
        </p:spPr>
        <p:txBody>
          <a:bodyPr wrap="square" rtlCol="0">
            <a:spAutoFit/>
          </a:bodyPr>
          <a:lstStyle/>
          <a:p>
            <a:pPr algn="ctr"/>
            <a:r>
              <a:rPr lang="zh-CN" altLang="en-US" sz="2400" dirty="0"/>
              <a:t>高度病态</a:t>
            </a:r>
            <a:r>
              <a:rPr lang="zh-CN" sz="2400" dirty="0"/>
              <a:t>问题</a:t>
            </a:r>
          </a:p>
        </p:txBody>
      </p:sp>
      <p:sp>
        <p:nvSpPr>
          <p:cNvPr id="18" name="TextBox 4"/>
          <p:cNvSpPr txBox="1"/>
          <p:nvPr/>
        </p:nvSpPr>
        <p:spPr>
          <a:xfrm>
            <a:off x="6911752" y="3628440"/>
            <a:ext cx="2232248" cy="457200"/>
          </a:xfrm>
          <a:prstGeom prst="rect">
            <a:avLst/>
          </a:prstGeom>
          <a:noFill/>
        </p:spPr>
        <p:txBody>
          <a:bodyPr wrap="square" rtlCol="0">
            <a:spAutoFit/>
          </a:bodyPr>
          <a:lstStyle/>
          <a:p>
            <a:pPr algn="ctr"/>
            <a:r>
              <a:rPr lang="zh-CN" altLang="en-US" sz="2400" dirty="0"/>
              <a:t>病态</a:t>
            </a:r>
            <a:r>
              <a:rPr lang="zh-CN" sz="2400" dirty="0"/>
              <a:t>问题</a:t>
            </a:r>
          </a:p>
        </p:txBody>
      </p:sp>
      <p:grpSp>
        <p:nvGrpSpPr>
          <p:cNvPr id="8" name="组合 7"/>
          <p:cNvGrpSpPr/>
          <p:nvPr/>
        </p:nvGrpSpPr>
        <p:grpSpPr>
          <a:xfrm>
            <a:off x="1732086" y="3246239"/>
            <a:ext cx="2231643" cy="1581411"/>
            <a:chOff x="655785" y="2158982"/>
            <a:chExt cx="2741772" cy="1942904"/>
          </a:xfrm>
        </p:grpSpPr>
        <p:pic>
          <p:nvPicPr>
            <p:cNvPr id="19" name="图片 18"/>
            <p:cNvPicPr>
              <a:picLocks noChangeAspect="1"/>
            </p:cNvPicPr>
            <p:nvPr/>
          </p:nvPicPr>
          <p:blipFill>
            <a:blip r:embed="rId5"/>
            <a:stretch>
              <a:fillRect/>
            </a:stretch>
          </p:blipFill>
          <p:spPr>
            <a:xfrm>
              <a:off x="655785" y="2158982"/>
              <a:ext cx="2741772" cy="993804"/>
            </a:xfrm>
            <a:prstGeom prst="rect">
              <a:avLst/>
            </a:prstGeom>
          </p:spPr>
        </p:pic>
        <p:pic>
          <p:nvPicPr>
            <p:cNvPr id="20" name="图片 19"/>
            <p:cNvPicPr>
              <a:picLocks noChangeAspect="1"/>
            </p:cNvPicPr>
            <p:nvPr/>
          </p:nvPicPr>
          <p:blipFill>
            <a:blip r:embed="rId6"/>
            <a:stretch>
              <a:fillRect/>
            </a:stretch>
          </p:blipFill>
          <p:spPr>
            <a:xfrm>
              <a:off x="681621" y="3129867"/>
              <a:ext cx="2715936" cy="972019"/>
            </a:xfrm>
            <a:prstGeom prst="rect">
              <a:avLst/>
            </a:prstGeom>
          </p:spPr>
        </p:pic>
      </p:grpSp>
      <p:pic>
        <p:nvPicPr>
          <p:cNvPr id="21" name="图片 20"/>
          <p:cNvPicPr>
            <a:picLocks noChangeAspect="1"/>
          </p:cNvPicPr>
          <p:nvPr/>
        </p:nvPicPr>
        <p:blipFill>
          <a:blip r:embed="rId7"/>
          <a:stretch>
            <a:fillRect/>
          </a:stretch>
        </p:blipFill>
        <p:spPr>
          <a:xfrm>
            <a:off x="4965545" y="3135973"/>
            <a:ext cx="1768335" cy="1668004"/>
          </a:xfrm>
          <a:prstGeom prst="rect">
            <a:avLst/>
          </a:prstGeom>
        </p:spPr>
      </p:pic>
      <p:sp>
        <p:nvSpPr>
          <p:cNvPr id="22" name="TextBox 4"/>
          <p:cNvSpPr txBox="1"/>
          <p:nvPr/>
        </p:nvSpPr>
        <p:spPr>
          <a:xfrm>
            <a:off x="1139367" y="3275740"/>
            <a:ext cx="642404" cy="1569660"/>
          </a:xfrm>
          <a:prstGeom prst="rect">
            <a:avLst/>
          </a:prstGeom>
          <a:noFill/>
        </p:spPr>
        <p:txBody>
          <a:bodyPr wrap="square" rtlCol="0">
            <a:spAutoFit/>
          </a:bodyPr>
          <a:lstStyle/>
          <a:p>
            <a:pPr algn="ctr"/>
            <a:r>
              <a:rPr lang="zh-CN" altLang="en-US" sz="2400" dirty="0"/>
              <a:t>多幅图像</a:t>
            </a:r>
          </a:p>
        </p:txBody>
      </p:sp>
    </p:spTree>
    <p:extLst>
      <p:ext uri="{BB962C8B-B14F-4D97-AF65-F5344CB8AC3E}">
        <p14:creationId xmlns:p14="http://schemas.microsoft.com/office/powerpoint/2010/main" val="24573169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基于图像的三维重建</a:t>
            </a:r>
          </a:p>
        </p:txBody>
      </p:sp>
      <p:sp>
        <p:nvSpPr>
          <p:cNvPr id="3" name="内容占位符 2"/>
          <p:cNvSpPr>
            <a:spLocks noGrp="1"/>
          </p:cNvSpPr>
          <p:nvPr>
            <p:ph idx="1"/>
          </p:nvPr>
        </p:nvSpPr>
        <p:spPr>
          <a:xfrm>
            <a:off x="457200" y="1600200"/>
            <a:ext cx="8229600" cy="4525963"/>
          </a:xfrm>
        </p:spPr>
        <p:txBody>
          <a:bodyPr/>
          <a:lstStyle/>
          <a:p>
            <a:r>
              <a:rPr lang="en-US" altLang="zh-CN" b="1" dirty="0"/>
              <a:t>5.2.3 </a:t>
            </a:r>
            <a:r>
              <a:rPr lang="zh-CN" altLang="en-US" b="1" dirty="0"/>
              <a:t>单幅图像重建</a:t>
            </a:r>
            <a:endParaRPr lang="en-US" altLang="zh-CN" b="1" dirty="0"/>
          </a:p>
          <a:p>
            <a:pPr lvl="1"/>
            <a:r>
              <a:rPr lang="zh-CN" altLang="en-US" dirty="0"/>
              <a:t>需要更多的先验知识作为问题求解的约束条件</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141</a:t>
            </a:fld>
            <a:endParaRPr lang="zh-CN" altLang="en-US"/>
          </a:p>
        </p:txBody>
      </p:sp>
      <p:pic>
        <p:nvPicPr>
          <p:cNvPr id="15" name="图片 14"/>
          <p:cNvPicPr>
            <a:picLocks noChangeAspect="1"/>
          </p:cNvPicPr>
          <p:nvPr/>
        </p:nvPicPr>
        <p:blipFill>
          <a:blip r:embed="rId3"/>
          <a:stretch>
            <a:fillRect/>
          </a:stretch>
        </p:blipFill>
        <p:spPr>
          <a:xfrm>
            <a:off x="729651" y="2811277"/>
            <a:ext cx="3986339" cy="1550711"/>
          </a:xfrm>
          <a:prstGeom prst="rect">
            <a:avLst/>
          </a:prstGeom>
        </p:spPr>
      </p:pic>
      <p:pic>
        <p:nvPicPr>
          <p:cNvPr id="23" name="图片 22"/>
          <p:cNvPicPr>
            <a:picLocks noChangeAspect="1"/>
          </p:cNvPicPr>
          <p:nvPr/>
        </p:nvPicPr>
        <p:blipFill>
          <a:blip r:embed="rId4"/>
          <a:stretch>
            <a:fillRect/>
          </a:stretch>
        </p:blipFill>
        <p:spPr>
          <a:xfrm>
            <a:off x="4716016" y="2852936"/>
            <a:ext cx="4243235" cy="1466433"/>
          </a:xfrm>
          <a:prstGeom prst="rect">
            <a:avLst/>
          </a:prstGeom>
        </p:spPr>
      </p:pic>
      <p:sp>
        <p:nvSpPr>
          <p:cNvPr id="24" name="TextBox 4"/>
          <p:cNvSpPr txBox="1"/>
          <p:nvPr/>
        </p:nvSpPr>
        <p:spPr>
          <a:xfrm>
            <a:off x="523971" y="4361028"/>
            <a:ext cx="2232248" cy="400110"/>
          </a:xfrm>
          <a:prstGeom prst="rect">
            <a:avLst/>
          </a:prstGeom>
          <a:noFill/>
        </p:spPr>
        <p:txBody>
          <a:bodyPr wrap="square" rtlCol="0">
            <a:spAutoFit/>
          </a:bodyPr>
          <a:lstStyle/>
          <a:p>
            <a:pPr algn="ctr"/>
            <a:r>
              <a:rPr lang="zh-CN" altLang="en-US" sz="2000" dirty="0"/>
              <a:t>输入</a:t>
            </a:r>
          </a:p>
        </p:txBody>
      </p:sp>
      <p:sp>
        <p:nvSpPr>
          <p:cNvPr id="25" name="TextBox 4"/>
          <p:cNvSpPr txBox="1"/>
          <p:nvPr/>
        </p:nvSpPr>
        <p:spPr>
          <a:xfrm>
            <a:off x="2490541" y="4350353"/>
            <a:ext cx="2232248" cy="400110"/>
          </a:xfrm>
          <a:prstGeom prst="rect">
            <a:avLst/>
          </a:prstGeom>
          <a:noFill/>
        </p:spPr>
        <p:txBody>
          <a:bodyPr wrap="square" rtlCol="0">
            <a:spAutoFit/>
          </a:bodyPr>
          <a:lstStyle/>
          <a:p>
            <a:pPr algn="ctr"/>
            <a:r>
              <a:rPr lang="zh-CN" altLang="en-US" sz="2000" dirty="0"/>
              <a:t>超像素填充</a:t>
            </a:r>
          </a:p>
        </p:txBody>
      </p:sp>
      <p:sp>
        <p:nvSpPr>
          <p:cNvPr id="26" name="TextBox 4"/>
          <p:cNvSpPr txBox="1"/>
          <p:nvPr/>
        </p:nvSpPr>
        <p:spPr>
          <a:xfrm>
            <a:off x="4506765" y="4343983"/>
            <a:ext cx="2232248" cy="400110"/>
          </a:xfrm>
          <a:prstGeom prst="rect">
            <a:avLst/>
          </a:prstGeom>
          <a:noFill/>
        </p:spPr>
        <p:txBody>
          <a:bodyPr wrap="square" rtlCol="0">
            <a:spAutoFit/>
          </a:bodyPr>
          <a:lstStyle/>
          <a:p>
            <a:pPr algn="ctr"/>
            <a:r>
              <a:rPr lang="zh-CN" altLang="en-US" sz="2000" dirty="0"/>
              <a:t>区域标识</a:t>
            </a:r>
          </a:p>
        </p:txBody>
      </p:sp>
      <p:sp>
        <p:nvSpPr>
          <p:cNvPr id="27" name="TextBox 4"/>
          <p:cNvSpPr txBox="1"/>
          <p:nvPr/>
        </p:nvSpPr>
        <p:spPr>
          <a:xfrm>
            <a:off x="6883029" y="4350353"/>
            <a:ext cx="2232248" cy="400110"/>
          </a:xfrm>
          <a:prstGeom prst="rect">
            <a:avLst/>
          </a:prstGeom>
          <a:noFill/>
        </p:spPr>
        <p:txBody>
          <a:bodyPr wrap="square" rtlCol="0">
            <a:spAutoFit/>
          </a:bodyPr>
          <a:lstStyle/>
          <a:p>
            <a:pPr algn="ctr"/>
            <a:r>
              <a:rPr lang="zh-CN" sz="2000" dirty="0"/>
              <a:t>三维</a:t>
            </a:r>
            <a:r>
              <a:rPr lang="zh-CN" altLang="en-US" sz="2000" dirty="0"/>
              <a:t>模型</a:t>
            </a:r>
            <a:endParaRPr lang="zh-CN" sz="2000" dirty="0"/>
          </a:p>
        </p:txBody>
      </p:sp>
      <p:sp>
        <p:nvSpPr>
          <p:cNvPr id="28" name="文本框 27"/>
          <p:cNvSpPr txBox="1"/>
          <p:nvPr/>
        </p:nvSpPr>
        <p:spPr>
          <a:xfrm>
            <a:off x="99546" y="2612600"/>
            <a:ext cx="558097"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000" dirty="0"/>
              <a:t>基于平面关系</a:t>
            </a:r>
          </a:p>
        </p:txBody>
      </p:sp>
      <p:sp>
        <p:nvSpPr>
          <p:cNvPr id="29" name="文本框 28"/>
          <p:cNvSpPr txBox="1"/>
          <p:nvPr/>
        </p:nvSpPr>
        <p:spPr>
          <a:xfrm>
            <a:off x="99546" y="4907696"/>
            <a:ext cx="558097" cy="163121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000" dirty="0"/>
              <a:t>基于对称性</a:t>
            </a:r>
          </a:p>
        </p:txBody>
      </p:sp>
      <p:pic>
        <p:nvPicPr>
          <p:cNvPr id="30" name="图片 29"/>
          <p:cNvPicPr>
            <a:picLocks noChangeAspect="1"/>
          </p:cNvPicPr>
          <p:nvPr/>
        </p:nvPicPr>
        <p:blipFill>
          <a:blip r:embed="rId5"/>
          <a:stretch>
            <a:fillRect/>
          </a:stretch>
        </p:blipFill>
        <p:spPr>
          <a:xfrm>
            <a:off x="1009254" y="5015281"/>
            <a:ext cx="7485692" cy="1365549"/>
          </a:xfrm>
          <a:prstGeom prst="rect">
            <a:avLst/>
          </a:prstGeom>
        </p:spPr>
      </p:pic>
      <p:sp>
        <p:nvSpPr>
          <p:cNvPr id="31" name="TextBox 4"/>
          <p:cNvSpPr txBox="1"/>
          <p:nvPr/>
        </p:nvSpPr>
        <p:spPr>
          <a:xfrm>
            <a:off x="1009254" y="6380306"/>
            <a:ext cx="2232248" cy="400110"/>
          </a:xfrm>
          <a:prstGeom prst="rect">
            <a:avLst/>
          </a:prstGeom>
          <a:noFill/>
        </p:spPr>
        <p:txBody>
          <a:bodyPr wrap="square" rtlCol="0">
            <a:spAutoFit/>
          </a:bodyPr>
          <a:lstStyle/>
          <a:p>
            <a:pPr algn="ctr"/>
            <a:r>
              <a:rPr lang="zh-CN" altLang="en-US" sz="2000" dirty="0"/>
              <a:t>交互指定线结构</a:t>
            </a:r>
          </a:p>
        </p:txBody>
      </p:sp>
      <p:sp>
        <p:nvSpPr>
          <p:cNvPr id="32" name="TextBox 4"/>
          <p:cNvSpPr txBox="1"/>
          <p:nvPr/>
        </p:nvSpPr>
        <p:spPr>
          <a:xfrm>
            <a:off x="3781227" y="6385801"/>
            <a:ext cx="2232248" cy="400110"/>
          </a:xfrm>
          <a:prstGeom prst="rect">
            <a:avLst/>
          </a:prstGeom>
          <a:noFill/>
        </p:spPr>
        <p:txBody>
          <a:bodyPr wrap="square" rtlCol="0">
            <a:spAutoFit/>
          </a:bodyPr>
          <a:lstStyle/>
          <a:p>
            <a:pPr algn="ctr"/>
            <a:r>
              <a:rPr lang="zh-CN" altLang="en-US" sz="2000" dirty="0"/>
              <a:t>线</a:t>
            </a:r>
            <a:r>
              <a:rPr lang="en-US" altLang="zh-CN" sz="2000" dirty="0"/>
              <a:t>/</a:t>
            </a:r>
            <a:r>
              <a:rPr lang="zh-CN" altLang="en-US" sz="2000" dirty="0"/>
              <a:t>平面三维模型</a:t>
            </a:r>
          </a:p>
        </p:txBody>
      </p:sp>
      <p:sp>
        <p:nvSpPr>
          <p:cNvPr id="33" name="TextBox 4"/>
          <p:cNvSpPr txBox="1"/>
          <p:nvPr/>
        </p:nvSpPr>
        <p:spPr>
          <a:xfrm>
            <a:off x="6201589" y="6380306"/>
            <a:ext cx="2232248" cy="400110"/>
          </a:xfrm>
          <a:prstGeom prst="rect">
            <a:avLst/>
          </a:prstGeom>
          <a:noFill/>
        </p:spPr>
        <p:txBody>
          <a:bodyPr wrap="square" rtlCol="0">
            <a:spAutoFit/>
          </a:bodyPr>
          <a:lstStyle/>
          <a:p>
            <a:pPr algn="ctr"/>
            <a:r>
              <a:rPr lang="zh-CN" altLang="en-US" sz="2000" dirty="0"/>
              <a:t>整体三维模型</a:t>
            </a:r>
          </a:p>
        </p:txBody>
      </p:sp>
    </p:spTree>
    <p:extLst>
      <p:ext uri="{BB962C8B-B14F-4D97-AF65-F5344CB8AC3E}">
        <p14:creationId xmlns:p14="http://schemas.microsoft.com/office/powerpoint/2010/main" val="33138482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5.3 </a:t>
            </a:r>
            <a:r>
              <a:rPr lang="zh-CN" altLang="en-US" b="1" dirty="0"/>
              <a:t>基于视频的三维重建</a:t>
            </a:r>
          </a:p>
        </p:txBody>
      </p:sp>
      <p:sp>
        <p:nvSpPr>
          <p:cNvPr id="3" name="内容占位符 2"/>
          <p:cNvSpPr>
            <a:spLocks noGrp="1"/>
          </p:cNvSpPr>
          <p:nvPr>
            <p:ph idx="1"/>
          </p:nvPr>
        </p:nvSpPr>
        <p:spPr>
          <a:xfrm>
            <a:off x="457200" y="1600200"/>
            <a:ext cx="8229600" cy="5121275"/>
          </a:xfrm>
        </p:spPr>
        <p:txBody>
          <a:bodyPr/>
          <a:lstStyle/>
          <a:p>
            <a:r>
              <a:rPr lang="en-US" altLang="zh-CN" b="1" dirty="0"/>
              <a:t>5.3.1 </a:t>
            </a:r>
            <a:r>
              <a:rPr lang="zh-CN" altLang="en-US" b="1" dirty="0"/>
              <a:t>概念</a:t>
            </a:r>
            <a:endParaRPr lang="en-US" altLang="zh-CN" b="1" dirty="0"/>
          </a:p>
          <a:p>
            <a:pPr lvl="1"/>
            <a:r>
              <a:rPr lang="zh-CN" altLang="en-US" dirty="0"/>
              <a:t>将视频帧序列作为输入，进行物体的重建</a:t>
            </a:r>
            <a:endParaRPr lang="en-US" altLang="zh-CN" dirty="0"/>
          </a:p>
          <a:p>
            <a:pPr lvl="1"/>
            <a:r>
              <a:rPr lang="zh-CN" altLang="en-US" dirty="0"/>
              <a:t>优点</a:t>
            </a:r>
            <a:endParaRPr lang="en-US" altLang="zh-CN" dirty="0"/>
          </a:p>
          <a:p>
            <a:pPr lvl="2"/>
            <a:r>
              <a:rPr lang="zh-CN" altLang="en-US" dirty="0"/>
              <a:t>容易拍摄</a:t>
            </a:r>
          </a:p>
          <a:p>
            <a:pPr lvl="2"/>
            <a:r>
              <a:rPr lang="zh-CN" altLang="en-US" dirty="0"/>
              <a:t>可以提供更加完整</a:t>
            </a:r>
          </a:p>
          <a:p>
            <a:pPr marL="914400" lvl="2" indent="0">
              <a:buNone/>
            </a:pPr>
            <a:r>
              <a:rPr lang="zh-CN" altLang="en-US" dirty="0"/>
              <a:t>   的数据</a:t>
            </a:r>
          </a:p>
          <a:p>
            <a:pPr lvl="2"/>
            <a:r>
              <a:rPr lang="zh-CN" altLang="en-US" dirty="0"/>
              <a:t>灵活性</a:t>
            </a:r>
            <a:endParaRPr lang="en-US" altLang="zh-CN" dirty="0"/>
          </a:p>
          <a:p>
            <a:pPr lvl="1"/>
            <a:r>
              <a:rPr lang="zh-CN" altLang="en-US" dirty="0"/>
              <a:t>缺点</a:t>
            </a:r>
            <a:endParaRPr lang="en-US" altLang="zh-CN" dirty="0"/>
          </a:p>
          <a:p>
            <a:pPr lvl="2"/>
            <a:r>
              <a:rPr lang="zh-CN" altLang="en-US" dirty="0"/>
              <a:t>冗余数据</a:t>
            </a:r>
            <a:endParaRPr lang="en-US" altLang="zh-CN" dirty="0"/>
          </a:p>
          <a:p>
            <a:pPr lvl="2"/>
            <a:r>
              <a:rPr lang="zh-CN" altLang="en-US" dirty="0"/>
              <a:t>结构混淆</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142</a:t>
            </a:fld>
            <a:endParaRPr lang="zh-CN" altLang="en-US"/>
          </a:p>
        </p:txBody>
      </p:sp>
      <p:pic>
        <p:nvPicPr>
          <p:cNvPr id="6" name="图片 5"/>
          <p:cNvPicPr>
            <a:picLocks noChangeAspect="1"/>
          </p:cNvPicPr>
          <p:nvPr/>
        </p:nvPicPr>
        <p:blipFill>
          <a:blip r:embed="rId3"/>
          <a:stretch>
            <a:fillRect/>
          </a:stretch>
        </p:blipFill>
        <p:spPr>
          <a:xfrm>
            <a:off x="4355976" y="3140968"/>
            <a:ext cx="4574627" cy="2592288"/>
          </a:xfrm>
          <a:prstGeom prst="rect">
            <a:avLst/>
          </a:prstGeom>
        </p:spPr>
      </p:pic>
    </p:spTree>
    <p:extLst>
      <p:ext uri="{BB962C8B-B14F-4D97-AF65-F5344CB8AC3E}">
        <p14:creationId xmlns:p14="http://schemas.microsoft.com/office/powerpoint/2010/main" val="41273039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5.3 </a:t>
            </a:r>
            <a:r>
              <a:rPr lang="zh-CN" altLang="en-US" b="1" dirty="0"/>
              <a:t>基于视频的三维重建</a:t>
            </a:r>
          </a:p>
        </p:txBody>
      </p:sp>
      <p:sp>
        <p:nvSpPr>
          <p:cNvPr id="3" name="内容占位符 2"/>
          <p:cNvSpPr>
            <a:spLocks noGrp="1"/>
          </p:cNvSpPr>
          <p:nvPr>
            <p:ph idx="1"/>
          </p:nvPr>
        </p:nvSpPr>
        <p:spPr>
          <a:xfrm>
            <a:off x="457200" y="1600200"/>
            <a:ext cx="8229600" cy="5121275"/>
          </a:xfrm>
        </p:spPr>
        <p:txBody>
          <a:bodyPr/>
          <a:lstStyle/>
          <a:p>
            <a:r>
              <a:rPr lang="en-US" altLang="zh-CN" b="1" dirty="0"/>
              <a:t>5.3.2 </a:t>
            </a:r>
            <a:r>
              <a:rPr lang="zh-CN" altLang="en-US" b="1" dirty="0"/>
              <a:t>类型</a:t>
            </a:r>
            <a:endParaRPr lang="en-US" altLang="zh-CN" b="1" dirty="0"/>
          </a:p>
          <a:p>
            <a:pPr lvl="1"/>
            <a:r>
              <a:rPr lang="zh-CN" altLang="en-US" dirty="0"/>
              <a:t>根据数据利用方式的不同</a:t>
            </a:r>
          </a:p>
          <a:p>
            <a:pPr lvl="2"/>
            <a:r>
              <a:rPr lang="zh-CN" altLang="en-US" dirty="0"/>
              <a:t>基于关键帧的视频重建</a:t>
            </a:r>
          </a:p>
          <a:p>
            <a:pPr lvl="2"/>
            <a:r>
              <a:rPr lang="zh-CN" altLang="en-US" dirty="0"/>
              <a:t>基于深度图恢复的重建</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143</a:t>
            </a:fld>
            <a:endParaRPr lang="zh-CN" altLang="en-US"/>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34" y="3850639"/>
            <a:ext cx="4210050" cy="2175510"/>
          </a:xfrm>
          <a:prstGeom prst="rect">
            <a:avLst/>
          </a:prstGeom>
        </p:spPr>
      </p:pic>
      <p:cxnSp>
        <p:nvCxnSpPr>
          <p:cNvPr id="25" name="直接箭头连接符 24"/>
          <p:cNvCxnSpPr/>
          <p:nvPr/>
        </p:nvCxnSpPr>
        <p:spPr>
          <a:xfrm>
            <a:off x="4686657" y="5586521"/>
            <a:ext cx="12241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a:off x="4566024" y="4355400"/>
            <a:ext cx="12241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7" name="图片 26"/>
          <p:cNvPicPr>
            <a:picLocks noChangeAspect="1"/>
          </p:cNvPicPr>
          <p:nvPr/>
        </p:nvPicPr>
        <p:blipFill>
          <a:blip r:embed="rId4"/>
          <a:stretch>
            <a:fillRect/>
          </a:stretch>
        </p:blipFill>
        <p:spPr>
          <a:xfrm>
            <a:off x="6228184" y="3467099"/>
            <a:ext cx="2609850" cy="1471930"/>
          </a:xfrm>
          <a:prstGeom prst="rect">
            <a:avLst/>
          </a:prstGeom>
        </p:spPr>
      </p:pic>
      <p:pic>
        <p:nvPicPr>
          <p:cNvPr id="28" name="图片 27"/>
          <p:cNvPicPr>
            <a:picLocks noChangeAspect="1"/>
          </p:cNvPicPr>
          <p:nvPr/>
        </p:nvPicPr>
        <p:blipFill>
          <a:blip r:embed="rId5"/>
          <a:stretch>
            <a:fillRect/>
          </a:stretch>
        </p:blipFill>
        <p:spPr>
          <a:xfrm>
            <a:off x="6514209" y="4938774"/>
            <a:ext cx="2038095" cy="1295238"/>
          </a:xfrm>
          <a:prstGeom prst="rect">
            <a:avLst/>
          </a:prstGeom>
        </p:spPr>
      </p:pic>
    </p:spTree>
    <p:extLst>
      <p:ext uri="{BB962C8B-B14F-4D97-AF65-F5344CB8AC3E}">
        <p14:creationId xmlns:p14="http://schemas.microsoft.com/office/powerpoint/2010/main" val="3147722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5.3 </a:t>
            </a:r>
            <a:r>
              <a:rPr lang="zh-CN" altLang="en-US" b="1" dirty="0"/>
              <a:t>基于视频的三维重建</a:t>
            </a:r>
          </a:p>
        </p:txBody>
      </p:sp>
      <p:sp>
        <p:nvSpPr>
          <p:cNvPr id="3" name="内容占位符 2"/>
          <p:cNvSpPr>
            <a:spLocks noGrp="1"/>
          </p:cNvSpPr>
          <p:nvPr>
            <p:ph idx="1"/>
          </p:nvPr>
        </p:nvSpPr>
        <p:spPr>
          <a:xfrm>
            <a:off x="457200" y="1600200"/>
            <a:ext cx="8229600" cy="5121275"/>
          </a:xfrm>
        </p:spPr>
        <p:txBody>
          <a:bodyPr/>
          <a:lstStyle/>
          <a:p>
            <a:r>
              <a:rPr lang="en-US" altLang="zh-CN" b="1" dirty="0"/>
              <a:t>5.3.2-1 </a:t>
            </a:r>
            <a:r>
              <a:rPr lang="zh-CN" altLang="en-US" b="1" dirty="0"/>
              <a:t>基于关键帧的三维重建</a:t>
            </a:r>
            <a:endParaRPr lang="en-US" altLang="zh-CN" b="1" dirty="0"/>
          </a:p>
          <a:p>
            <a:pPr lvl="1"/>
            <a:r>
              <a:rPr lang="zh-CN" altLang="en-US" dirty="0"/>
              <a:t>重要问题：关键帧的选择</a:t>
            </a:r>
            <a:endParaRPr lang="en-US" altLang="zh-CN" dirty="0"/>
          </a:p>
          <a:p>
            <a:pPr marL="1314450" lvl="2" indent="-457200"/>
            <a:r>
              <a:rPr lang="zh-CN" altLang="en-US" dirty="0"/>
              <a:t>几何鲁棒性标准</a:t>
            </a:r>
            <a:r>
              <a:rPr lang="en-US" altLang="zh-CN" dirty="0"/>
              <a:t> (GRIC)</a:t>
            </a:r>
            <a:r>
              <a:rPr lang="zh-CN" altLang="en-US" dirty="0"/>
              <a:t>：通过两张图像之间的对应点，可以计算一个3x3的基础矩阵F，也可以计算一个3x3的单应变换H，比较用哪个变换误差小，也就是分数低。如果用单应变换分数小，则相对于第一张图像来说，第二张图像不能作为参考帧。</a:t>
            </a:r>
          </a:p>
          <a:p>
            <a:pPr lvl="4"/>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144</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4698692"/>
            <a:ext cx="5112568" cy="2159308"/>
          </a:xfrm>
          <a:prstGeom prst="rect">
            <a:avLst/>
          </a:prstGeom>
        </p:spPr>
      </p:pic>
    </p:spTree>
    <p:extLst>
      <p:ext uri="{BB962C8B-B14F-4D97-AF65-F5344CB8AC3E}">
        <p14:creationId xmlns:p14="http://schemas.microsoft.com/office/powerpoint/2010/main" val="16411498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5.3 </a:t>
            </a:r>
            <a:r>
              <a:rPr lang="zh-CN" altLang="en-US" b="1" dirty="0"/>
              <a:t>基于视频的三维重建</a:t>
            </a:r>
          </a:p>
        </p:txBody>
      </p:sp>
      <p:sp>
        <p:nvSpPr>
          <p:cNvPr id="3" name="内容占位符 2"/>
          <p:cNvSpPr>
            <a:spLocks noGrp="1"/>
          </p:cNvSpPr>
          <p:nvPr>
            <p:ph idx="1"/>
          </p:nvPr>
        </p:nvSpPr>
        <p:spPr>
          <a:xfrm>
            <a:off x="457200" y="1600200"/>
            <a:ext cx="8229600" cy="5121275"/>
          </a:xfrm>
        </p:spPr>
        <p:txBody>
          <a:bodyPr/>
          <a:lstStyle/>
          <a:p>
            <a:r>
              <a:rPr lang="en-US" altLang="zh-CN" b="1" dirty="0"/>
              <a:t>5.3.2-1 </a:t>
            </a:r>
            <a:r>
              <a:rPr lang="zh-CN" altLang="en-US" b="1" dirty="0"/>
              <a:t>基于关键帧的三维重建</a:t>
            </a:r>
            <a:endParaRPr lang="en-US" altLang="zh-CN" b="1" dirty="0"/>
          </a:p>
          <a:p>
            <a:pPr lvl="1"/>
            <a:r>
              <a:rPr lang="zh-CN" altLang="en-US" dirty="0"/>
              <a:t>方法流程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145</a:t>
            </a:fld>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233" y="2204863"/>
            <a:ext cx="3247566" cy="437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任意多边形 5"/>
          <p:cNvSpPr/>
          <p:nvPr/>
        </p:nvSpPr>
        <p:spPr>
          <a:xfrm rot="21342833">
            <a:off x="4289481" y="4472546"/>
            <a:ext cx="1220424" cy="470253"/>
          </a:xfrm>
          <a:custGeom>
            <a:avLst/>
            <a:gdLst>
              <a:gd name="connsiteX0" fmla="*/ 1457325 w 1457325"/>
              <a:gd name="connsiteY0" fmla="*/ 270635 h 464477"/>
              <a:gd name="connsiteX1" fmla="*/ 609600 w 1457325"/>
              <a:gd name="connsiteY1" fmla="*/ 3935 h 464477"/>
              <a:gd name="connsiteX2" fmla="*/ 476250 w 1457325"/>
              <a:gd name="connsiteY2" fmla="*/ 451610 h 464477"/>
              <a:gd name="connsiteX3" fmla="*/ 0 w 1457325"/>
              <a:gd name="connsiteY3" fmla="*/ 299210 h 464477"/>
            </a:gdLst>
            <a:ahLst/>
            <a:cxnLst>
              <a:cxn ang="0">
                <a:pos x="connsiteX0" y="connsiteY0"/>
              </a:cxn>
              <a:cxn ang="0">
                <a:pos x="connsiteX1" y="connsiteY1"/>
              </a:cxn>
              <a:cxn ang="0">
                <a:pos x="connsiteX2" y="connsiteY2"/>
              </a:cxn>
              <a:cxn ang="0">
                <a:pos x="connsiteX3" y="connsiteY3"/>
              </a:cxn>
            </a:cxnLst>
            <a:rect l="l" t="t" r="r" b="b"/>
            <a:pathLst>
              <a:path w="1457325" h="464477">
                <a:moveTo>
                  <a:pt x="1457325" y="270635"/>
                </a:moveTo>
                <a:cubicBezTo>
                  <a:pt x="1115218" y="122204"/>
                  <a:pt x="773112" y="-26227"/>
                  <a:pt x="609600" y="3935"/>
                </a:cubicBezTo>
                <a:cubicBezTo>
                  <a:pt x="446088" y="34097"/>
                  <a:pt x="577850" y="402398"/>
                  <a:pt x="476250" y="451610"/>
                </a:cubicBezTo>
                <a:cubicBezTo>
                  <a:pt x="374650" y="500822"/>
                  <a:pt x="187325" y="400016"/>
                  <a:pt x="0" y="299210"/>
                </a:cubicBez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63" y="3558965"/>
            <a:ext cx="4009508"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31328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5.3 </a:t>
            </a:r>
            <a:r>
              <a:rPr lang="zh-CN" altLang="en-US" b="1" dirty="0"/>
              <a:t>基于视频的三维重建</a:t>
            </a:r>
          </a:p>
        </p:txBody>
      </p:sp>
      <p:sp>
        <p:nvSpPr>
          <p:cNvPr id="3" name="内容占位符 2"/>
          <p:cNvSpPr>
            <a:spLocks noGrp="1"/>
          </p:cNvSpPr>
          <p:nvPr>
            <p:ph idx="1"/>
          </p:nvPr>
        </p:nvSpPr>
        <p:spPr>
          <a:xfrm>
            <a:off x="457200" y="1600200"/>
            <a:ext cx="8229600" cy="5121275"/>
          </a:xfrm>
        </p:spPr>
        <p:txBody>
          <a:bodyPr/>
          <a:lstStyle/>
          <a:p>
            <a:r>
              <a:rPr lang="en-US" altLang="zh-CN" b="1" dirty="0"/>
              <a:t>5.3.2-2 </a:t>
            </a:r>
            <a:r>
              <a:rPr lang="zh-CN" altLang="en-US" b="1" dirty="0"/>
              <a:t>基于深度图恢复的三维重建</a:t>
            </a:r>
            <a:endParaRPr lang="en-US" altLang="zh-CN" b="1" dirty="0"/>
          </a:p>
          <a:p>
            <a:pPr lvl="1"/>
            <a:r>
              <a:rPr lang="zh-CN" altLang="en-US" dirty="0"/>
              <a:t>基本思想：恢复视频中每一帧的像素点的深度信息</a:t>
            </a:r>
          </a:p>
          <a:p>
            <a:pPr lvl="1"/>
            <a:r>
              <a:rPr lang="zh-CN" altLang="en-US" dirty="0"/>
              <a:t>重要问题：对视频每一帧的深度图恢复独立进行，因此恢复的深度图存在时间上的不一致性</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146</a:t>
            </a:fld>
            <a:endParaRPr lang="zh-CN" altLang="en-US"/>
          </a:p>
        </p:txBody>
      </p:sp>
      <p:grpSp>
        <p:nvGrpSpPr>
          <p:cNvPr id="8" name="组合 7"/>
          <p:cNvGrpSpPr/>
          <p:nvPr/>
        </p:nvGrpSpPr>
        <p:grpSpPr>
          <a:xfrm>
            <a:off x="2105660" y="4233545"/>
            <a:ext cx="4796155" cy="2538730"/>
            <a:chOff x="1190" y="4731"/>
            <a:chExt cx="8846" cy="5091"/>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 y="4731"/>
              <a:ext cx="3629" cy="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1" y="7793"/>
              <a:ext cx="3629" cy="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0" y="4731"/>
              <a:ext cx="3603" cy="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3" y="7793"/>
              <a:ext cx="3601" cy="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3"/>
            <p:cNvSpPr txBox="1"/>
            <p:nvPr/>
          </p:nvSpPr>
          <p:spPr>
            <a:xfrm>
              <a:off x="4681" y="5455"/>
              <a:ext cx="794" cy="1289"/>
            </a:xfrm>
            <a:prstGeom prst="rect">
              <a:avLst/>
            </a:prstGeom>
            <a:noFill/>
          </p:spPr>
          <p:txBody>
            <a:bodyPr wrap="square" rtlCol="0">
              <a:spAutoFit/>
            </a:bodyPr>
            <a:lstStyle/>
            <a:p>
              <a:r>
                <a:rPr lang="en-US" altLang="zh-CN" dirty="0"/>
                <a:t>……</a:t>
              </a:r>
              <a:endParaRPr lang="zh-CN" altLang="en-US" dirty="0"/>
            </a:p>
          </p:txBody>
        </p:sp>
        <p:sp>
          <p:nvSpPr>
            <p:cNvPr id="14" name="TextBox 8"/>
            <p:cNvSpPr txBox="1"/>
            <p:nvPr/>
          </p:nvSpPr>
          <p:spPr>
            <a:xfrm>
              <a:off x="4681" y="8517"/>
              <a:ext cx="794" cy="1289"/>
            </a:xfrm>
            <a:prstGeom prst="rect">
              <a:avLst/>
            </a:prstGeom>
            <a:noFill/>
          </p:spPr>
          <p:txBody>
            <a:bodyPr wrap="square" rtlCol="0">
              <a:spAutoFit/>
            </a:bodyPr>
            <a:lstStyle/>
            <a:p>
              <a:r>
                <a:rPr lang="en-US" altLang="zh-CN" dirty="0"/>
                <a:t>……</a:t>
              </a:r>
              <a:endParaRPr lang="zh-CN" altLang="en-US" dirty="0"/>
            </a:p>
          </p:txBody>
        </p:sp>
        <p:graphicFrame>
          <p:nvGraphicFramePr>
            <p:cNvPr id="15" name="对象 14"/>
            <p:cNvGraphicFramePr>
              <a:graphicFrameLocks noChangeAspect="1"/>
            </p:cNvGraphicFramePr>
            <p:nvPr/>
          </p:nvGraphicFramePr>
          <p:xfrm>
            <a:off x="9241" y="5202"/>
            <a:ext cx="589" cy="879"/>
          </p:xfrm>
          <a:graphic>
            <a:graphicData uri="http://schemas.openxmlformats.org/presentationml/2006/ole">
              <mc:AlternateContent xmlns:mc="http://schemas.openxmlformats.org/markup-compatibility/2006">
                <mc:Choice xmlns:v="urn:schemas-microsoft-com:vml" Requires="v">
                  <p:oleObj spid="_x0000_s119066" name="Equation" r:id="rId8" imgW="3657600" imgH="5486400" progId="Equation.DSMT4">
                    <p:embed/>
                  </p:oleObj>
                </mc:Choice>
                <mc:Fallback>
                  <p:oleObj name="Equation" r:id="rId8" imgW="3657600" imgH="5486400" progId="Equation.DSMT4">
                    <p:embed/>
                    <p:pic>
                      <p:nvPicPr>
                        <p:cNvPr id="0" name=""/>
                        <p:cNvPicPr>
                          <a:picLocks noChangeAspect="1" noChangeArrowheads="1"/>
                        </p:cNvPicPr>
                        <p:nvPr/>
                      </p:nvPicPr>
                      <p:blipFill>
                        <a:blip r:embed="rId9"/>
                        <a:srcRect/>
                        <a:stretch>
                          <a:fillRect/>
                        </a:stretch>
                      </p:blipFill>
                      <p:spPr bwMode="auto">
                        <a:xfrm>
                          <a:off x="9241" y="5202"/>
                          <a:ext cx="589" cy="879"/>
                        </a:xfrm>
                        <a:prstGeom prst="rect">
                          <a:avLst/>
                        </a:prstGeom>
                        <a:noFill/>
                        <a:ln>
                          <a:noFill/>
                        </a:ln>
                      </p:spPr>
                    </p:pic>
                  </p:oleObj>
                </mc:Fallback>
              </mc:AlternateContent>
            </a:graphicData>
          </a:graphic>
        </p:graphicFrame>
        <p:graphicFrame>
          <p:nvGraphicFramePr>
            <p:cNvPr id="16" name="对象 15"/>
            <p:cNvGraphicFramePr>
              <a:graphicFrameLocks noChangeAspect="1"/>
            </p:cNvGraphicFramePr>
            <p:nvPr/>
          </p:nvGraphicFramePr>
          <p:xfrm>
            <a:off x="9300" y="8170"/>
            <a:ext cx="736" cy="929"/>
          </p:xfrm>
          <a:graphic>
            <a:graphicData uri="http://schemas.openxmlformats.org/presentationml/2006/ole">
              <mc:AlternateContent xmlns:mc="http://schemas.openxmlformats.org/markup-compatibility/2006">
                <mc:Choice xmlns:v="urn:schemas-microsoft-com:vml" Requires="v">
                  <p:oleObj spid="_x0000_s119067" name="Equation" r:id="rId10" imgW="4572000" imgH="5791200" progId="Equation.DSMT4">
                    <p:embed/>
                  </p:oleObj>
                </mc:Choice>
                <mc:Fallback>
                  <p:oleObj name="Equation" r:id="rId10" imgW="4572000" imgH="5791200" progId="Equation.DSMT4">
                    <p:embed/>
                    <p:pic>
                      <p:nvPicPr>
                        <p:cNvPr id="0" name=""/>
                        <p:cNvPicPr>
                          <a:picLocks noChangeAspect="1" noChangeArrowheads="1"/>
                        </p:cNvPicPr>
                        <p:nvPr/>
                      </p:nvPicPr>
                      <p:blipFill>
                        <a:blip r:embed="rId11"/>
                        <a:srcRect/>
                        <a:stretch>
                          <a:fillRect/>
                        </a:stretch>
                      </p:blipFill>
                      <p:spPr bwMode="auto">
                        <a:xfrm>
                          <a:off x="9300" y="8170"/>
                          <a:ext cx="736" cy="929"/>
                        </a:xfrm>
                        <a:prstGeom prst="rect">
                          <a:avLst/>
                        </a:prstGeom>
                        <a:noFill/>
                        <a:ln>
                          <a:noFill/>
                        </a:ln>
                      </p:spPr>
                    </p:pic>
                  </p:oleObj>
                </mc:Fallback>
              </mc:AlternateContent>
            </a:graphicData>
          </a:graphic>
        </p:graphicFrame>
        <p:cxnSp>
          <p:nvCxnSpPr>
            <p:cNvPr id="17" name="直接箭头连接符 16"/>
            <p:cNvCxnSpPr/>
            <p:nvPr/>
          </p:nvCxnSpPr>
          <p:spPr>
            <a:xfrm>
              <a:off x="9468" y="6037"/>
              <a:ext cx="0" cy="231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674" y="5553"/>
              <a:ext cx="227" cy="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668" y="8586"/>
              <a:ext cx="227" cy="19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611718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4.3 </a:t>
            </a:r>
            <a:r>
              <a:rPr lang="zh-CN" altLang="en-US" b="1" dirty="0"/>
              <a:t>基于视频的三维重建</a:t>
            </a:r>
          </a:p>
        </p:txBody>
      </p:sp>
      <p:sp>
        <p:nvSpPr>
          <p:cNvPr id="3" name="内容占位符 2"/>
          <p:cNvSpPr>
            <a:spLocks noGrp="1"/>
          </p:cNvSpPr>
          <p:nvPr>
            <p:ph idx="1"/>
          </p:nvPr>
        </p:nvSpPr>
        <p:spPr>
          <a:xfrm>
            <a:off x="457200" y="1600200"/>
            <a:ext cx="8229600" cy="5121275"/>
          </a:xfrm>
        </p:spPr>
        <p:txBody>
          <a:bodyPr/>
          <a:lstStyle/>
          <a:p>
            <a:r>
              <a:rPr lang="en-US" altLang="zh-CN" b="1" dirty="0"/>
              <a:t>4.3.2-2 </a:t>
            </a:r>
            <a:r>
              <a:rPr lang="zh-CN" altLang="en-US" b="1" dirty="0"/>
              <a:t>基于深度图恢复的三维重建</a:t>
            </a:r>
            <a:endParaRPr lang="en-US" altLang="zh-CN" b="1" dirty="0"/>
          </a:p>
          <a:p>
            <a:pPr lvl="1"/>
            <a:r>
              <a:rPr lang="zh-CN" altLang="en-US" dirty="0"/>
              <a:t>方法流程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147</a:t>
            </a:fld>
            <a:endParaRPr lang="zh-CN" altLang="en-US"/>
          </a:p>
        </p:txBody>
      </p:sp>
      <p:pic>
        <p:nvPicPr>
          <p:cNvPr id="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7940" y="5048513"/>
            <a:ext cx="2484120" cy="155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62" y="5099766"/>
            <a:ext cx="21281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组合 21"/>
          <p:cNvGrpSpPr/>
          <p:nvPr/>
        </p:nvGrpSpPr>
        <p:grpSpPr>
          <a:xfrm>
            <a:off x="245745" y="2780928"/>
            <a:ext cx="8441055" cy="822960"/>
            <a:chOff x="510" y="2452"/>
            <a:chExt cx="13293" cy="1296"/>
          </a:xfrm>
        </p:grpSpPr>
        <p:sp>
          <p:nvSpPr>
            <p:cNvPr id="23" name="TextBox 5"/>
            <p:cNvSpPr txBox="1"/>
            <p:nvPr/>
          </p:nvSpPr>
          <p:spPr>
            <a:xfrm>
              <a:off x="510" y="2736"/>
              <a:ext cx="2381" cy="72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CN" sz="2400" dirty="0" err="1"/>
                <a:t>SfM</a:t>
              </a:r>
              <a:endParaRPr lang="zh-CN" altLang="en-US" sz="2400" dirty="0"/>
            </a:p>
          </p:txBody>
        </p:sp>
        <p:sp>
          <p:nvSpPr>
            <p:cNvPr id="24" name="TextBox 6"/>
            <p:cNvSpPr txBox="1"/>
            <p:nvPr/>
          </p:nvSpPr>
          <p:spPr>
            <a:xfrm>
              <a:off x="5171" y="2452"/>
              <a:ext cx="3098" cy="129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t>视差</a:t>
              </a:r>
            </a:p>
            <a:p>
              <a:pPr algn="ctr"/>
              <a:r>
                <a:rPr lang="zh-CN" altLang="en-US" sz="2400" dirty="0"/>
                <a:t>初始化</a:t>
              </a:r>
            </a:p>
          </p:txBody>
        </p:sp>
        <p:sp>
          <p:nvSpPr>
            <p:cNvPr id="25" name="TextBox 7"/>
            <p:cNvSpPr txBox="1"/>
            <p:nvPr/>
          </p:nvSpPr>
          <p:spPr>
            <a:xfrm>
              <a:off x="10768" y="2743"/>
              <a:ext cx="3035" cy="7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400" dirty="0"/>
                <a:t>束优化</a:t>
              </a:r>
            </a:p>
          </p:txBody>
        </p:sp>
        <p:cxnSp>
          <p:nvCxnSpPr>
            <p:cNvPr id="26" name="直接箭头连接符 25"/>
            <p:cNvCxnSpPr>
              <a:stCxn id="23" idx="3"/>
              <a:endCxn id="24" idx="1"/>
            </p:cNvCxnSpPr>
            <p:nvPr/>
          </p:nvCxnSpPr>
          <p:spPr>
            <a:xfrm>
              <a:off x="2891" y="3100"/>
              <a:ext cx="228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4" idx="3"/>
              <a:endCxn id="25" idx="1"/>
            </p:cNvCxnSpPr>
            <p:nvPr/>
          </p:nvCxnSpPr>
          <p:spPr>
            <a:xfrm>
              <a:off x="8269" y="3100"/>
              <a:ext cx="2499" cy="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1485" y="5148843"/>
            <a:ext cx="2395855" cy="135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文本框 28"/>
          <p:cNvSpPr txBox="1"/>
          <p:nvPr/>
        </p:nvSpPr>
        <p:spPr>
          <a:xfrm>
            <a:off x="146685" y="4185548"/>
            <a:ext cx="1610995" cy="640080"/>
          </a:xfrm>
          <a:prstGeom prst="rect">
            <a:avLst/>
          </a:prstGeom>
          <a:noFill/>
        </p:spPr>
        <p:txBody>
          <a:bodyPr wrap="square" rtlCol="0">
            <a:spAutoFit/>
          </a:bodyPr>
          <a:lstStyle/>
          <a:p>
            <a:r>
              <a:rPr lang="zh-CN" altLang="en-US"/>
              <a:t>获取相机的内外参数</a:t>
            </a:r>
          </a:p>
        </p:txBody>
      </p:sp>
      <p:sp>
        <p:nvSpPr>
          <p:cNvPr id="30" name="文本框 29"/>
          <p:cNvSpPr txBox="1"/>
          <p:nvPr/>
        </p:nvSpPr>
        <p:spPr>
          <a:xfrm>
            <a:off x="3383280" y="4185548"/>
            <a:ext cx="1610995" cy="914400"/>
          </a:xfrm>
          <a:prstGeom prst="rect">
            <a:avLst/>
          </a:prstGeom>
          <a:noFill/>
        </p:spPr>
        <p:txBody>
          <a:bodyPr wrap="square" rtlCol="0">
            <a:spAutoFit/>
          </a:bodyPr>
          <a:lstStyle/>
          <a:p>
            <a:r>
              <a:rPr lang="zh-CN" altLang="en-US"/>
              <a:t>获取帧间连续深度的初始估计</a:t>
            </a:r>
          </a:p>
        </p:txBody>
      </p:sp>
      <p:sp>
        <p:nvSpPr>
          <p:cNvPr id="31" name="文本框 30"/>
          <p:cNvSpPr txBox="1"/>
          <p:nvPr/>
        </p:nvSpPr>
        <p:spPr>
          <a:xfrm>
            <a:off x="6917690" y="4185548"/>
            <a:ext cx="1610995" cy="914400"/>
          </a:xfrm>
          <a:prstGeom prst="rect">
            <a:avLst/>
          </a:prstGeom>
          <a:noFill/>
        </p:spPr>
        <p:txBody>
          <a:bodyPr wrap="square" rtlCol="0">
            <a:spAutoFit/>
          </a:bodyPr>
          <a:lstStyle/>
          <a:p>
            <a:r>
              <a:rPr lang="zh-CN" altLang="en-US"/>
              <a:t>利用极线约束对初始深度进行迭代优化</a:t>
            </a:r>
          </a:p>
        </p:txBody>
      </p:sp>
      <p:sp>
        <p:nvSpPr>
          <p:cNvPr id="32" name="下箭头 31"/>
          <p:cNvSpPr/>
          <p:nvPr/>
        </p:nvSpPr>
        <p:spPr>
          <a:xfrm>
            <a:off x="908685" y="3753748"/>
            <a:ext cx="186055" cy="431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32"/>
          <p:cNvSpPr/>
          <p:nvPr/>
        </p:nvSpPr>
        <p:spPr>
          <a:xfrm>
            <a:off x="4012565" y="3753748"/>
            <a:ext cx="186055" cy="431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下箭头 33"/>
          <p:cNvSpPr/>
          <p:nvPr/>
        </p:nvSpPr>
        <p:spPr>
          <a:xfrm>
            <a:off x="7630160" y="3753748"/>
            <a:ext cx="186055" cy="431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9441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5.3 </a:t>
            </a:r>
            <a:r>
              <a:rPr lang="zh-CN" altLang="en-US" b="1" dirty="0"/>
              <a:t>基于视频的三维重建</a:t>
            </a:r>
          </a:p>
        </p:txBody>
      </p:sp>
      <p:sp>
        <p:nvSpPr>
          <p:cNvPr id="3" name="内容占位符 2"/>
          <p:cNvSpPr>
            <a:spLocks noGrp="1"/>
          </p:cNvSpPr>
          <p:nvPr>
            <p:ph idx="1"/>
          </p:nvPr>
        </p:nvSpPr>
        <p:spPr>
          <a:xfrm>
            <a:off x="457200" y="1600200"/>
            <a:ext cx="8229600" cy="5121275"/>
          </a:xfrm>
        </p:spPr>
        <p:txBody>
          <a:bodyPr/>
          <a:lstStyle/>
          <a:p>
            <a:r>
              <a:rPr lang="en-US" altLang="zh-CN" b="1" dirty="0"/>
              <a:t>5.3.2-2 </a:t>
            </a:r>
            <a:r>
              <a:rPr lang="zh-CN" altLang="en-US" b="1" dirty="0"/>
              <a:t>基于深度图恢复的三维重建</a:t>
            </a:r>
            <a:endParaRPr lang="en-US" altLang="zh-CN" b="1" dirty="0"/>
          </a:p>
          <a:p>
            <a:pPr lvl="1"/>
            <a:r>
              <a:rPr lang="zh-CN" altLang="en-US" dirty="0"/>
              <a:t>重建结果</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148</a:t>
            </a:fld>
            <a:endParaRPr lang="zh-CN" altLang="en-US"/>
          </a:p>
        </p:txBody>
      </p:sp>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l="2513"/>
          <a:stretch>
            <a:fillRect/>
          </a:stretch>
        </p:blipFill>
        <p:spPr>
          <a:xfrm>
            <a:off x="457200" y="2780928"/>
            <a:ext cx="8377974" cy="3240360"/>
          </a:xfrm>
          <a:prstGeom prst="rect">
            <a:avLst/>
          </a:prstGeom>
        </p:spPr>
      </p:pic>
    </p:spTree>
    <p:extLst>
      <p:ext uri="{BB962C8B-B14F-4D97-AF65-F5344CB8AC3E}">
        <p14:creationId xmlns:p14="http://schemas.microsoft.com/office/powerpoint/2010/main" val="14090209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5.4 </a:t>
            </a:r>
            <a:r>
              <a:rPr lang="zh-CN" altLang="en-US" b="1" dirty="0"/>
              <a:t>基于激光测距的三维重建</a:t>
            </a:r>
          </a:p>
        </p:txBody>
      </p:sp>
      <p:sp>
        <p:nvSpPr>
          <p:cNvPr id="3" name="内容占位符 2"/>
          <p:cNvSpPr>
            <a:spLocks noGrp="1"/>
          </p:cNvSpPr>
          <p:nvPr>
            <p:ph idx="1"/>
          </p:nvPr>
        </p:nvSpPr>
        <p:spPr/>
        <p:txBody>
          <a:bodyPr/>
          <a:lstStyle/>
          <a:p>
            <a:r>
              <a:rPr lang="en-US" altLang="zh-CN" b="1" dirty="0"/>
              <a:t>5.4.1 </a:t>
            </a:r>
            <a:r>
              <a:rPr lang="zh-CN" altLang="en-US" b="1" dirty="0"/>
              <a:t>概念</a:t>
            </a:r>
            <a:endParaRPr lang="en-US" altLang="zh-CN" b="1" dirty="0"/>
          </a:p>
          <a:p>
            <a:pPr lvl="1"/>
            <a:r>
              <a:rPr lang="zh-CN" altLang="en-US" dirty="0"/>
              <a:t>利用激光测距的原理，通过记录被测物体表面大量的密集的点的三维坐标、反射率和纹理等信息，可快速复建出被测目标的三维模型。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149</a:t>
            </a:fld>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166" y="4052436"/>
            <a:ext cx="3030855"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1104" y="4960595"/>
            <a:ext cx="2933700" cy="1733550"/>
          </a:xfrm>
          <a:prstGeom prst="rect">
            <a:avLst/>
          </a:prstGeom>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081" y="3791699"/>
            <a:ext cx="1944216" cy="150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7435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数学基础</a:t>
            </a:r>
          </a:p>
        </p:txBody>
      </p:sp>
      <p:sp>
        <p:nvSpPr>
          <p:cNvPr id="3" name="内容占位符 2"/>
          <p:cNvSpPr>
            <a:spLocks noGrp="1"/>
          </p:cNvSpPr>
          <p:nvPr>
            <p:ph idx="1"/>
          </p:nvPr>
        </p:nvSpPr>
        <p:spPr>
          <a:xfrm>
            <a:off x="457200" y="1600200"/>
            <a:ext cx="8363272" cy="4525963"/>
          </a:xfrm>
        </p:spPr>
        <p:txBody>
          <a:bodyPr/>
          <a:lstStyle/>
          <a:p>
            <a:r>
              <a:rPr lang="en-US" altLang="zh-CN" b="1" dirty="0"/>
              <a:t>1.2.2 </a:t>
            </a:r>
            <a:r>
              <a:rPr lang="zh-CN" altLang="en-US" b="1" dirty="0"/>
              <a:t>常见几何性质</a:t>
            </a:r>
            <a:r>
              <a:rPr lang="en-US" altLang="zh-CN" b="1" dirty="0"/>
              <a:t>-</a:t>
            </a:r>
            <a:r>
              <a:rPr lang="zh-CN" altLang="en-US" b="1" dirty="0"/>
              <a:t>曲线</a:t>
            </a:r>
            <a:endParaRPr lang="en-US" altLang="zh-CN" b="1" dirty="0"/>
          </a:p>
          <a:p>
            <a:pPr lvl="1"/>
            <a:r>
              <a:rPr lang="zh-CN" altLang="en-US" dirty="0"/>
              <a:t>长度、曲率、挠率</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a:t>
            </a:fld>
            <a:endParaRPr lang="zh-CN" altLang="en-US"/>
          </a:p>
        </p:txBody>
      </p:sp>
      <p:pic>
        <p:nvPicPr>
          <p:cNvPr id="15" name="Picture 2" descr="D:\课件\图形学\交互式计算机图形学——基于OpenGL的自顶向下方法（第六版）\Figures\CHAPTER10 JPEG\AN10F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52" y="3284984"/>
            <a:ext cx="2297048" cy="267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Object 5"/>
          <p:cNvGraphicFramePr>
            <a:graphicFrameLocks noChangeAspect="1"/>
          </p:cNvGraphicFramePr>
          <p:nvPr>
            <p:extLst>
              <p:ext uri="{D42A27DB-BD31-4B8C-83A1-F6EECF244321}">
                <p14:modId xmlns:p14="http://schemas.microsoft.com/office/powerpoint/2010/main" val="1343787339"/>
              </p:ext>
            </p:extLst>
          </p:nvPr>
        </p:nvGraphicFramePr>
        <p:xfrm>
          <a:off x="1839848" y="3054797"/>
          <a:ext cx="1828800" cy="1484313"/>
        </p:xfrm>
        <a:graphic>
          <a:graphicData uri="http://schemas.openxmlformats.org/presentationml/2006/ole">
            <mc:AlternateContent xmlns:mc="http://schemas.openxmlformats.org/markup-compatibility/2006">
              <mc:Choice xmlns:v="urn:schemas-microsoft-com:vml" Requires="v">
                <p:oleObj spid="_x0000_s132458" name="公式" r:id="rId5" imgW="876240" imgH="711000" progId="Equation.3">
                  <p:embed/>
                </p:oleObj>
              </mc:Choice>
              <mc:Fallback>
                <p:oleObj name="公式" r:id="rId5" imgW="87624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9848" y="3054797"/>
                        <a:ext cx="1828800" cy="1484313"/>
                      </a:xfrm>
                      <a:prstGeom prst="rect">
                        <a:avLst/>
                      </a:prstGeom>
                      <a:noFill/>
                      <a:ln>
                        <a:noFill/>
                      </a:ln>
                      <a:effectLst/>
                    </p:spPr>
                  </p:pic>
                </p:oleObj>
              </mc:Fallback>
            </mc:AlternateContent>
          </a:graphicData>
        </a:graphic>
      </p:graphicFrame>
      <p:sp>
        <p:nvSpPr>
          <p:cNvPr id="5" name="右箭头 4"/>
          <p:cNvSpPr/>
          <p:nvPr/>
        </p:nvSpPr>
        <p:spPr>
          <a:xfrm>
            <a:off x="3891496" y="4224534"/>
            <a:ext cx="360040" cy="79208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Object 5"/>
          <p:cNvGraphicFramePr>
            <a:graphicFrameLocks noChangeAspect="1"/>
          </p:cNvGraphicFramePr>
          <p:nvPr>
            <p:extLst>
              <p:ext uri="{D42A27DB-BD31-4B8C-83A1-F6EECF244321}">
                <p14:modId xmlns:p14="http://schemas.microsoft.com/office/powerpoint/2010/main" val="2842688193"/>
              </p:ext>
            </p:extLst>
          </p:nvPr>
        </p:nvGraphicFramePr>
        <p:xfrm>
          <a:off x="5869609" y="2604740"/>
          <a:ext cx="2041525" cy="900113"/>
        </p:xfrm>
        <a:graphic>
          <a:graphicData uri="http://schemas.openxmlformats.org/presentationml/2006/ole">
            <mc:AlternateContent xmlns:mc="http://schemas.openxmlformats.org/markup-compatibility/2006">
              <mc:Choice xmlns:v="urn:schemas-microsoft-com:vml" Requires="v">
                <p:oleObj spid="_x0000_s132459" name="Equation" r:id="rId7" imgW="977760" imgH="431640" progId="Equation.DSMT4">
                  <p:embed/>
                </p:oleObj>
              </mc:Choice>
              <mc:Fallback>
                <p:oleObj name="Equation" r:id="rId7" imgW="977760" imgH="431640" progId="Equation.DSMT4">
                  <p:embed/>
                  <p:pic>
                    <p:nvPicPr>
                      <p:cNvPr id="0" name=""/>
                      <p:cNvPicPr>
                        <a:picLocks noChangeAspect="1" noChangeArrowheads="1"/>
                      </p:cNvPicPr>
                      <p:nvPr/>
                    </p:nvPicPr>
                    <p:blipFill>
                      <a:blip r:embed="rId8"/>
                      <a:srcRect/>
                      <a:stretch>
                        <a:fillRect/>
                      </a:stretch>
                    </p:blipFill>
                    <p:spPr bwMode="auto">
                      <a:xfrm>
                        <a:off x="5869609" y="2604740"/>
                        <a:ext cx="2041525" cy="900113"/>
                      </a:xfrm>
                      <a:prstGeom prst="rect">
                        <a:avLst/>
                      </a:prstGeom>
                      <a:noFill/>
                      <a:ln>
                        <a:noFill/>
                      </a:ln>
                      <a:effectLst/>
                    </p:spPr>
                  </p:pic>
                </p:oleObj>
              </mc:Fallback>
            </mc:AlternateContent>
          </a:graphicData>
        </a:graphic>
      </p:graphicFrame>
      <p:sp>
        <p:nvSpPr>
          <p:cNvPr id="21" name="TextBox 5"/>
          <p:cNvSpPr txBox="1"/>
          <p:nvPr/>
        </p:nvSpPr>
        <p:spPr>
          <a:xfrm>
            <a:off x="5132438" y="2854741"/>
            <a:ext cx="807714" cy="400110"/>
          </a:xfrm>
          <a:prstGeom prst="rect">
            <a:avLst/>
          </a:prstGeom>
          <a:noFill/>
        </p:spPr>
        <p:txBody>
          <a:bodyPr wrap="square" rtlCol="0">
            <a:spAutoFit/>
          </a:bodyPr>
          <a:lstStyle/>
          <a:p>
            <a:r>
              <a:rPr lang="zh-CN" altLang="en-US" sz="2000" dirty="0"/>
              <a:t>长度</a:t>
            </a:r>
          </a:p>
        </p:txBody>
      </p:sp>
      <p:graphicFrame>
        <p:nvGraphicFramePr>
          <p:cNvPr id="22" name="Object 5"/>
          <p:cNvGraphicFramePr>
            <a:graphicFrameLocks noChangeAspect="1"/>
          </p:cNvGraphicFramePr>
          <p:nvPr>
            <p:extLst>
              <p:ext uri="{D42A27DB-BD31-4B8C-83A1-F6EECF244321}">
                <p14:modId xmlns:p14="http://schemas.microsoft.com/office/powerpoint/2010/main" val="2893121227"/>
              </p:ext>
            </p:extLst>
          </p:nvPr>
        </p:nvGraphicFramePr>
        <p:xfrm>
          <a:off x="6119813" y="3708003"/>
          <a:ext cx="1590675" cy="873125"/>
        </p:xfrm>
        <a:graphic>
          <a:graphicData uri="http://schemas.openxmlformats.org/presentationml/2006/ole">
            <mc:AlternateContent xmlns:mc="http://schemas.openxmlformats.org/markup-compatibility/2006">
              <mc:Choice xmlns:v="urn:schemas-microsoft-com:vml" Requires="v">
                <p:oleObj spid="_x0000_s132460" name="Equation" r:id="rId9" imgW="761760" imgH="419040" progId="Equation.DSMT4">
                  <p:embed/>
                </p:oleObj>
              </mc:Choice>
              <mc:Fallback>
                <p:oleObj name="Equation" r:id="rId9" imgW="761760" imgH="419040" progId="Equation.DSMT4">
                  <p:embed/>
                  <p:pic>
                    <p:nvPicPr>
                      <p:cNvPr id="0" name=""/>
                      <p:cNvPicPr>
                        <a:picLocks noChangeAspect="1" noChangeArrowheads="1"/>
                      </p:cNvPicPr>
                      <p:nvPr/>
                    </p:nvPicPr>
                    <p:blipFill>
                      <a:blip r:embed="rId10"/>
                      <a:srcRect/>
                      <a:stretch>
                        <a:fillRect/>
                      </a:stretch>
                    </p:blipFill>
                    <p:spPr bwMode="auto">
                      <a:xfrm>
                        <a:off x="6119813" y="3708003"/>
                        <a:ext cx="1590675" cy="873125"/>
                      </a:xfrm>
                      <a:prstGeom prst="rect">
                        <a:avLst/>
                      </a:prstGeom>
                      <a:noFill/>
                      <a:ln>
                        <a:noFill/>
                      </a:ln>
                      <a:effectLst/>
                    </p:spPr>
                  </p:pic>
                </p:oleObj>
              </mc:Fallback>
            </mc:AlternateContent>
          </a:graphicData>
        </a:graphic>
      </p:graphicFrame>
      <p:sp>
        <p:nvSpPr>
          <p:cNvPr id="23" name="TextBox 5"/>
          <p:cNvSpPr txBox="1"/>
          <p:nvPr/>
        </p:nvSpPr>
        <p:spPr>
          <a:xfrm>
            <a:off x="5156886" y="3944677"/>
            <a:ext cx="807714" cy="400110"/>
          </a:xfrm>
          <a:prstGeom prst="rect">
            <a:avLst/>
          </a:prstGeom>
          <a:noFill/>
        </p:spPr>
        <p:txBody>
          <a:bodyPr wrap="square" rtlCol="0">
            <a:spAutoFit/>
          </a:bodyPr>
          <a:lstStyle/>
          <a:p>
            <a:r>
              <a:rPr lang="zh-CN" altLang="en-US" sz="2000" dirty="0"/>
              <a:t>曲率</a:t>
            </a:r>
          </a:p>
        </p:txBody>
      </p:sp>
      <p:sp>
        <p:nvSpPr>
          <p:cNvPr id="24" name="TextBox 5"/>
          <p:cNvSpPr txBox="1"/>
          <p:nvPr/>
        </p:nvSpPr>
        <p:spPr>
          <a:xfrm>
            <a:off x="5132438" y="5060920"/>
            <a:ext cx="807714" cy="400110"/>
          </a:xfrm>
          <a:prstGeom prst="rect">
            <a:avLst/>
          </a:prstGeom>
          <a:noFill/>
        </p:spPr>
        <p:txBody>
          <a:bodyPr wrap="square" rtlCol="0">
            <a:spAutoFit/>
          </a:bodyPr>
          <a:lstStyle/>
          <a:p>
            <a:r>
              <a:rPr lang="zh-CN" altLang="en-US" sz="2000" dirty="0"/>
              <a:t>挠率</a:t>
            </a:r>
          </a:p>
        </p:txBody>
      </p:sp>
      <p:graphicFrame>
        <p:nvGraphicFramePr>
          <p:cNvPr id="25" name="Object 5"/>
          <p:cNvGraphicFramePr>
            <a:graphicFrameLocks noChangeAspect="1"/>
          </p:cNvGraphicFramePr>
          <p:nvPr>
            <p:extLst>
              <p:ext uri="{D42A27DB-BD31-4B8C-83A1-F6EECF244321}">
                <p14:modId xmlns:p14="http://schemas.microsoft.com/office/powerpoint/2010/main" val="3503868065"/>
              </p:ext>
            </p:extLst>
          </p:nvPr>
        </p:nvGraphicFramePr>
        <p:xfrm>
          <a:off x="6067425" y="4824413"/>
          <a:ext cx="1697038" cy="873125"/>
        </p:xfrm>
        <a:graphic>
          <a:graphicData uri="http://schemas.openxmlformats.org/presentationml/2006/ole">
            <mc:AlternateContent xmlns:mc="http://schemas.openxmlformats.org/markup-compatibility/2006">
              <mc:Choice xmlns:v="urn:schemas-microsoft-com:vml" Requires="v">
                <p:oleObj spid="_x0000_s132461" name="Equation" r:id="rId11" imgW="812520" imgH="419040" progId="Equation.DSMT4">
                  <p:embed/>
                </p:oleObj>
              </mc:Choice>
              <mc:Fallback>
                <p:oleObj name="Equation" r:id="rId11" imgW="812520" imgH="419040" progId="Equation.DSMT4">
                  <p:embed/>
                  <p:pic>
                    <p:nvPicPr>
                      <p:cNvPr id="0" name=""/>
                      <p:cNvPicPr>
                        <a:picLocks noChangeAspect="1" noChangeArrowheads="1"/>
                      </p:cNvPicPr>
                      <p:nvPr/>
                    </p:nvPicPr>
                    <p:blipFill>
                      <a:blip r:embed="rId12"/>
                      <a:srcRect/>
                      <a:stretch>
                        <a:fillRect/>
                      </a:stretch>
                    </p:blipFill>
                    <p:spPr bwMode="auto">
                      <a:xfrm>
                        <a:off x="6067425" y="4824413"/>
                        <a:ext cx="1697038" cy="873125"/>
                      </a:xfrm>
                      <a:prstGeom prst="rect">
                        <a:avLst/>
                      </a:prstGeom>
                      <a:noFill/>
                      <a:ln>
                        <a:noFill/>
                      </a:ln>
                      <a:effectLst/>
                    </p:spPr>
                  </p:pic>
                </p:oleObj>
              </mc:Fallback>
            </mc:AlternateContent>
          </a:graphicData>
        </a:graphic>
      </p:graphicFrame>
      <p:graphicFrame>
        <p:nvGraphicFramePr>
          <p:cNvPr id="26" name="Object 5"/>
          <p:cNvGraphicFramePr>
            <a:graphicFrameLocks noChangeAspect="1"/>
          </p:cNvGraphicFramePr>
          <p:nvPr>
            <p:extLst>
              <p:ext uri="{D42A27DB-BD31-4B8C-83A1-F6EECF244321}">
                <p14:modId xmlns:p14="http://schemas.microsoft.com/office/powerpoint/2010/main" val="1850206367"/>
              </p:ext>
            </p:extLst>
          </p:nvPr>
        </p:nvGraphicFramePr>
        <p:xfrm>
          <a:off x="2157348" y="5135435"/>
          <a:ext cx="1193800" cy="820737"/>
        </p:xfrm>
        <a:graphic>
          <a:graphicData uri="http://schemas.openxmlformats.org/presentationml/2006/ole">
            <mc:AlternateContent xmlns:mc="http://schemas.openxmlformats.org/markup-compatibility/2006">
              <mc:Choice xmlns:v="urn:schemas-microsoft-com:vml" Requires="v">
                <p:oleObj spid="_x0000_s132462" name="Equation" r:id="rId13" imgW="571320" imgH="393480" progId="Equation.DSMT4">
                  <p:embed/>
                </p:oleObj>
              </mc:Choice>
              <mc:Fallback>
                <p:oleObj name="Equation" r:id="rId13" imgW="571320" imgH="393480" progId="Equation.DSMT4">
                  <p:embed/>
                  <p:pic>
                    <p:nvPicPr>
                      <p:cNvPr id="0" name=""/>
                      <p:cNvPicPr>
                        <a:picLocks noChangeAspect="1" noChangeArrowheads="1"/>
                      </p:cNvPicPr>
                      <p:nvPr/>
                    </p:nvPicPr>
                    <p:blipFill>
                      <a:blip r:embed="rId14"/>
                      <a:srcRect/>
                      <a:stretch>
                        <a:fillRect/>
                      </a:stretch>
                    </p:blipFill>
                    <p:spPr bwMode="auto">
                      <a:xfrm>
                        <a:off x="2157348" y="5135435"/>
                        <a:ext cx="1193800" cy="8207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303803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5.4 </a:t>
            </a:r>
            <a:r>
              <a:rPr lang="zh-CN" altLang="en-US" b="1" dirty="0"/>
              <a:t>基于激光测距的三维重建</a:t>
            </a:r>
          </a:p>
        </p:txBody>
      </p:sp>
      <p:sp>
        <p:nvSpPr>
          <p:cNvPr id="3" name="内容占位符 2"/>
          <p:cNvSpPr>
            <a:spLocks noGrp="1"/>
          </p:cNvSpPr>
          <p:nvPr>
            <p:ph idx="1"/>
          </p:nvPr>
        </p:nvSpPr>
        <p:spPr/>
        <p:txBody>
          <a:bodyPr/>
          <a:lstStyle/>
          <a:p>
            <a:r>
              <a:rPr lang="en-US" altLang="zh-CN" b="1" dirty="0"/>
              <a:t>5.4.2 </a:t>
            </a:r>
            <a:r>
              <a:rPr lang="zh-CN" altLang="en-US" b="1" dirty="0"/>
              <a:t>方法流程</a:t>
            </a:r>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150</a:t>
            </a:fld>
            <a:endParaRPr lang="zh-CN" altLang="en-US"/>
          </a:p>
        </p:txBody>
      </p:sp>
      <p:sp>
        <p:nvSpPr>
          <p:cNvPr id="9" name="任意多边形 8"/>
          <p:cNvSpPr/>
          <p:nvPr/>
        </p:nvSpPr>
        <p:spPr>
          <a:xfrm>
            <a:off x="7824009" y="2607707"/>
            <a:ext cx="472440" cy="2212340"/>
          </a:xfrm>
          <a:custGeom>
            <a:avLst/>
            <a:gdLst>
              <a:gd name="connsiteX0" fmla="*/ 19050 w 847743"/>
              <a:gd name="connsiteY0" fmla="*/ 0 h 2752725"/>
              <a:gd name="connsiteX1" fmla="*/ 847725 w 847743"/>
              <a:gd name="connsiteY1" fmla="*/ 1438275 h 2752725"/>
              <a:gd name="connsiteX2" fmla="*/ 0 w 847743"/>
              <a:gd name="connsiteY2" fmla="*/ 2752725 h 2752725"/>
            </a:gdLst>
            <a:ahLst/>
            <a:cxnLst>
              <a:cxn ang="0">
                <a:pos x="connsiteX0" y="connsiteY0"/>
              </a:cxn>
              <a:cxn ang="0">
                <a:pos x="connsiteX1" y="connsiteY1"/>
              </a:cxn>
              <a:cxn ang="0">
                <a:pos x="connsiteX2" y="connsiteY2"/>
              </a:cxn>
            </a:cxnLst>
            <a:rect l="l" t="t" r="r" b="b"/>
            <a:pathLst>
              <a:path w="847743" h="2752725">
                <a:moveTo>
                  <a:pt x="19050" y="0"/>
                </a:moveTo>
                <a:cubicBezTo>
                  <a:pt x="434975" y="489744"/>
                  <a:pt x="850900" y="979488"/>
                  <a:pt x="847725" y="1438275"/>
                </a:cubicBezTo>
                <a:cubicBezTo>
                  <a:pt x="844550" y="1897062"/>
                  <a:pt x="422275" y="2324893"/>
                  <a:pt x="0" y="2752725"/>
                </a:cubicBezTo>
              </a:path>
            </a:pathLst>
          </a:cu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1187624" y="2276872"/>
            <a:ext cx="6636385" cy="4389755"/>
            <a:chOff x="1664" y="2520"/>
            <a:chExt cx="11022" cy="8117"/>
          </a:xfrm>
        </p:grpSpPr>
        <p:sp>
          <p:nvSpPr>
            <p:cNvPr id="11" name="Rectangle 4"/>
            <p:cNvSpPr>
              <a:spLocks noChangeArrowheads="1"/>
            </p:cNvSpPr>
            <p:nvPr/>
          </p:nvSpPr>
          <p:spPr bwMode="auto">
            <a:xfrm>
              <a:off x="1895" y="2538"/>
              <a:ext cx="2041" cy="720"/>
            </a:xfrm>
            <a:prstGeom prst="rect">
              <a:avLst/>
            </a:prstGeom>
            <a:solidFill>
              <a:schemeClr val="hlink"/>
            </a:solidFill>
            <a:ln w="25400">
              <a:solidFill>
                <a:schemeClr val="tx1"/>
              </a:solidFill>
              <a:miter lim="800000"/>
            </a:ln>
            <a:effectLst>
              <a:outerShdw dist="17961" dir="2700000" algn="ctr" rotWithShape="0">
                <a:schemeClr val="bg2"/>
              </a:outerShdw>
            </a:effectLst>
          </p:spPr>
          <p:txBody>
            <a:bodyPr wrap="none" anchor="ctr"/>
            <a:lstStyle/>
            <a:p>
              <a:pPr algn="ctr"/>
              <a:r>
                <a:rPr lang="en-US" altLang="zh-CN" sz="2000" dirty="0">
                  <a:solidFill>
                    <a:schemeClr val="bg1"/>
                  </a:solidFill>
                  <a:effectLst>
                    <a:outerShdw blurRad="38100" dist="38100" dir="2700000" algn="tl">
                      <a:srgbClr val="000000"/>
                    </a:outerShdw>
                  </a:effectLst>
                  <a:ea typeface="宋体" panose="02010600030101010101" pitchFamily="2" charset="-122"/>
                </a:rPr>
                <a:t>3D </a:t>
              </a:r>
              <a:r>
                <a:rPr lang="zh-CN" altLang="en-US" sz="2000" dirty="0">
                  <a:solidFill>
                    <a:schemeClr val="bg1"/>
                  </a:solidFill>
                  <a:effectLst>
                    <a:outerShdw blurRad="38100" dist="38100" dir="2700000" algn="tl">
                      <a:srgbClr val="000000"/>
                    </a:outerShdw>
                  </a:effectLst>
                  <a:ea typeface="宋体" panose="02010600030101010101" pitchFamily="2" charset="-122"/>
                </a:rPr>
                <a:t>扫描</a:t>
              </a:r>
            </a:p>
          </p:txBody>
        </p:sp>
        <p:pic>
          <p:nvPicPr>
            <p:cNvPr id="12" name="Picture 23" descr="C:\My Documents\rt_model\grab1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7" y="3476"/>
              <a:ext cx="2218" cy="2605"/>
            </a:xfrm>
            <a:prstGeom prst="rect">
              <a:avLst/>
            </a:prstGeom>
            <a:noFill/>
            <a:ln w="9525">
              <a:solidFill>
                <a:schemeClr val="folHlink"/>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13" name="Rectangle 15"/>
            <p:cNvSpPr>
              <a:spLocks noChangeArrowheads="1"/>
            </p:cNvSpPr>
            <p:nvPr/>
          </p:nvSpPr>
          <p:spPr bwMode="auto">
            <a:xfrm>
              <a:off x="5683" y="2520"/>
              <a:ext cx="2288" cy="720"/>
            </a:xfrm>
            <a:prstGeom prst="rect">
              <a:avLst/>
            </a:prstGeom>
            <a:solidFill>
              <a:schemeClr val="hlink"/>
            </a:solidFill>
            <a:ln w="25400">
              <a:solidFill>
                <a:schemeClr val="tx1"/>
              </a:solidFill>
              <a:miter lim="800000"/>
            </a:ln>
            <a:effectLst>
              <a:outerShdw dist="17961" dir="2700000" algn="ctr" rotWithShape="0">
                <a:schemeClr val="bg2"/>
              </a:outerShdw>
            </a:effectLst>
          </p:spPr>
          <p:txBody>
            <a:bodyPr wrap="none" anchor="ctr"/>
            <a:lstStyle/>
            <a:p>
              <a:r>
                <a:rPr lang="zh-CN" altLang="en-US" sz="2000" dirty="0">
                  <a:solidFill>
                    <a:schemeClr val="bg1"/>
                  </a:solidFill>
                  <a:effectLst>
                    <a:outerShdw blurRad="38100" dist="38100" dir="2700000" algn="tl">
                      <a:srgbClr val="000000"/>
                    </a:outerShdw>
                  </a:effectLst>
                  <a:ea typeface="宋体" panose="02010600030101010101" pitchFamily="2" charset="-122"/>
                </a:rPr>
                <a:t>视点规划</a:t>
              </a:r>
            </a:p>
          </p:txBody>
        </p:sp>
        <p:pic>
          <p:nvPicPr>
            <p:cNvPr id="14" name="Picture 20" descr="C:\My Documents\rt_model\grab1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9" y="3581"/>
              <a:ext cx="2127" cy="2498"/>
            </a:xfrm>
            <a:prstGeom prst="rect">
              <a:avLst/>
            </a:prstGeom>
            <a:noFill/>
            <a:ln w="9525">
              <a:solidFill>
                <a:schemeClr val="folHlink"/>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15" name="Picture 22" descr="C:\My Documents\rt_model\grab2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 y="3582"/>
              <a:ext cx="1947" cy="2498"/>
            </a:xfrm>
            <a:prstGeom prst="rect">
              <a:avLst/>
            </a:prstGeom>
            <a:noFill/>
            <a:ln w="9525">
              <a:solidFill>
                <a:schemeClr val="folHlink"/>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16" name="Rectangle 6"/>
            <p:cNvSpPr>
              <a:spLocks noChangeArrowheads="1"/>
            </p:cNvSpPr>
            <p:nvPr/>
          </p:nvSpPr>
          <p:spPr bwMode="auto">
            <a:xfrm>
              <a:off x="10137" y="2538"/>
              <a:ext cx="2228" cy="720"/>
            </a:xfrm>
            <a:prstGeom prst="rect">
              <a:avLst/>
            </a:prstGeom>
            <a:solidFill>
              <a:schemeClr val="hlink"/>
            </a:solidFill>
            <a:ln w="25400">
              <a:solidFill>
                <a:schemeClr val="tx1"/>
              </a:solidFill>
              <a:miter lim="800000"/>
            </a:ln>
            <a:effectLst>
              <a:outerShdw dist="17961" dir="2700000" algn="ctr" rotWithShape="0">
                <a:schemeClr val="bg2"/>
              </a:outerShdw>
            </a:effectLst>
          </p:spPr>
          <p:txBody>
            <a:bodyPr wrap="none" anchor="ctr"/>
            <a:lstStyle/>
            <a:p>
              <a:pPr algn="ctr"/>
              <a:r>
                <a:rPr lang="zh-CN" altLang="en-US" sz="2000" dirty="0">
                  <a:solidFill>
                    <a:schemeClr val="bg1"/>
                  </a:solidFill>
                  <a:effectLst>
                    <a:outerShdw blurRad="38100" dist="38100" dir="2700000" algn="tl">
                      <a:srgbClr val="000000"/>
                    </a:outerShdw>
                  </a:effectLst>
                  <a:ea typeface="宋体" panose="02010600030101010101" pitchFamily="2" charset="-122"/>
                </a:rPr>
                <a:t>配准</a:t>
              </a:r>
            </a:p>
          </p:txBody>
        </p:sp>
        <p:pic>
          <p:nvPicPr>
            <p:cNvPr id="17" name="Picture 20" descr="C:\My Documents\rt_model\grab3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88" y="3614"/>
              <a:ext cx="2176" cy="2500"/>
            </a:xfrm>
            <a:prstGeom prst="rect">
              <a:avLst/>
            </a:prstGeom>
            <a:noFill/>
            <a:ln w="9525">
              <a:solidFill>
                <a:schemeClr val="folHlink"/>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18" name="Rectangle 9"/>
            <p:cNvSpPr>
              <a:spLocks noChangeArrowheads="1"/>
            </p:cNvSpPr>
            <p:nvPr/>
          </p:nvSpPr>
          <p:spPr bwMode="auto">
            <a:xfrm>
              <a:off x="10602" y="6805"/>
              <a:ext cx="1701" cy="720"/>
            </a:xfrm>
            <a:prstGeom prst="rect">
              <a:avLst/>
            </a:prstGeom>
            <a:solidFill>
              <a:schemeClr val="hlink"/>
            </a:solidFill>
            <a:ln w="25400">
              <a:solidFill>
                <a:schemeClr val="tx1"/>
              </a:solidFill>
              <a:miter lim="800000"/>
            </a:ln>
            <a:effectLst>
              <a:outerShdw dist="17961" dir="2700000" algn="ctr" rotWithShape="0">
                <a:schemeClr val="bg2"/>
              </a:outerShdw>
            </a:effectLst>
          </p:spPr>
          <p:txBody>
            <a:bodyPr wrap="none" anchor="ctr"/>
            <a:lstStyle/>
            <a:p>
              <a:pPr algn="ctr"/>
              <a:r>
                <a:rPr lang="zh-CN" altLang="en-US" sz="2000" dirty="0">
                  <a:solidFill>
                    <a:schemeClr val="bg1"/>
                  </a:solidFill>
                  <a:effectLst>
                    <a:outerShdw blurRad="38100" dist="38100" dir="2700000" algn="tl">
                      <a:srgbClr val="000000"/>
                    </a:outerShdw>
                  </a:effectLst>
                  <a:ea typeface="宋体" panose="02010600030101010101" pitchFamily="2" charset="-122"/>
                </a:rPr>
                <a:t>合并</a:t>
              </a:r>
            </a:p>
          </p:txBody>
        </p:sp>
        <p:pic>
          <p:nvPicPr>
            <p:cNvPr id="19" name="Picture 20" descr="C:\My Documents\rt_model\grab4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62" y="7781"/>
              <a:ext cx="2424" cy="2785"/>
            </a:xfrm>
            <a:prstGeom prst="rect">
              <a:avLst/>
            </a:prstGeom>
            <a:noFill/>
            <a:ln w="9525">
              <a:solidFill>
                <a:schemeClr val="folHlink"/>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20" name="Rectangle 9"/>
            <p:cNvSpPr>
              <a:spLocks noChangeArrowheads="1"/>
            </p:cNvSpPr>
            <p:nvPr/>
          </p:nvSpPr>
          <p:spPr bwMode="auto">
            <a:xfrm>
              <a:off x="2065" y="6805"/>
              <a:ext cx="1701" cy="720"/>
            </a:xfrm>
            <a:prstGeom prst="rect">
              <a:avLst/>
            </a:prstGeom>
            <a:solidFill>
              <a:schemeClr val="hlink"/>
            </a:solidFill>
            <a:ln w="25400">
              <a:solidFill>
                <a:schemeClr val="tx1"/>
              </a:solidFill>
              <a:miter lim="800000"/>
            </a:ln>
            <a:effectLst>
              <a:outerShdw dist="17961" dir="2700000" algn="ctr" rotWithShape="0">
                <a:schemeClr val="bg2"/>
              </a:outerShdw>
            </a:effectLst>
          </p:spPr>
          <p:txBody>
            <a:bodyPr wrap="none" anchor="ctr"/>
            <a:lstStyle/>
            <a:p>
              <a:pPr algn="ctr"/>
              <a:r>
                <a:rPr lang="zh-CN" altLang="en-US" sz="2000" dirty="0">
                  <a:solidFill>
                    <a:schemeClr val="bg1"/>
                  </a:solidFill>
                  <a:effectLst>
                    <a:outerShdw blurRad="38100" dist="38100" dir="2700000" algn="tl">
                      <a:srgbClr val="000000"/>
                    </a:outerShdw>
                  </a:effectLst>
                  <a:ea typeface="宋体" panose="02010600030101010101" pitchFamily="2" charset="-122"/>
                </a:rPr>
                <a:t>网格</a:t>
              </a:r>
            </a:p>
          </p:txBody>
        </p:sp>
        <p:cxnSp>
          <p:nvCxnSpPr>
            <p:cNvPr id="21" name="直接箭头连接符 20"/>
            <p:cNvCxnSpPr>
              <a:stCxn id="11" idx="3"/>
              <a:endCxn id="13" idx="1"/>
            </p:cNvCxnSpPr>
            <p:nvPr/>
          </p:nvCxnSpPr>
          <p:spPr>
            <a:xfrm flipV="1">
              <a:off x="3936" y="2880"/>
              <a:ext cx="1747" cy="1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8417" y="2875"/>
              <a:ext cx="1746" cy="1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8" idx="1"/>
              <a:endCxn id="20" idx="3"/>
            </p:cNvCxnSpPr>
            <p:nvPr/>
          </p:nvCxnSpPr>
          <p:spPr>
            <a:xfrm flipH="1">
              <a:off x="3766" y="7165"/>
              <a:ext cx="6836"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64" y="7711"/>
              <a:ext cx="2504" cy="2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6"/>
            <p:cNvSpPr txBox="1"/>
            <p:nvPr/>
          </p:nvSpPr>
          <p:spPr>
            <a:xfrm>
              <a:off x="7994" y="7525"/>
              <a:ext cx="2198" cy="733"/>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sz="2000" dirty="0"/>
                <a:t>点云</a:t>
              </a:r>
            </a:p>
          </p:txBody>
        </p:sp>
        <p:sp>
          <p:nvSpPr>
            <p:cNvPr id="26" name="TextBox 27"/>
            <p:cNvSpPr txBox="1"/>
            <p:nvPr/>
          </p:nvSpPr>
          <p:spPr>
            <a:xfrm>
              <a:off x="4252" y="7525"/>
              <a:ext cx="2198" cy="733"/>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多边形</a:t>
              </a:r>
            </a:p>
          </p:txBody>
        </p:sp>
        <p:cxnSp>
          <p:nvCxnSpPr>
            <p:cNvPr id="27" name="直接连接符 26"/>
            <p:cNvCxnSpPr/>
            <p:nvPr/>
          </p:nvCxnSpPr>
          <p:spPr>
            <a:xfrm flipH="1" flipV="1">
              <a:off x="6123" y="7837"/>
              <a:ext cx="2155"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31"/>
            <p:cNvSpPr txBox="1"/>
            <p:nvPr/>
          </p:nvSpPr>
          <p:spPr>
            <a:xfrm>
              <a:off x="5683" y="6490"/>
              <a:ext cx="2878" cy="733"/>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重建</a:t>
              </a:r>
            </a:p>
          </p:txBody>
        </p:sp>
        <p:graphicFrame>
          <p:nvGraphicFramePr>
            <p:cNvPr id="29" name="对象 28"/>
            <p:cNvGraphicFramePr>
              <a:graphicFrameLocks noChangeAspect="1"/>
            </p:cNvGraphicFramePr>
            <p:nvPr/>
          </p:nvGraphicFramePr>
          <p:xfrm>
            <a:off x="5839" y="8915"/>
            <a:ext cx="2672" cy="783"/>
          </p:xfrm>
          <a:graphic>
            <a:graphicData uri="http://schemas.openxmlformats.org/presentationml/2006/ole">
              <mc:AlternateContent xmlns:mc="http://schemas.openxmlformats.org/markup-compatibility/2006">
                <mc:Choice xmlns:v="urn:schemas-microsoft-com:vml" Requires="v">
                  <p:oleObj spid="_x0000_s123012" name="Equation" r:id="rId10" imgW="774065" imgH="228600" progId="Equation.DSMT4">
                    <p:embed/>
                  </p:oleObj>
                </mc:Choice>
                <mc:Fallback>
                  <p:oleObj name="Equation" r:id="rId10" imgW="774065"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39" y="8915"/>
                          <a:ext cx="2672" cy="783"/>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40359415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5.4 </a:t>
            </a:r>
            <a:r>
              <a:rPr lang="zh-CN" altLang="en-US" b="1" dirty="0"/>
              <a:t>基于激光测距的三维重建</a:t>
            </a:r>
          </a:p>
        </p:txBody>
      </p:sp>
      <p:sp>
        <p:nvSpPr>
          <p:cNvPr id="3" name="内容占位符 2"/>
          <p:cNvSpPr>
            <a:spLocks noGrp="1"/>
          </p:cNvSpPr>
          <p:nvPr>
            <p:ph idx="1"/>
          </p:nvPr>
        </p:nvSpPr>
        <p:spPr/>
        <p:txBody>
          <a:bodyPr/>
          <a:lstStyle/>
          <a:p>
            <a:r>
              <a:rPr lang="en-US" altLang="zh-CN" b="1" dirty="0"/>
              <a:t>5.4.2 </a:t>
            </a:r>
            <a:r>
              <a:rPr lang="zh-CN" altLang="en-US" b="1" dirty="0"/>
              <a:t>重建方法</a:t>
            </a:r>
            <a:endParaRPr lang="en-US" altLang="zh-CN" b="1" dirty="0"/>
          </a:p>
          <a:p>
            <a:pPr lvl="1"/>
            <a:r>
              <a:rPr lang="zh-CN" altLang="en-US" dirty="0"/>
              <a:t>核心问题：从点云得到多边形多面体近似物体表面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151</a:t>
            </a:fld>
            <a:endParaRPr lang="zh-CN" altLang="en-US"/>
          </a:p>
        </p:txBody>
      </p:sp>
      <p:pic>
        <p:nvPicPr>
          <p:cNvPr id="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32" y="3172259"/>
            <a:ext cx="2424430" cy="281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右箭头 31"/>
          <p:cNvSpPr/>
          <p:nvPr/>
        </p:nvSpPr>
        <p:spPr>
          <a:xfrm>
            <a:off x="2878925" y="4579736"/>
            <a:ext cx="453536" cy="3494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8"/>
          <p:cNvSpPr txBox="1"/>
          <p:nvPr/>
        </p:nvSpPr>
        <p:spPr>
          <a:xfrm>
            <a:off x="1676277" y="5982702"/>
            <a:ext cx="3312368" cy="8261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buSzPct val="60000"/>
            </a:pPr>
            <a:r>
              <a:rPr lang="zh-CN" altLang="en-US" sz="2400" dirty="0">
                <a:solidFill>
                  <a:srgbClr val="FF0000"/>
                </a:solidFill>
              </a:rPr>
              <a:t>数学角度</a:t>
            </a:r>
            <a:r>
              <a:rPr lang="en-US" altLang="zh-CN" sz="2400" dirty="0">
                <a:solidFill>
                  <a:srgbClr val="FF0000"/>
                </a:solidFill>
              </a:rPr>
              <a:t>:</a:t>
            </a:r>
          </a:p>
          <a:p>
            <a:pPr>
              <a:buSzPct val="60000"/>
            </a:pPr>
            <a:r>
              <a:rPr lang="zh-CN" altLang="en-US" sz="2400" dirty="0">
                <a:sym typeface="+mn-ea"/>
              </a:rPr>
              <a:t>数据拟合或者插值过程</a:t>
            </a:r>
            <a:r>
              <a:rPr lang="en-US" altLang="zh-CN" sz="2400" dirty="0">
                <a:solidFill>
                  <a:schemeClr val="tx1"/>
                </a:solidFill>
              </a:rPr>
              <a:t> </a:t>
            </a:r>
          </a:p>
        </p:txBody>
      </p:sp>
      <p:pic>
        <p:nvPicPr>
          <p:cNvPr id="3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2098" y="3308241"/>
            <a:ext cx="2275205" cy="258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8"/>
          <p:cNvSpPr txBox="1"/>
          <p:nvPr/>
        </p:nvSpPr>
        <p:spPr>
          <a:xfrm>
            <a:off x="5790167" y="3356004"/>
            <a:ext cx="2382233" cy="267765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SzPct val="60000"/>
              <a:buFont typeface="Wingdings" panose="05000000000000000000" pitchFamily="2" charset="2"/>
              <a:buChar char="l"/>
            </a:pPr>
            <a:r>
              <a:rPr lang="en-US" altLang="zh-CN" sz="2400" dirty="0">
                <a:solidFill>
                  <a:schemeClr val="tx1"/>
                </a:solidFill>
              </a:rPr>
              <a:t>Marching cube</a:t>
            </a:r>
          </a:p>
          <a:p>
            <a:pPr marL="342900" indent="-342900">
              <a:buSzPct val="60000"/>
              <a:buFont typeface="Wingdings" panose="05000000000000000000" pitchFamily="2" charset="2"/>
              <a:buChar char="l"/>
            </a:pPr>
            <a:r>
              <a:rPr lang="en-US" altLang="zh-CN" sz="2400" dirty="0">
                <a:solidFill>
                  <a:schemeClr val="tx1"/>
                </a:solidFill>
              </a:rPr>
              <a:t>Delaunay </a:t>
            </a:r>
            <a:r>
              <a:rPr lang="zh-CN" altLang="en-US" sz="2400" dirty="0">
                <a:solidFill>
                  <a:schemeClr val="tx1"/>
                </a:solidFill>
              </a:rPr>
              <a:t>三角化</a:t>
            </a:r>
          </a:p>
          <a:p>
            <a:pPr marL="342900" indent="-342900">
              <a:buSzPct val="60000"/>
              <a:buFont typeface="Wingdings" panose="05000000000000000000" pitchFamily="2" charset="2"/>
              <a:buChar char="l"/>
            </a:pPr>
            <a:r>
              <a:rPr lang="zh-CN" altLang="en-US" sz="2400" dirty="0">
                <a:solidFill>
                  <a:schemeClr val="tx1"/>
                </a:solidFill>
              </a:rPr>
              <a:t>移动最小二乘方法（</a:t>
            </a:r>
            <a:r>
              <a:rPr lang="en-US" altLang="zh-CN" sz="2400" dirty="0">
                <a:solidFill>
                  <a:schemeClr val="tx1"/>
                </a:solidFill>
              </a:rPr>
              <a:t>MLS</a:t>
            </a:r>
            <a:r>
              <a:rPr lang="zh-CN" altLang="en-US" sz="2400" dirty="0">
                <a:solidFill>
                  <a:schemeClr val="tx1"/>
                </a:solidFill>
              </a:rPr>
              <a:t>）</a:t>
            </a:r>
          </a:p>
          <a:p>
            <a:pPr marL="342900" indent="-342900">
              <a:buSzPct val="60000"/>
              <a:buFont typeface="Wingdings" panose="05000000000000000000" pitchFamily="2" charset="2"/>
              <a:buChar char="l"/>
            </a:pPr>
            <a:r>
              <a:rPr lang="zh-CN" altLang="en-US" sz="2400" dirty="0">
                <a:solidFill>
                  <a:schemeClr val="tx1"/>
                </a:solidFill>
              </a:rPr>
              <a:t>泊松方法</a:t>
            </a:r>
            <a:endParaRPr lang="en-US" altLang="zh-CN" sz="2400" dirty="0">
              <a:solidFill>
                <a:schemeClr val="tx1"/>
              </a:solidFill>
            </a:endParaRPr>
          </a:p>
          <a:p>
            <a:pPr marL="342900" indent="-342900">
              <a:buSzPct val="60000"/>
              <a:buFont typeface="Wingdings" panose="05000000000000000000" pitchFamily="2" charset="2"/>
              <a:buChar char="l"/>
            </a:pPr>
            <a:r>
              <a:rPr lang="en-US" altLang="zh-CN" sz="2400" dirty="0">
                <a:solidFill>
                  <a:schemeClr val="tx1"/>
                </a:solidFill>
              </a:rPr>
              <a:t>……</a:t>
            </a:r>
            <a:endParaRPr lang="zh-CN" altLang="en-US" sz="2400" dirty="0">
              <a:solidFill>
                <a:schemeClr val="tx1"/>
              </a:solidFill>
            </a:endParaRPr>
          </a:p>
        </p:txBody>
      </p:sp>
    </p:spTree>
    <p:extLst>
      <p:ext uri="{BB962C8B-B14F-4D97-AF65-F5344CB8AC3E}">
        <p14:creationId xmlns:p14="http://schemas.microsoft.com/office/powerpoint/2010/main" val="18818881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5.4 </a:t>
            </a:r>
            <a:r>
              <a:rPr lang="zh-CN" altLang="en-US" b="1" dirty="0"/>
              <a:t>基于激光测距的三维重建</a:t>
            </a:r>
          </a:p>
        </p:txBody>
      </p:sp>
      <p:sp>
        <p:nvSpPr>
          <p:cNvPr id="3" name="内容占位符 2"/>
          <p:cNvSpPr>
            <a:spLocks noGrp="1"/>
          </p:cNvSpPr>
          <p:nvPr>
            <p:ph idx="1"/>
          </p:nvPr>
        </p:nvSpPr>
        <p:spPr>
          <a:xfrm>
            <a:off x="457200" y="1600200"/>
            <a:ext cx="4752528" cy="5195554"/>
          </a:xfrm>
        </p:spPr>
        <p:txBody>
          <a:bodyPr>
            <a:normAutofit/>
          </a:bodyPr>
          <a:lstStyle/>
          <a:p>
            <a:r>
              <a:rPr lang="en-US" altLang="zh-CN" b="1" dirty="0"/>
              <a:t>5.4.2 </a:t>
            </a:r>
            <a:r>
              <a:rPr lang="zh-CN" altLang="en-US" b="1" dirty="0"/>
              <a:t>重建方法</a:t>
            </a:r>
            <a:endParaRPr lang="en-US" altLang="zh-CN" b="1" dirty="0"/>
          </a:p>
          <a:p>
            <a:pPr lvl="1"/>
            <a:r>
              <a:rPr lang="en-US" altLang="zh-CN" b="1" dirty="0"/>
              <a:t>5.4.2-1 Marching cube</a:t>
            </a:r>
          </a:p>
          <a:p>
            <a:pPr lvl="2"/>
            <a:r>
              <a:rPr lang="zh-CN" altLang="en-US" dirty="0"/>
              <a:t>给定采样得到的一个体数据集，即三维物体的点云模型，将其分割为多个小立方体，相邻的</a:t>
            </a:r>
            <a:r>
              <a:rPr lang="en-US" altLang="zh-CN" dirty="0"/>
              <a:t>8</a:t>
            </a:r>
            <a:r>
              <a:rPr lang="zh-CN" altLang="en-US" dirty="0"/>
              <a:t>个采样点构成一个立方体。</a:t>
            </a:r>
          </a:p>
          <a:p>
            <a:pPr lvl="2"/>
            <a:r>
              <a:rPr lang="zh-CN" altLang="en-US" dirty="0"/>
              <a:t>按扫描线顺序在每个立方体中构建</a:t>
            </a:r>
            <a:r>
              <a:rPr lang="zh-CN" altLang="en-US" b="1" dirty="0">
                <a:solidFill>
                  <a:srgbClr val="FF0000"/>
                </a:solidFill>
              </a:rPr>
              <a:t>等值面</a:t>
            </a:r>
            <a:r>
              <a:rPr lang="zh-CN" altLang="en-US" dirty="0"/>
              <a:t>作为对应采样点的重建表面，将所有等值面相连得到完整的重建表面。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152</a:t>
            </a:fld>
            <a:endParaRPr lang="zh-CN" altLang="en-US"/>
          </a:p>
        </p:txBody>
      </p:sp>
      <p:pic>
        <p:nvPicPr>
          <p:cNvPr id="10" name="chap5_marching cubes algorith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96136" y="1834766"/>
            <a:ext cx="2736304" cy="2052228"/>
          </a:xfrm>
          <a:prstGeom prst="rect">
            <a:avLst/>
          </a:prstGeom>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l="50192"/>
          <a:stretch>
            <a:fillRect/>
          </a:stretch>
        </p:blipFill>
        <p:spPr>
          <a:xfrm>
            <a:off x="5959134" y="4150432"/>
            <a:ext cx="2410307" cy="2571043"/>
          </a:xfrm>
          <a:prstGeom prst="rect">
            <a:avLst/>
          </a:prstGeom>
        </p:spPr>
      </p:pic>
    </p:spTree>
    <p:extLst>
      <p:ext uri="{BB962C8B-B14F-4D97-AF65-F5344CB8AC3E}">
        <p14:creationId xmlns:p14="http://schemas.microsoft.com/office/powerpoint/2010/main" val="16349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4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remove" display="0">
                  <p:stCondLst>
                    <p:cond delay="indefinite"/>
                  </p:stCondLst>
                </p:cTn>
                <p:tgtEl>
                  <p:spTgt spid="10"/>
                </p:tgtEl>
              </p:cMediaNode>
            </p:video>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5.4 </a:t>
            </a:r>
            <a:r>
              <a:rPr lang="zh-CN" altLang="en-US" b="1" dirty="0"/>
              <a:t>基于激光测距的三维重建</a:t>
            </a:r>
          </a:p>
        </p:txBody>
      </p:sp>
      <p:sp>
        <p:nvSpPr>
          <p:cNvPr id="3" name="内容占位符 2"/>
          <p:cNvSpPr>
            <a:spLocks noGrp="1"/>
          </p:cNvSpPr>
          <p:nvPr>
            <p:ph idx="1"/>
          </p:nvPr>
        </p:nvSpPr>
        <p:spPr>
          <a:xfrm>
            <a:off x="457200" y="1600200"/>
            <a:ext cx="4752528" cy="5195554"/>
          </a:xfrm>
        </p:spPr>
        <p:txBody>
          <a:bodyPr>
            <a:normAutofit/>
          </a:bodyPr>
          <a:lstStyle/>
          <a:p>
            <a:r>
              <a:rPr lang="en-US" altLang="zh-CN" b="1" dirty="0"/>
              <a:t>5.4.2 </a:t>
            </a:r>
            <a:r>
              <a:rPr lang="zh-CN" altLang="en-US" b="1" dirty="0"/>
              <a:t>重建方法</a:t>
            </a:r>
            <a:endParaRPr lang="en-US" altLang="zh-CN" b="1" dirty="0"/>
          </a:p>
          <a:p>
            <a:pPr lvl="1"/>
            <a:r>
              <a:rPr lang="en-US" altLang="zh-CN" b="1" dirty="0"/>
              <a:t>5.4.2-2 Delaunay </a:t>
            </a:r>
            <a:r>
              <a:rPr lang="zh-CN" altLang="en-US" b="1" dirty="0"/>
              <a:t>三角化</a:t>
            </a:r>
            <a:endParaRPr lang="en-US" altLang="zh-CN" b="1" dirty="0"/>
          </a:p>
          <a:p>
            <a:pPr lvl="2"/>
            <a:r>
              <a:rPr lang="zh-CN" altLang="en-US" dirty="0"/>
              <a:t>给定一个采样得到的三维体数据，即点云模型，应用</a:t>
            </a:r>
            <a:r>
              <a:rPr lang="en-US" altLang="zh-CN" dirty="0" err="1"/>
              <a:t>Voronoi</a:t>
            </a:r>
            <a:r>
              <a:rPr lang="zh-CN" altLang="en-US" dirty="0"/>
              <a:t>图对散乱点云进行</a:t>
            </a:r>
            <a:r>
              <a:rPr lang="en-US" altLang="zh-CN" dirty="0"/>
              <a:t>Delaunay</a:t>
            </a:r>
            <a:r>
              <a:rPr lang="zh-CN" altLang="en-US" dirty="0"/>
              <a:t>三角化得到，选择</a:t>
            </a:r>
            <a:r>
              <a:rPr lang="en-US" altLang="zh-CN" dirty="0"/>
              <a:t>Delaunay</a:t>
            </a:r>
            <a:r>
              <a:rPr lang="zh-CN" altLang="en-US" dirty="0"/>
              <a:t>三角化得到的某个子集作为重构出来的以三角面片表示的曲面。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153</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370" y="1746486"/>
            <a:ext cx="3014688" cy="1877070"/>
          </a:xfrm>
          <a:prstGeom prst="rect">
            <a:avLst/>
          </a:prstGeom>
        </p:spPr>
      </p:pic>
      <p:pic>
        <p:nvPicPr>
          <p:cNvPr id="8" name="图片 7"/>
          <p:cNvPicPr>
            <a:picLocks noChangeAspect="1"/>
          </p:cNvPicPr>
          <p:nvPr/>
        </p:nvPicPr>
        <p:blipFill>
          <a:blip r:embed="rId4"/>
          <a:stretch>
            <a:fillRect/>
          </a:stretch>
        </p:blipFill>
        <p:spPr>
          <a:xfrm>
            <a:off x="5940152" y="3971930"/>
            <a:ext cx="2561840" cy="2556049"/>
          </a:xfrm>
          <a:prstGeom prst="rect">
            <a:avLst/>
          </a:prstGeom>
        </p:spPr>
      </p:pic>
    </p:spTree>
    <p:extLst>
      <p:ext uri="{BB962C8B-B14F-4D97-AF65-F5344CB8AC3E}">
        <p14:creationId xmlns:p14="http://schemas.microsoft.com/office/powerpoint/2010/main" val="42792829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5.4 </a:t>
            </a:r>
            <a:r>
              <a:rPr lang="zh-CN" altLang="en-US" b="1" dirty="0"/>
              <a:t>基于激光测距的三维重建</a:t>
            </a:r>
          </a:p>
        </p:txBody>
      </p:sp>
      <p:sp>
        <p:nvSpPr>
          <p:cNvPr id="3" name="内容占位符 2"/>
          <p:cNvSpPr>
            <a:spLocks noGrp="1"/>
          </p:cNvSpPr>
          <p:nvPr>
            <p:ph idx="1"/>
          </p:nvPr>
        </p:nvSpPr>
        <p:spPr>
          <a:xfrm>
            <a:off x="457200" y="1600200"/>
            <a:ext cx="4752528" cy="5195554"/>
          </a:xfrm>
        </p:spPr>
        <p:txBody>
          <a:bodyPr>
            <a:normAutofit/>
          </a:bodyPr>
          <a:lstStyle/>
          <a:p>
            <a:r>
              <a:rPr lang="en-US" altLang="zh-CN" b="1" dirty="0"/>
              <a:t>5.4.2 </a:t>
            </a:r>
            <a:r>
              <a:rPr lang="zh-CN" altLang="en-US" b="1" dirty="0"/>
              <a:t>重建方法</a:t>
            </a:r>
            <a:endParaRPr lang="en-US" altLang="zh-CN" b="1" dirty="0"/>
          </a:p>
          <a:p>
            <a:pPr lvl="1"/>
            <a:r>
              <a:rPr lang="en-US" altLang="zh-CN" b="1" dirty="0"/>
              <a:t>5.4.2-3 </a:t>
            </a:r>
            <a:r>
              <a:rPr lang="zh-CN" altLang="en-US" b="1" dirty="0"/>
              <a:t>移动最小二乘曲面拟合</a:t>
            </a:r>
            <a:endParaRPr lang="en-US" altLang="zh-CN" b="1" dirty="0"/>
          </a:p>
          <a:p>
            <a:pPr lvl="2"/>
            <a:r>
              <a:rPr lang="zh-CN" altLang="en-US" dirty="0"/>
              <a:t>给定表面的一些点，寻找一个无网格的方法来定义一个拟合表面满足：</a:t>
            </a:r>
            <a:endParaRPr lang="en-US" altLang="zh-CN" dirty="0"/>
          </a:p>
          <a:p>
            <a:pPr lvl="3"/>
            <a:r>
              <a:rPr lang="zh-CN" altLang="en-US" dirty="0"/>
              <a:t>平滑</a:t>
            </a:r>
          </a:p>
          <a:p>
            <a:pPr lvl="3"/>
            <a:r>
              <a:rPr lang="zh-CN" altLang="en-US" dirty="0"/>
              <a:t>逼近</a:t>
            </a:r>
          </a:p>
          <a:p>
            <a:pPr lvl="3"/>
            <a:r>
              <a:rPr lang="zh-CN" altLang="en-US" dirty="0"/>
              <a:t>局部依赖性</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154</a:t>
            </a:fld>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636257913"/>
              </p:ext>
            </p:extLst>
          </p:nvPr>
        </p:nvGraphicFramePr>
        <p:xfrm>
          <a:off x="7164288" y="4257005"/>
          <a:ext cx="1792287" cy="2362200"/>
        </p:xfrm>
        <a:graphic>
          <a:graphicData uri="http://schemas.openxmlformats.org/presentationml/2006/ole">
            <mc:AlternateContent xmlns:mc="http://schemas.openxmlformats.org/markup-compatibility/2006">
              <mc:Choice xmlns:v="urn:schemas-microsoft-com:vml" Requires="v">
                <p:oleObj spid="_x0000_s124299" name="Photo Editor Photo" r:id="rId4" imgW="2752725" imgH="3629025" progId="MSPhotoEd.3">
                  <p:embed/>
                </p:oleObj>
              </mc:Choice>
              <mc:Fallback>
                <p:oleObj name="Photo Editor Photo" r:id="rId4" imgW="2752725" imgH="3629025" progId="MSPhotoEd.3">
                  <p:embed/>
                  <p:pic>
                    <p:nvPicPr>
                      <p:cNvPr id="0" name=""/>
                      <p:cNvPicPr>
                        <a:picLocks noChangeAspect="1" noChangeArrowheads="1"/>
                      </p:cNvPicPr>
                      <p:nvPr/>
                    </p:nvPicPr>
                    <p:blipFill>
                      <a:blip r:embed="rId5">
                        <a:clrChange>
                          <a:clrFrom>
                            <a:srgbClr val="F9F9F9"/>
                          </a:clrFrom>
                          <a:clrTo>
                            <a:srgbClr val="F9F9F9">
                              <a:alpha val="0"/>
                            </a:srgbClr>
                          </a:clrTo>
                        </a:clrChange>
                        <a:extLst>
                          <a:ext uri="{28A0092B-C50C-407E-A947-70E740481C1C}">
                            <a14:useLocalDpi xmlns:a14="http://schemas.microsoft.com/office/drawing/2010/main" val="0"/>
                          </a:ext>
                        </a:extLst>
                      </a:blip>
                      <a:srcRect/>
                      <a:stretch>
                        <a:fillRect/>
                      </a:stretch>
                    </p:blipFill>
                    <p:spPr bwMode="auto">
                      <a:xfrm>
                        <a:off x="7164288" y="4257005"/>
                        <a:ext cx="1792287"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8504" y="4373198"/>
            <a:ext cx="2160240" cy="2129814"/>
          </a:xfrm>
          <a:prstGeom prst="rect">
            <a:avLst/>
          </a:prstGeom>
        </p:spPr>
      </p:pic>
      <p:graphicFrame>
        <p:nvGraphicFramePr>
          <p:cNvPr id="11" name="Object 8"/>
          <p:cNvGraphicFramePr>
            <a:graphicFrameLocks noChangeAspect="1"/>
          </p:cNvGraphicFramePr>
          <p:nvPr>
            <p:extLst>
              <p:ext uri="{D42A27DB-BD31-4B8C-83A1-F6EECF244321}">
                <p14:modId xmlns:p14="http://schemas.microsoft.com/office/powerpoint/2010/main" val="4088697083"/>
              </p:ext>
            </p:extLst>
          </p:nvPr>
        </p:nvGraphicFramePr>
        <p:xfrm>
          <a:off x="5465763" y="2564904"/>
          <a:ext cx="3678237" cy="1135063"/>
        </p:xfrm>
        <a:graphic>
          <a:graphicData uri="http://schemas.openxmlformats.org/presentationml/2006/ole">
            <mc:AlternateContent xmlns:mc="http://schemas.openxmlformats.org/markup-compatibility/2006">
              <mc:Choice xmlns:v="urn:schemas-microsoft-com:vml" Requires="v">
                <p:oleObj spid="_x0000_s124300" name="Equation" r:id="rId7" imgW="1726920" imgH="533160" progId="Equation.DSMT4">
                  <p:embed/>
                </p:oleObj>
              </mc:Choice>
              <mc:Fallback>
                <p:oleObj name="Equation" r:id="rId7" imgW="1726920" imgH="533160" progId="Equation.DSMT4">
                  <p:embed/>
                  <p:pic>
                    <p:nvPicPr>
                      <p:cNvPr id="0" name=""/>
                      <p:cNvPicPr>
                        <a:picLocks noChangeAspect="1" noChangeArrowheads="1"/>
                      </p:cNvPicPr>
                      <p:nvPr/>
                    </p:nvPicPr>
                    <p:blipFill>
                      <a:blip r:embed="rId8"/>
                      <a:srcRect/>
                      <a:stretch>
                        <a:fillRect/>
                      </a:stretch>
                    </p:blipFill>
                    <p:spPr bwMode="auto">
                      <a:xfrm>
                        <a:off x="5465763" y="2564904"/>
                        <a:ext cx="3678237" cy="1135063"/>
                      </a:xfrm>
                      <a:prstGeom prst="rect">
                        <a:avLst/>
                      </a:prstGeom>
                      <a:noFill/>
                      <a:ln>
                        <a:noFill/>
                      </a:ln>
                      <a:effectLst/>
                    </p:spPr>
                  </p:pic>
                </p:oleObj>
              </mc:Fallback>
            </mc:AlternateContent>
          </a:graphicData>
        </a:graphic>
      </p:graphicFrame>
      <p:cxnSp>
        <p:nvCxnSpPr>
          <p:cNvPr id="6" name="直接箭头连接符 5"/>
          <p:cNvCxnSpPr/>
          <p:nvPr/>
        </p:nvCxnSpPr>
        <p:spPr>
          <a:xfrm flipV="1">
            <a:off x="6005237" y="4057811"/>
            <a:ext cx="720080" cy="936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Object 8"/>
          <p:cNvGraphicFramePr>
            <a:graphicFrameLocks noChangeAspect="1"/>
          </p:cNvGraphicFramePr>
          <p:nvPr>
            <p:extLst>
              <p:ext uri="{D42A27DB-BD31-4B8C-83A1-F6EECF244321}">
                <p14:modId xmlns:p14="http://schemas.microsoft.com/office/powerpoint/2010/main" val="1287824030"/>
              </p:ext>
            </p:extLst>
          </p:nvPr>
        </p:nvGraphicFramePr>
        <p:xfrm>
          <a:off x="6748107" y="3683707"/>
          <a:ext cx="323850" cy="485775"/>
        </p:xfrm>
        <a:graphic>
          <a:graphicData uri="http://schemas.openxmlformats.org/presentationml/2006/ole">
            <mc:AlternateContent xmlns:mc="http://schemas.openxmlformats.org/markup-compatibility/2006">
              <mc:Choice xmlns:v="urn:schemas-microsoft-com:vml" Requires="v">
                <p:oleObj spid="_x0000_s124301" name="Equation" r:id="rId9" imgW="152280" imgH="228600" progId="Equation.DSMT4">
                  <p:embed/>
                </p:oleObj>
              </mc:Choice>
              <mc:Fallback>
                <p:oleObj name="Equation" r:id="rId9" imgW="152280" imgH="228600" progId="Equation.DSMT4">
                  <p:embed/>
                  <p:pic>
                    <p:nvPicPr>
                      <p:cNvPr id="0" name=""/>
                      <p:cNvPicPr>
                        <a:picLocks noChangeAspect="1" noChangeArrowheads="1"/>
                      </p:cNvPicPr>
                      <p:nvPr/>
                    </p:nvPicPr>
                    <p:blipFill>
                      <a:blip r:embed="rId10"/>
                      <a:srcRect/>
                      <a:stretch>
                        <a:fillRect/>
                      </a:stretch>
                    </p:blipFill>
                    <p:spPr bwMode="auto">
                      <a:xfrm>
                        <a:off x="6748107" y="3683707"/>
                        <a:ext cx="323850" cy="4857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070201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5.4 </a:t>
            </a:r>
            <a:r>
              <a:rPr lang="zh-CN" altLang="en-US" b="1" dirty="0"/>
              <a:t>基于激光测距的三维重建</a:t>
            </a:r>
          </a:p>
        </p:txBody>
      </p:sp>
      <p:sp>
        <p:nvSpPr>
          <p:cNvPr id="3" name="内容占位符 2"/>
          <p:cNvSpPr>
            <a:spLocks noGrp="1"/>
          </p:cNvSpPr>
          <p:nvPr>
            <p:ph idx="1"/>
          </p:nvPr>
        </p:nvSpPr>
        <p:spPr>
          <a:xfrm>
            <a:off x="457200" y="1600200"/>
            <a:ext cx="4752528" cy="5195554"/>
          </a:xfrm>
        </p:spPr>
        <p:txBody>
          <a:bodyPr>
            <a:normAutofit/>
          </a:bodyPr>
          <a:lstStyle/>
          <a:p>
            <a:r>
              <a:rPr lang="en-US" altLang="zh-CN" b="1" dirty="0"/>
              <a:t>5.4.2 </a:t>
            </a:r>
            <a:r>
              <a:rPr lang="zh-CN" altLang="en-US" b="1" dirty="0"/>
              <a:t>重建方法</a:t>
            </a:r>
            <a:endParaRPr lang="en-US" altLang="zh-CN" b="1" dirty="0"/>
          </a:p>
          <a:p>
            <a:pPr lvl="1"/>
            <a:r>
              <a:rPr lang="en-US" altLang="zh-CN" b="1" dirty="0"/>
              <a:t>5.4.2-4 </a:t>
            </a:r>
            <a:r>
              <a:rPr lang="zh-CN" altLang="en-US" b="1" dirty="0"/>
              <a:t>泊松方法</a:t>
            </a:r>
            <a:endParaRPr lang="en-US" altLang="zh-CN" b="1" dirty="0"/>
          </a:p>
          <a:p>
            <a:pPr lvl="2"/>
            <a:r>
              <a:rPr lang="zh-CN" altLang="en-US" dirty="0"/>
              <a:t>给定一个有向点集，使用一个隐函数框架来计算一个三维指示函数（在模型内部的点定义为</a:t>
            </a:r>
            <a:r>
              <a:rPr lang="en-US" altLang="zh-CN" dirty="0"/>
              <a:t>1</a:t>
            </a:r>
            <a:r>
              <a:rPr lang="zh-CN" altLang="en-US" dirty="0"/>
              <a:t>，外部的点定义为</a:t>
            </a:r>
            <a:r>
              <a:rPr lang="en-US" altLang="zh-CN" dirty="0"/>
              <a:t>0</a:t>
            </a:r>
            <a:r>
              <a:rPr lang="zh-CN" altLang="en-US" dirty="0"/>
              <a:t>），并且通过提取等值面来获取重建的表面。</a:t>
            </a:r>
            <a:endParaRPr lang="en-US" altLang="zh-CN" dirty="0"/>
          </a:p>
          <a:p>
            <a:pPr lvl="3"/>
            <a:r>
              <a:rPr lang="zh-CN" altLang="en-US" dirty="0"/>
              <a:t>建立八叉树空间</a:t>
            </a:r>
            <a:endParaRPr lang="en-US" altLang="zh-CN" dirty="0"/>
          </a:p>
          <a:p>
            <a:pPr lvl="3"/>
            <a:r>
              <a:rPr lang="zh-CN" altLang="en-US" dirty="0"/>
              <a:t>计算有向点云向量场</a:t>
            </a:r>
          </a:p>
          <a:p>
            <a:pPr lvl="3"/>
            <a:r>
              <a:rPr lang="zh-CN" altLang="en-US" dirty="0"/>
              <a:t>解泊松方程求指示函数</a:t>
            </a:r>
          </a:p>
          <a:p>
            <a:pPr lvl="3"/>
            <a:r>
              <a:rPr lang="zh-CN" altLang="en-US" dirty="0"/>
              <a:t>提取等值面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155</a:t>
            </a:fld>
            <a:endParaRPr lang="zh-CN" altLang="en-US"/>
          </a:p>
        </p:txBody>
      </p:sp>
      <p:pic>
        <p:nvPicPr>
          <p:cNvPr id="1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1424"/>
          <a:stretch>
            <a:fillRect/>
          </a:stretch>
        </p:blipFill>
        <p:spPr bwMode="auto">
          <a:xfrm>
            <a:off x="5835882" y="2381523"/>
            <a:ext cx="3196363"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rotWithShape="1">
          <a:blip r:embed="rId5">
            <a:extLst>
              <a:ext uri="{28A0092B-C50C-407E-A947-70E740481C1C}">
                <a14:useLocalDpi xmlns:a14="http://schemas.microsoft.com/office/drawing/2010/main" val="0"/>
              </a:ext>
            </a:extLst>
          </a:blip>
          <a:srcRect l="6833"/>
          <a:stretch>
            <a:fillRect/>
          </a:stretch>
        </p:blipFill>
        <p:spPr bwMode="auto">
          <a:xfrm>
            <a:off x="5724128" y="4941168"/>
            <a:ext cx="3419872" cy="131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图片 14"/>
          <p:cNvPicPr>
            <a:picLocks noChangeAspect="1"/>
          </p:cNvPicPr>
          <p:nvPr/>
        </p:nvPicPr>
        <p:blipFill>
          <a:blip r:embed="rId6"/>
          <a:stretch>
            <a:fillRect/>
          </a:stretch>
        </p:blipFill>
        <p:spPr>
          <a:xfrm>
            <a:off x="4695805" y="6102548"/>
            <a:ext cx="261789" cy="301930"/>
          </a:xfrm>
          <a:prstGeom prst="rect">
            <a:avLst/>
          </a:prstGeom>
        </p:spPr>
      </p:pic>
      <p:graphicFrame>
        <p:nvGraphicFramePr>
          <p:cNvPr id="16" name="Object 10"/>
          <p:cNvGraphicFramePr>
            <a:graphicFrameLocks noChangeAspect="1"/>
          </p:cNvGraphicFramePr>
          <p:nvPr>
            <p:extLst>
              <p:ext uri="{D42A27DB-BD31-4B8C-83A1-F6EECF244321}">
                <p14:modId xmlns:p14="http://schemas.microsoft.com/office/powerpoint/2010/main" val="1026686596"/>
              </p:ext>
            </p:extLst>
          </p:nvPr>
        </p:nvGraphicFramePr>
        <p:xfrm>
          <a:off x="4429676" y="5685312"/>
          <a:ext cx="231247" cy="328109"/>
        </p:xfrm>
        <a:graphic>
          <a:graphicData uri="http://schemas.openxmlformats.org/presentationml/2006/ole">
            <mc:AlternateContent xmlns:mc="http://schemas.openxmlformats.org/markup-compatibility/2006">
              <mc:Choice xmlns:v="urn:schemas-microsoft-com:vml" Requires="v">
                <p:oleObj spid="_x0000_s125059" r:id="rId7" imgW="152400" imgH="215900" progId="Equation.3">
                  <p:embed/>
                </p:oleObj>
              </mc:Choice>
              <mc:Fallback>
                <p:oleObj r:id="rId7" imgW="152400" imgH="215900" progId="Equation.3">
                  <p:embed/>
                  <p:pic>
                    <p:nvPicPr>
                      <p:cNvPr id="0" name=""/>
                      <p:cNvPicPr/>
                      <p:nvPr/>
                    </p:nvPicPr>
                    <p:blipFill>
                      <a:blip r:embed="rId8"/>
                      <a:stretch>
                        <a:fillRect/>
                      </a:stretch>
                    </p:blipFill>
                    <p:spPr>
                      <a:xfrm>
                        <a:off x="4429676" y="5685312"/>
                        <a:ext cx="231247" cy="328109"/>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56897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5.5.1 </a:t>
            </a:r>
            <a:r>
              <a:rPr lang="zh-CN" altLang="en-US" b="1" dirty="0"/>
              <a:t>概念</a:t>
            </a:r>
            <a:endParaRPr lang="en-US" altLang="zh-CN" b="1" dirty="0"/>
          </a:p>
          <a:p>
            <a:pPr lvl="1"/>
            <a:r>
              <a:rPr lang="zh-CN" altLang="en-US" dirty="0"/>
              <a:t>利用</a:t>
            </a:r>
            <a:r>
              <a:rPr lang="en-US" altLang="zh-CN" dirty="0"/>
              <a:t>Kinect</a:t>
            </a:r>
            <a:r>
              <a:rPr lang="zh-CN" altLang="en-US" dirty="0"/>
              <a:t>提供的实时深度图恢复物体对象三维模型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156</a:t>
            </a:fld>
            <a:endParaRPr lang="zh-CN" altLang="en-US"/>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433" y="3159176"/>
            <a:ext cx="3335020" cy="1602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4709160"/>
            <a:ext cx="5370830" cy="2012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377" y="2956271"/>
            <a:ext cx="3126354" cy="235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Object 8"/>
          <p:cNvGraphicFramePr>
            <a:graphicFrameLocks noChangeAspect="1"/>
          </p:cNvGraphicFramePr>
          <p:nvPr>
            <p:extLst>
              <p:ext uri="{D42A27DB-BD31-4B8C-83A1-F6EECF244321}">
                <p14:modId xmlns:p14="http://schemas.microsoft.com/office/powerpoint/2010/main" val="1202782752"/>
              </p:ext>
            </p:extLst>
          </p:nvPr>
        </p:nvGraphicFramePr>
        <p:xfrm>
          <a:off x="6067201" y="5445429"/>
          <a:ext cx="2736305" cy="877254"/>
        </p:xfrm>
        <a:graphic>
          <a:graphicData uri="http://schemas.openxmlformats.org/presentationml/2006/ole">
            <mc:AlternateContent xmlns:mc="http://schemas.openxmlformats.org/markup-compatibility/2006">
              <mc:Choice xmlns:v="urn:schemas-microsoft-com:vml" Requires="v">
                <p:oleObj spid="_x0000_s126083" name="Equation" r:id="rId7" imgW="1346040" imgH="431640" progId="Equation.DSMT4">
                  <p:embed/>
                </p:oleObj>
              </mc:Choice>
              <mc:Fallback>
                <p:oleObj name="Equation" r:id="rId7" imgW="1346040" imgH="431640" progId="Equation.DSMT4">
                  <p:embed/>
                  <p:pic>
                    <p:nvPicPr>
                      <p:cNvPr id="0" name=""/>
                      <p:cNvPicPr>
                        <a:picLocks noChangeAspect="1" noChangeArrowheads="1"/>
                      </p:cNvPicPr>
                      <p:nvPr/>
                    </p:nvPicPr>
                    <p:blipFill>
                      <a:blip r:embed="rId8"/>
                      <a:srcRect/>
                      <a:stretch>
                        <a:fillRect/>
                      </a:stretch>
                    </p:blipFill>
                    <p:spPr bwMode="auto">
                      <a:xfrm>
                        <a:off x="6067201" y="5445429"/>
                        <a:ext cx="2736305" cy="87725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596207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5.5.2 </a:t>
            </a:r>
            <a:r>
              <a:rPr lang="zh-CN" altLang="en-US" b="1" dirty="0"/>
              <a:t>方法</a:t>
            </a:r>
            <a:endParaRPr lang="en-US" altLang="zh-CN" b="1" dirty="0"/>
          </a:p>
          <a:p>
            <a:pPr lvl="1"/>
            <a:r>
              <a:rPr lang="en-US" altLang="zh-CN" b="1" dirty="0"/>
              <a:t>5.5.2-1 RGB-D mapping</a:t>
            </a:r>
          </a:p>
          <a:p>
            <a:pPr lvl="2"/>
            <a:r>
              <a:rPr lang="zh-CN" altLang="en-US" dirty="0"/>
              <a:t>基本思想：综合图像视觉特征和深度信息进行帧间配准，实时的融合深度图，重建室内场景三维模型。</a:t>
            </a:r>
            <a:endParaRPr lang="en-US" altLang="zh-CN" dirty="0"/>
          </a:p>
          <a:p>
            <a:pPr lvl="2"/>
            <a:r>
              <a:rPr lang="zh-CN" altLang="en-US" dirty="0"/>
              <a:t>特点：从连续扫描的深度图恢复三维场景，同时避免误差累积及结构歧义性等</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157</a:t>
            </a:fld>
            <a:endParaRPr lang="zh-CN" altLang="en-US"/>
          </a:p>
        </p:txBody>
      </p:sp>
      <p:pic>
        <p:nvPicPr>
          <p:cNvPr id="6" name="图片 5"/>
          <p:cNvPicPr>
            <a:picLocks noChangeAspect="1"/>
          </p:cNvPicPr>
          <p:nvPr/>
        </p:nvPicPr>
        <p:blipFill>
          <a:blip r:embed="rId3"/>
          <a:stretch>
            <a:fillRect/>
          </a:stretch>
        </p:blipFill>
        <p:spPr>
          <a:xfrm>
            <a:off x="1857881" y="4254094"/>
            <a:ext cx="5428238" cy="2467381"/>
          </a:xfrm>
          <a:prstGeom prst="rect">
            <a:avLst/>
          </a:prstGeom>
        </p:spPr>
      </p:pic>
    </p:spTree>
    <p:extLst>
      <p:ext uri="{BB962C8B-B14F-4D97-AF65-F5344CB8AC3E}">
        <p14:creationId xmlns:p14="http://schemas.microsoft.com/office/powerpoint/2010/main" val="35765525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5.5.2 </a:t>
            </a:r>
            <a:r>
              <a:rPr lang="zh-CN" altLang="en-US" b="1" dirty="0"/>
              <a:t>方法</a:t>
            </a:r>
            <a:endParaRPr lang="en-US" altLang="zh-CN" b="1" dirty="0"/>
          </a:p>
          <a:p>
            <a:pPr lvl="1"/>
            <a:r>
              <a:rPr lang="en-US" altLang="zh-CN" b="1" dirty="0"/>
              <a:t>5.5.2-1 RGB-D mapping</a:t>
            </a:r>
          </a:p>
          <a:p>
            <a:pPr lvl="2"/>
            <a:r>
              <a:rPr lang="zh-CN" altLang="en-US" dirty="0"/>
              <a:t>算法流程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158</a:t>
            </a:fld>
            <a:endParaRPr lang="zh-CN" altLang="en-US"/>
          </a:p>
        </p:txBody>
      </p:sp>
      <p:pic>
        <p:nvPicPr>
          <p:cNvPr id="5" name="图片 4"/>
          <p:cNvPicPr>
            <a:picLocks noChangeAspect="1"/>
          </p:cNvPicPr>
          <p:nvPr/>
        </p:nvPicPr>
        <p:blipFill>
          <a:blip r:embed="rId3"/>
          <a:stretch>
            <a:fillRect/>
          </a:stretch>
        </p:blipFill>
        <p:spPr>
          <a:xfrm>
            <a:off x="203405" y="3356992"/>
            <a:ext cx="8737189" cy="1996331"/>
          </a:xfrm>
          <a:prstGeom prst="rect">
            <a:avLst/>
          </a:prstGeom>
        </p:spPr>
      </p:pic>
      <p:sp>
        <p:nvSpPr>
          <p:cNvPr id="6" name="TextBox 4"/>
          <p:cNvSpPr txBox="1"/>
          <p:nvPr/>
        </p:nvSpPr>
        <p:spPr>
          <a:xfrm>
            <a:off x="2285592" y="5733256"/>
            <a:ext cx="2422612"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视觉特征</a:t>
            </a:r>
            <a:r>
              <a:rPr lang="en-US" altLang="zh-CN" sz="2000" dirty="0"/>
              <a:t>+</a:t>
            </a:r>
            <a:r>
              <a:rPr lang="zh-CN" altLang="en-US" sz="2000" dirty="0"/>
              <a:t>深度信息</a:t>
            </a:r>
          </a:p>
        </p:txBody>
      </p:sp>
      <p:sp>
        <p:nvSpPr>
          <p:cNvPr id="7" name="下箭头 6"/>
          <p:cNvSpPr/>
          <p:nvPr/>
        </p:nvSpPr>
        <p:spPr>
          <a:xfrm>
            <a:off x="3396389" y="5262899"/>
            <a:ext cx="249251" cy="33610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4"/>
          <p:cNvSpPr txBox="1"/>
          <p:nvPr/>
        </p:nvSpPr>
        <p:spPr>
          <a:xfrm>
            <a:off x="6831596" y="5733256"/>
            <a:ext cx="2422612"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三维模型</a:t>
            </a:r>
          </a:p>
        </p:txBody>
      </p:sp>
      <p:sp>
        <p:nvSpPr>
          <p:cNvPr id="9" name="下箭头 8"/>
          <p:cNvSpPr/>
          <p:nvPr/>
        </p:nvSpPr>
        <p:spPr>
          <a:xfrm>
            <a:off x="5951584" y="5258945"/>
            <a:ext cx="249251" cy="33610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4"/>
          <p:cNvSpPr txBox="1"/>
          <p:nvPr/>
        </p:nvSpPr>
        <p:spPr>
          <a:xfrm>
            <a:off x="5012432" y="5733256"/>
            <a:ext cx="2422612"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深度配准</a:t>
            </a:r>
          </a:p>
        </p:txBody>
      </p:sp>
      <p:sp>
        <p:nvSpPr>
          <p:cNvPr id="11" name="下箭头 10"/>
          <p:cNvSpPr/>
          <p:nvPr/>
        </p:nvSpPr>
        <p:spPr>
          <a:xfrm>
            <a:off x="7923148" y="5247401"/>
            <a:ext cx="249251" cy="33610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85592" y="3356992"/>
            <a:ext cx="4662672" cy="28803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TextBox 4"/>
          <p:cNvSpPr txBox="1"/>
          <p:nvPr/>
        </p:nvSpPr>
        <p:spPr>
          <a:xfrm>
            <a:off x="3405622" y="6273475"/>
            <a:ext cx="2422612"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en-US" altLang="zh-CN" sz="2000" dirty="0"/>
              <a:t>RGBD-ICP</a:t>
            </a:r>
            <a:endParaRPr lang="zh-CN" altLang="en-US" sz="2000" dirty="0"/>
          </a:p>
        </p:txBody>
      </p:sp>
      <p:sp>
        <p:nvSpPr>
          <p:cNvPr id="14" name="TextBox 4"/>
          <p:cNvSpPr txBox="1"/>
          <p:nvPr/>
        </p:nvSpPr>
        <p:spPr>
          <a:xfrm>
            <a:off x="6831596" y="2949679"/>
            <a:ext cx="2422612"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闭环检测</a:t>
            </a:r>
          </a:p>
        </p:txBody>
      </p:sp>
    </p:spTree>
    <p:extLst>
      <p:ext uri="{BB962C8B-B14F-4D97-AF65-F5344CB8AC3E}">
        <p14:creationId xmlns:p14="http://schemas.microsoft.com/office/powerpoint/2010/main" val="23219982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a:xfrm>
            <a:off x="457200" y="1600200"/>
            <a:ext cx="8507288" cy="4525963"/>
          </a:xfrm>
        </p:spPr>
        <p:txBody>
          <a:bodyPr/>
          <a:lstStyle/>
          <a:p>
            <a:r>
              <a:rPr lang="en-US" altLang="zh-CN" b="1" dirty="0"/>
              <a:t>5.5.2 </a:t>
            </a:r>
            <a:r>
              <a:rPr lang="zh-CN" altLang="en-US" b="1" dirty="0"/>
              <a:t>方法</a:t>
            </a:r>
            <a:endParaRPr lang="en-US" altLang="zh-CN" b="1" dirty="0"/>
          </a:p>
          <a:p>
            <a:pPr lvl="1"/>
            <a:r>
              <a:rPr lang="en-US" altLang="zh-CN" b="1" dirty="0"/>
              <a:t>5.5.2-1 RGB-D mapping</a:t>
            </a:r>
          </a:p>
          <a:p>
            <a:pPr marL="1371600" lvl="2" indent="-457200">
              <a:buFont typeface="+mj-ea"/>
              <a:buAutoNum type="circleNumDbPlain"/>
            </a:pPr>
            <a:r>
              <a:rPr lang="en-US" altLang="zh-CN" dirty="0"/>
              <a:t>RGBD-ICP</a:t>
            </a:r>
            <a:r>
              <a:rPr lang="zh-CN" altLang="en-US" dirty="0"/>
              <a:t>（</a:t>
            </a:r>
            <a:r>
              <a:rPr lang="en-US" altLang="zh-CN" dirty="0"/>
              <a:t>Iterative Closest Point</a:t>
            </a:r>
            <a:r>
              <a:rPr lang="zh-CN" altLang="en-US" dirty="0"/>
              <a:t>：迭代最邻近点）</a:t>
            </a:r>
          </a:p>
          <a:p>
            <a:pPr lvl="3"/>
            <a:r>
              <a:rPr lang="zh-CN" altLang="en-US" dirty="0"/>
              <a:t>利用</a:t>
            </a:r>
            <a:r>
              <a:rPr lang="en-US" altLang="zh-CN" dirty="0"/>
              <a:t>SIFT+</a:t>
            </a:r>
            <a:r>
              <a:rPr lang="zh-CN" altLang="en-US" dirty="0"/>
              <a:t>深度作为特征，进行深度图的帧间配准</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159</a:t>
            </a:fld>
            <a:endParaRPr lang="zh-CN" altLang="en-US"/>
          </a:p>
        </p:txBody>
      </p:sp>
      <p:pic>
        <p:nvPicPr>
          <p:cNvPr id="12" name="图片 11"/>
          <p:cNvPicPr>
            <a:picLocks noChangeAspect="1"/>
          </p:cNvPicPr>
          <p:nvPr/>
        </p:nvPicPr>
        <p:blipFill>
          <a:blip r:embed="rId3"/>
          <a:stretch>
            <a:fillRect/>
          </a:stretch>
        </p:blipFill>
        <p:spPr>
          <a:xfrm>
            <a:off x="705581" y="3645024"/>
            <a:ext cx="7754851" cy="3049121"/>
          </a:xfrm>
          <a:prstGeom prst="rect">
            <a:avLst/>
          </a:prstGeom>
        </p:spPr>
      </p:pic>
    </p:spTree>
    <p:extLst>
      <p:ext uri="{BB962C8B-B14F-4D97-AF65-F5344CB8AC3E}">
        <p14:creationId xmlns:p14="http://schemas.microsoft.com/office/powerpoint/2010/main" val="1707747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数学基础</a:t>
            </a:r>
          </a:p>
        </p:txBody>
      </p:sp>
      <p:sp>
        <p:nvSpPr>
          <p:cNvPr id="3" name="内容占位符 2"/>
          <p:cNvSpPr>
            <a:spLocks noGrp="1"/>
          </p:cNvSpPr>
          <p:nvPr>
            <p:ph idx="1"/>
          </p:nvPr>
        </p:nvSpPr>
        <p:spPr>
          <a:xfrm>
            <a:off x="457200" y="1600200"/>
            <a:ext cx="8363272" cy="4525963"/>
          </a:xfrm>
        </p:spPr>
        <p:txBody>
          <a:bodyPr/>
          <a:lstStyle/>
          <a:p>
            <a:r>
              <a:rPr lang="en-US" altLang="zh-CN" b="1" dirty="0"/>
              <a:t>1.2.2 </a:t>
            </a:r>
            <a:r>
              <a:rPr lang="zh-CN" altLang="en-US" b="1" dirty="0"/>
              <a:t>常见几何性质</a:t>
            </a:r>
            <a:r>
              <a:rPr lang="en-US" altLang="zh-CN" b="1" dirty="0"/>
              <a:t>-</a:t>
            </a:r>
            <a:r>
              <a:rPr lang="zh-CN" altLang="en-US" b="1" dirty="0"/>
              <a:t>曲线</a:t>
            </a:r>
            <a:endParaRPr lang="en-US" altLang="zh-CN" b="1" dirty="0"/>
          </a:p>
          <a:p>
            <a:pPr lvl="1"/>
            <a:r>
              <a:rPr lang="zh-CN" altLang="en-US" dirty="0"/>
              <a:t>长度、曲率、挠率</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a:t>
            </a:fld>
            <a:endParaRPr lang="zh-CN" altLang="en-US"/>
          </a:p>
        </p:txBody>
      </p:sp>
      <p:pic>
        <p:nvPicPr>
          <p:cNvPr id="15" name="Picture 2" descr="D:\课件\图形学\交互式计算机图形学——基于OpenGL的自顶向下方法（第六版）\Figures\CHAPTER10 JPEG\AN10F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52" y="3284984"/>
            <a:ext cx="2297048" cy="267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Object 5"/>
          <p:cNvGraphicFramePr>
            <a:graphicFrameLocks noChangeAspect="1"/>
          </p:cNvGraphicFramePr>
          <p:nvPr>
            <p:extLst>
              <p:ext uri="{D42A27DB-BD31-4B8C-83A1-F6EECF244321}">
                <p14:modId xmlns:p14="http://schemas.microsoft.com/office/powerpoint/2010/main" val="1343787339"/>
              </p:ext>
            </p:extLst>
          </p:nvPr>
        </p:nvGraphicFramePr>
        <p:xfrm>
          <a:off x="1839848" y="3054797"/>
          <a:ext cx="1828800" cy="1484313"/>
        </p:xfrm>
        <a:graphic>
          <a:graphicData uri="http://schemas.openxmlformats.org/presentationml/2006/ole">
            <mc:AlternateContent xmlns:mc="http://schemas.openxmlformats.org/markup-compatibility/2006">
              <mc:Choice xmlns:v="urn:schemas-microsoft-com:vml" Requires="v">
                <p:oleObj spid="_x0000_s143436" name="公式" r:id="rId5" imgW="876240" imgH="711000" progId="Equation.3">
                  <p:embed/>
                </p:oleObj>
              </mc:Choice>
              <mc:Fallback>
                <p:oleObj name="公式" r:id="rId5" imgW="87624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9848" y="3054797"/>
                        <a:ext cx="1828800" cy="1484313"/>
                      </a:xfrm>
                      <a:prstGeom prst="rect">
                        <a:avLst/>
                      </a:prstGeom>
                      <a:noFill/>
                      <a:ln>
                        <a:noFill/>
                      </a:ln>
                      <a:effectLst/>
                    </p:spPr>
                  </p:pic>
                </p:oleObj>
              </mc:Fallback>
            </mc:AlternateContent>
          </a:graphicData>
        </a:graphic>
      </p:graphicFrame>
      <p:graphicFrame>
        <p:nvGraphicFramePr>
          <p:cNvPr id="26" name="Object 5"/>
          <p:cNvGraphicFramePr>
            <a:graphicFrameLocks noChangeAspect="1"/>
          </p:cNvGraphicFramePr>
          <p:nvPr>
            <p:extLst>
              <p:ext uri="{D42A27DB-BD31-4B8C-83A1-F6EECF244321}">
                <p14:modId xmlns:p14="http://schemas.microsoft.com/office/powerpoint/2010/main" val="1850206367"/>
              </p:ext>
            </p:extLst>
          </p:nvPr>
        </p:nvGraphicFramePr>
        <p:xfrm>
          <a:off x="2157348" y="5135435"/>
          <a:ext cx="1193800" cy="820737"/>
        </p:xfrm>
        <a:graphic>
          <a:graphicData uri="http://schemas.openxmlformats.org/presentationml/2006/ole">
            <mc:AlternateContent xmlns:mc="http://schemas.openxmlformats.org/markup-compatibility/2006">
              <mc:Choice xmlns:v="urn:schemas-microsoft-com:vml" Requires="v">
                <p:oleObj spid="_x0000_s143437" name="Equation" r:id="rId7" imgW="571320" imgH="393480" progId="Equation.DSMT4">
                  <p:embed/>
                </p:oleObj>
              </mc:Choice>
              <mc:Fallback>
                <p:oleObj name="Equation" r:id="rId7" imgW="571320" imgH="393480" progId="Equation.DSMT4">
                  <p:embed/>
                  <p:pic>
                    <p:nvPicPr>
                      <p:cNvPr id="0" name=""/>
                      <p:cNvPicPr>
                        <a:picLocks noChangeAspect="1" noChangeArrowheads="1"/>
                      </p:cNvPicPr>
                      <p:nvPr/>
                    </p:nvPicPr>
                    <p:blipFill>
                      <a:blip r:embed="rId8"/>
                      <a:srcRect/>
                      <a:stretch>
                        <a:fillRect/>
                      </a:stretch>
                    </p:blipFill>
                    <p:spPr bwMode="auto">
                      <a:xfrm>
                        <a:off x="2157348" y="5135435"/>
                        <a:ext cx="1193800" cy="820737"/>
                      </a:xfrm>
                      <a:prstGeom prst="rect">
                        <a:avLst/>
                      </a:prstGeom>
                      <a:noFill/>
                      <a:ln>
                        <a:noFill/>
                      </a:ln>
                      <a:effectLst/>
                    </p:spPr>
                  </p:pic>
                </p:oleObj>
              </mc:Fallback>
            </mc:AlternateContent>
          </a:graphicData>
        </a:graphic>
      </p:graphicFrame>
      <p:sp>
        <p:nvSpPr>
          <p:cNvPr id="16" name="TextBox 5"/>
          <p:cNvSpPr txBox="1"/>
          <p:nvPr/>
        </p:nvSpPr>
        <p:spPr>
          <a:xfrm>
            <a:off x="4860032" y="2780928"/>
            <a:ext cx="324036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000" b="1" dirty="0"/>
              <a:t>P</a:t>
            </a:r>
            <a:r>
              <a:rPr lang="zh-CN" altLang="en-US" sz="2000" dirty="0"/>
              <a:t>是平面曲线当且仅当</a:t>
            </a:r>
          </a:p>
        </p:txBody>
      </p:sp>
      <p:sp>
        <p:nvSpPr>
          <p:cNvPr id="6" name="矩形 5"/>
          <p:cNvSpPr/>
          <p:nvPr/>
        </p:nvSpPr>
        <p:spPr>
          <a:xfrm>
            <a:off x="5220072" y="2780928"/>
            <a:ext cx="3240360" cy="158417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矩形 17"/>
          <p:cNvSpPr/>
          <p:nvPr/>
        </p:nvSpPr>
        <p:spPr>
          <a:xfrm>
            <a:off x="5236513" y="4869160"/>
            <a:ext cx="3240360" cy="158417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27" name="Object 5"/>
          <p:cNvGraphicFramePr>
            <a:graphicFrameLocks noChangeAspect="1"/>
          </p:cNvGraphicFramePr>
          <p:nvPr>
            <p:extLst>
              <p:ext uri="{D42A27DB-BD31-4B8C-83A1-F6EECF244321}">
                <p14:modId xmlns:p14="http://schemas.microsoft.com/office/powerpoint/2010/main" val="754392110"/>
              </p:ext>
            </p:extLst>
          </p:nvPr>
        </p:nvGraphicFramePr>
        <p:xfrm>
          <a:off x="7648110" y="2762486"/>
          <a:ext cx="715963" cy="369887"/>
        </p:xfrm>
        <a:graphic>
          <a:graphicData uri="http://schemas.openxmlformats.org/presentationml/2006/ole">
            <mc:AlternateContent xmlns:mc="http://schemas.openxmlformats.org/markup-compatibility/2006">
              <mc:Choice xmlns:v="urn:schemas-microsoft-com:vml" Requires="v">
                <p:oleObj spid="_x0000_s143438" name="Equation" r:id="rId9" imgW="342720" imgH="177480" progId="Equation.DSMT4">
                  <p:embed/>
                </p:oleObj>
              </mc:Choice>
              <mc:Fallback>
                <p:oleObj name="Equation" r:id="rId9" imgW="342720" imgH="177480" progId="Equation.DSMT4">
                  <p:embed/>
                  <p:pic>
                    <p:nvPicPr>
                      <p:cNvPr id="0" name=""/>
                      <p:cNvPicPr>
                        <a:picLocks noChangeAspect="1" noChangeArrowheads="1"/>
                      </p:cNvPicPr>
                      <p:nvPr/>
                    </p:nvPicPr>
                    <p:blipFill>
                      <a:blip r:embed="rId10"/>
                      <a:srcRect/>
                      <a:stretch>
                        <a:fillRect/>
                      </a:stretch>
                    </p:blipFill>
                    <p:spPr bwMode="auto">
                      <a:xfrm>
                        <a:off x="7648110" y="2762486"/>
                        <a:ext cx="715963" cy="369887"/>
                      </a:xfrm>
                      <a:prstGeom prst="rect">
                        <a:avLst/>
                      </a:prstGeom>
                      <a:noFill/>
                      <a:ln>
                        <a:noFill/>
                      </a:ln>
                      <a:effectLst/>
                    </p:spPr>
                  </p:pic>
                </p:oleObj>
              </mc:Fallback>
            </mc:AlternateContent>
          </a:graphicData>
        </a:graphic>
      </p:graphicFrame>
      <p:sp>
        <p:nvSpPr>
          <p:cNvPr id="28" name="TextBox 5"/>
          <p:cNvSpPr txBox="1"/>
          <p:nvPr/>
        </p:nvSpPr>
        <p:spPr>
          <a:xfrm>
            <a:off x="4860032" y="4887602"/>
            <a:ext cx="324036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000" b="1" dirty="0"/>
              <a:t>P</a:t>
            </a:r>
            <a:r>
              <a:rPr lang="zh-CN" altLang="en-US" sz="2000" dirty="0"/>
              <a:t>是直线当且仅当</a:t>
            </a:r>
          </a:p>
        </p:txBody>
      </p:sp>
      <p:graphicFrame>
        <p:nvGraphicFramePr>
          <p:cNvPr id="29" name="Object 5"/>
          <p:cNvGraphicFramePr>
            <a:graphicFrameLocks noChangeAspect="1"/>
          </p:cNvGraphicFramePr>
          <p:nvPr>
            <p:extLst>
              <p:ext uri="{D42A27DB-BD31-4B8C-83A1-F6EECF244321}">
                <p14:modId xmlns:p14="http://schemas.microsoft.com/office/powerpoint/2010/main" val="616910618"/>
              </p:ext>
            </p:extLst>
          </p:nvPr>
        </p:nvGraphicFramePr>
        <p:xfrm>
          <a:off x="7476058" y="4868863"/>
          <a:ext cx="768350" cy="369887"/>
        </p:xfrm>
        <a:graphic>
          <a:graphicData uri="http://schemas.openxmlformats.org/presentationml/2006/ole">
            <mc:AlternateContent xmlns:mc="http://schemas.openxmlformats.org/markup-compatibility/2006">
              <mc:Choice xmlns:v="urn:schemas-microsoft-com:vml" Requires="v">
                <p:oleObj spid="_x0000_s143439" name="Equation" r:id="rId11" imgW="368280" imgH="177480" progId="Equation.DSMT4">
                  <p:embed/>
                </p:oleObj>
              </mc:Choice>
              <mc:Fallback>
                <p:oleObj name="Equation" r:id="rId11" imgW="368280" imgH="177480" progId="Equation.DSMT4">
                  <p:embed/>
                  <p:pic>
                    <p:nvPicPr>
                      <p:cNvPr id="0" name=""/>
                      <p:cNvPicPr>
                        <a:picLocks noChangeAspect="1" noChangeArrowheads="1"/>
                      </p:cNvPicPr>
                      <p:nvPr/>
                    </p:nvPicPr>
                    <p:blipFill>
                      <a:blip r:embed="rId12"/>
                      <a:srcRect/>
                      <a:stretch>
                        <a:fillRect/>
                      </a:stretch>
                    </p:blipFill>
                    <p:spPr bwMode="auto">
                      <a:xfrm>
                        <a:off x="7476058" y="4868863"/>
                        <a:ext cx="768350" cy="369887"/>
                      </a:xfrm>
                      <a:prstGeom prst="rect">
                        <a:avLst/>
                      </a:prstGeom>
                      <a:noFill/>
                      <a:ln>
                        <a:noFill/>
                      </a:ln>
                      <a:effectLst/>
                    </p:spPr>
                  </p:pic>
                </p:oleObj>
              </mc:Fallback>
            </mc:AlternateContent>
          </a:graphicData>
        </a:graphic>
      </p:graphicFrame>
      <p:cxnSp>
        <p:nvCxnSpPr>
          <p:cNvPr id="8" name="直接箭头连接符 7"/>
          <p:cNvCxnSpPr/>
          <p:nvPr/>
        </p:nvCxnSpPr>
        <p:spPr>
          <a:xfrm>
            <a:off x="6553200" y="6053971"/>
            <a:ext cx="9228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553200" y="5268365"/>
            <a:ext cx="0" cy="790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940152" y="6053971"/>
            <a:ext cx="613048" cy="327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940152" y="5589240"/>
            <a:ext cx="1368152" cy="536923"/>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23" name="直接箭头连接符 22"/>
          <p:cNvCxnSpPr/>
          <p:nvPr/>
        </p:nvCxnSpPr>
        <p:spPr>
          <a:xfrm>
            <a:off x="6553200" y="3966644"/>
            <a:ext cx="9228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553200" y="3181038"/>
            <a:ext cx="0" cy="790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5940152" y="3966644"/>
            <a:ext cx="613048" cy="327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5702968" y="3248526"/>
            <a:ext cx="2177716" cy="818148"/>
          </a:xfrm>
          <a:custGeom>
            <a:avLst/>
            <a:gdLst>
              <a:gd name="connsiteX0" fmla="*/ 445169 w 2177716"/>
              <a:gd name="connsiteY0" fmla="*/ 192506 h 818148"/>
              <a:gd name="connsiteX1" fmla="*/ 0 w 2177716"/>
              <a:gd name="connsiteY1" fmla="*/ 818148 h 818148"/>
              <a:gd name="connsiteX2" fmla="*/ 1840832 w 2177716"/>
              <a:gd name="connsiteY2" fmla="*/ 517358 h 818148"/>
              <a:gd name="connsiteX3" fmla="*/ 2177716 w 2177716"/>
              <a:gd name="connsiteY3" fmla="*/ 0 h 818148"/>
              <a:gd name="connsiteX4" fmla="*/ 445169 w 2177716"/>
              <a:gd name="connsiteY4" fmla="*/ 192506 h 818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716" h="818148">
                <a:moveTo>
                  <a:pt x="445169" y="192506"/>
                </a:moveTo>
                <a:lnTo>
                  <a:pt x="0" y="818148"/>
                </a:lnTo>
                <a:lnTo>
                  <a:pt x="1840832" y="517358"/>
                </a:lnTo>
                <a:lnTo>
                  <a:pt x="2177716" y="0"/>
                </a:lnTo>
                <a:lnTo>
                  <a:pt x="445169" y="192506"/>
                </a:lnTo>
                <a:close/>
              </a:path>
            </a:pathLst>
          </a:cu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6112042" y="3440515"/>
            <a:ext cx="1203158" cy="409590"/>
          </a:xfrm>
          <a:custGeom>
            <a:avLst/>
            <a:gdLst>
              <a:gd name="connsiteX0" fmla="*/ 0 w 1203158"/>
              <a:gd name="connsiteY0" fmla="*/ 409590 h 409590"/>
              <a:gd name="connsiteX1" fmla="*/ 360947 w 1203158"/>
              <a:gd name="connsiteY1" fmla="*/ 96769 h 409590"/>
              <a:gd name="connsiteX2" fmla="*/ 613611 w 1203158"/>
              <a:gd name="connsiteY2" fmla="*/ 325369 h 409590"/>
              <a:gd name="connsiteX3" fmla="*/ 1046747 w 1203158"/>
              <a:gd name="connsiteY3" fmla="*/ 517 h 409590"/>
              <a:gd name="connsiteX4" fmla="*/ 1203158 w 1203158"/>
              <a:gd name="connsiteY4" fmla="*/ 265211 h 40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158" h="409590">
                <a:moveTo>
                  <a:pt x="0" y="409590"/>
                </a:moveTo>
                <a:cubicBezTo>
                  <a:pt x="129339" y="260198"/>
                  <a:pt x="258678" y="110806"/>
                  <a:pt x="360947" y="96769"/>
                </a:cubicBezTo>
                <a:cubicBezTo>
                  <a:pt x="463216" y="82732"/>
                  <a:pt x="499311" y="341411"/>
                  <a:pt x="613611" y="325369"/>
                </a:cubicBezTo>
                <a:cubicBezTo>
                  <a:pt x="727911" y="309327"/>
                  <a:pt x="948489" y="10543"/>
                  <a:pt x="1046747" y="517"/>
                </a:cubicBezTo>
                <a:cubicBezTo>
                  <a:pt x="1145005" y="-9509"/>
                  <a:pt x="1174081" y="127851"/>
                  <a:pt x="1203158" y="265211"/>
                </a:cubicBezTo>
              </a:path>
            </a:pathLst>
          </a:cu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6489631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a:xfrm>
            <a:off x="457200" y="1600200"/>
            <a:ext cx="8507288" cy="4525963"/>
          </a:xfrm>
        </p:spPr>
        <p:txBody>
          <a:bodyPr/>
          <a:lstStyle/>
          <a:p>
            <a:r>
              <a:rPr lang="en-US" altLang="zh-CN" b="1" dirty="0"/>
              <a:t>5.5.2 </a:t>
            </a:r>
            <a:r>
              <a:rPr lang="zh-CN" altLang="en-US" b="1" dirty="0"/>
              <a:t>方法</a:t>
            </a:r>
            <a:endParaRPr lang="en-US" altLang="zh-CN" b="1" dirty="0"/>
          </a:p>
          <a:p>
            <a:pPr lvl="1"/>
            <a:r>
              <a:rPr lang="en-US" altLang="zh-CN" b="1" dirty="0"/>
              <a:t>5.5.2-1 RGB-D mapping</a:t>
            </a:r>
          </a:p>
          <a:p>
            <a:pPr marL="1371600" lvl="2" indent="-457200">
              <a:buFont typeface="+mj-ea"/>
              <a:buAutoNum type="circleNumDbPlain" startAt="2"/>
            </a:pPr>
            <a:r>
              <a:rPr lang="zh-CN" altLang="en-US" dirty="0"/>
              <a:t>闭环检测</a:t>
            </a:r>
            <a:endParaRPr lang="en-US" altLang="zh-CN" dirty="0"/>
          </a:p>
          <a:p>
            <a:pPr lvl="3"/>
            <a:r>
              <a:rPr lang="zh-CN" altLang="en-US" dirty="0"/>
              <a:t>判断是否回到之前的位置：利用图结构记录帧间配准时误差，没有闭环的重建对应线性链（</a:t>
            </a:r>
            <a:r>
              <a:rPr lang="en-US" altLang="zh-CN" dirty="0"/>
              <a:t>linear chain</a:t>
            </a:r>
            <a:r>
              <a:rPr lang="zh-CN" altLang="en-US" dirty="0"/>
              <a:t>）</a:t>
            </a:r>
            <a:endParaRPr lang="en-US" altLang="zh-CN" dirty="0"/>
          </a:p>
          <a:p>
            <a:pPr lvl="3"/>
            <a:r>
              <a:rPr lang="zh-CN" altLang="en-US" dirty="0"/>
              <a:t>重建的重复物体进行正确归并</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160</a:t>
            </a:fld>
            <a:endParaRPr lang="zh-CN" altLang="en-US"/>
          </a:p>
        </p:txBody>
      </p:sp>
      <p:pic>
        <p:nvPicPr>
          <p:cNvPr id="5" name="图片 4"/>
          <p:cNvPicPr>
            <a:picLocks noChangeAspect="1"/>
          </p:cNvPicPr>
          <p:nvPr/>
        </p:nvPicPr>
        <p:blipFill>
          <a:blip r:embed="rId3"/>
          <a:stretch>
            <a:fillRect/>
          </a:stretch>
        </p:blipFill>
        <p:spPr>
          <a:xfrm>
            <a:off x="4057972" y="4354605"/>
            <a:ext cx="4611842" cy="2366870"/>
          </a:xfrm>
          <a:prstGeom prst="rect">
            <a:avLst/>
          </a:prstGeom>
        </p:spPr>
      </p:pic>
      <p:pic>
        <p:nvPicPr>
          <p:cNvPr id="6" name="图片 5"/>
          <p:cNvPicPr>
            <a:picLocks noChangeAspect="1"/>
          </p:cNvPicPr>
          <p:nvPr/>
        </p:nvPicPr>
        <p:blipFill>
          <a:blip r:embed="rId4"/>
          <a:stretch>
            <a:fillRect/>
          </a:stretch>
        </p:blipFill>
        <p:spPr>
          <a:xfrm>
            <a:off x="2195736" y="4221088"/>
            <a:ext cx="1440160" cy="1246575"/>
          </a:xfrm>
          <a:prstGeom prst="rect">
            <a:avLst/>
          </a:prstGeom>
        </p:spPr>
      </p:pic>
      <p:pic>
        <p:nvPicPr>
          <p:cNvPr id="7" name="图片 6"/>
          <p:cNvPicPr>
            <a:picLocks noChangeAspect="1"/>
          </p:cNvPicPr>
          <p:nvPr/>
        </p:nvPicPr>
        <p:blipFill>
          <a:blip r:embed="rId5"/>
          <a:stretch>
            <a:fillRect/>
          </a:stretch>
        </p:blipFill>
        <p:spPr>
          <a:xfrm>
            <a:off x="2198821" y="5538040"/>
            <a:ext cx="1440160" cy="1246575"/>
          </a:xfrm>
          <a:prstGeom prst="rect">
            <a:avLst/>
          </a:prstGeom>
        </p:spPr>
      </p:pic>
      <p:cxnSp>
        <p:nvCxnSpPr>
          <p:cNvPr id="9" name="直接箭头连接符 8"/>
          <p:cNvCxnSpPr/>
          <p:nvPr/>
        </p:nvCxnSpPr>
        <p:spPr>
          <a:xfrm flipH="1" flipV="1">
            <a:off x="3635896" y="5013176"/>
            <a:ext cx="1074948"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1810205" y="4921363"/>
            <a:ext cx="348987" cy="1022684"/>
          </a:xfrm>
          <a:custGeom>
            <a:avLst/>
            <a:gdLst>
              <a:gd name="connsiteX0" fmla="*/ 348987 w 348987"/>
              <a:gd name="connsiteY0" fmla="*/ 0 h 1022684"/>
              <a:gd name="connsiteX1" fmla="*/ 71 w 348987"/>
              <a:gd name="connsiteY1" fmla="*/ 505326 h 1022684"/>
              <a:gd name="connsiteX2" fmla="*/ 324924 w 348987"/>
              <a:gd name="connsiteY2" fmla="*/ 1022684 h 1022684"/>
            </a:gdLst>
            <a:ahLst/>
            <a:cxnLst>
              <a:cxn ang="0">
                <a:pos x="connsiteX0" y="connsiteY0"/>
              </a:cxn>
              <a:cxn ang="0">
                <a:pos x="connsiteX1" y="connsiteY1"/>
              </a:cxn>
              <a:cxn ang="0">
                <a:pos x="connsiteX2" y="connsiteY2"/>
              </a:cxn>
            </a:cxnLst>
            <a:rect l="l" t="t" r="r" b="b"/>
            <a:pathLst>
              <a:path w="348987" h="1022684">
                <a:moveTo>
                  <a:pt x="348987" y="0"/>
                </a:moveTo>
                <a:cubicBezTo>
                  <a:pt x="176534" y="167439"/>
                  <a:pt x="4081" y="334879"/>
                  <a:pt x="71" y="505326"/>
                </a:cubicBezTo>
                <a:cubicBezTo>
                  <a:pt x="-3939" y="675773"/>
                  <a:pt x="160492" y="849228"/>
                  <a:pt x="324924" y="1022684"/>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4"/>
          <p:cNvSpPr txBox="1"/>
          <p:nvPr/>
        </p:nvSpPr>
        <p:spPr>
          <a:xfrm>
            <a:off x="387746" y="6023709"/>
            <a:ext cx="2422612"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en-US" altLang="zh-CN" sz="2000" dirty="0" err="1"/>
              <a:t>surfel</a:t>
            </a:r>
            <a:endParaRPr lang="zh-CN" altLang="en-US" sz="2000" dirty="0"/>
          </a:p>
        </p:txBody>
      </p:sp>
      <p:sp>
        <p:nvSpPr>
          <p:cNvPr id="11" name="TextBox 4"/>
          <p:cNvSpPr txBox="1"/>
          <p:nvPr/>
        </p:nvSpPr>
        <p:spPr>
          <a:xfrm>
            <a:off x="387746" y="4591092"/>
            <a:ext cx="2422612"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点云</a:t>
            </a:r>
          </a:p>
        </p:txBody>
      </p:sp>
    </p:spTree>
    <p:extLst>
      <p:ext uri="{BB962C8B-B14F-4D97-AF65-F5344CB8AC3E}">
        <p14:creationId xmlns:p14="http://schemas.microsoft.com/office/powerpoint/2010/main" val="15385674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5.5.2 </a:t>
            </a:r>
            <a:r>
              <a:rPr lang="zh-CN" altLang="en-US" b="1" dirty="0"/>
              <a:t>方法</a:t>
            </a:r>
            <a:endParaRPr lang="en-US" altLang="zh-CN" b="1" dirty="0"/>
          </a:p>
          <a:p>
            <a:pPr lvl="1"/>
            <a:r>
              <a:rPr lang="en-US" altLang="zh-CN" b="1" dirty="0"/>
              <a:t>5.5.2-2 </a:t>
            </a:r>
            <a:r>
              <a:rPr lang="en-US" altLang="zh-CN" b="1" dirty="0" err="1"/>
              <a:t>KinectFusion</a:t>
            </a:r>
            <a:endParaRPr lang="en-US" altLang="zh-CN" b="1" dirty="0"/>
          </a:p>
          <a:p>
            <a:pPr lvl="2"/>
            <a:r>
              <a:rPr lang="zh-CN" altLang="en-US" dirty="0"/>
              <a:t>基本思想：追踪相机姿态，并将当前的深度数据从相机实时地融合到一个全局的</a:t>
            </a:r>
            <a:r>
              <a:rPr lang="en-US" altLang="zh-CN" dirty="0"/>
              <a:t>3D</a:t>
            </a:r>
            <a:r>
              <a:rPr lang="zh-CN" altLang="en-US" dirty="0"/>
              <a:t>模型中。</a:t>
            </a:r>
          </a:p>
          <a:p>
            <a:pPr lvl="2"/>
            <a:r>
              <a:rPr lang="zh-CN" altLang="en-US" dirty="0"/>
              <a:t>特点：对物体从不同视角持续扫描，三维重建精度可以由粗到细地逐渐提高。</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161</a:t>
            </a:fld>
            <a:endParaRPr lang="zh-CN" altLang="en-U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87" y="4699142"/>
            <a:ext cx="26574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925" y="4964557"/>
            <a:ext cx="50958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8782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5.5.2 </a:t>
            </a:r>
            <a:r>
              <a:rPr lang="zh-CN" altLang="en-US" b="1" dirty="0"/>
              <a:t>方法</a:t>
            </a:r>
            <a:endParaRPr lang="en-US" altLang="zh-CN" b="1" dirty="0"/>
          </a:p>
          <a:p>
            <a:pPr lvl="1"/>
            <a:r>
              <a:rPr lang="en-US" altLang="zh-CN" b="1" dirty="0"/>
              <a:t>5.5.2-2 </a:t>
            </a:r>
            <a:r>
              <a:rPr lang="en-US" altLang="zh-CN" b="1" dirty="0" err="1"/>
              <a:t>KinectFusion</a:t>
            </a:r>
            <a:endParaRPr lang="en-US" altLang="zh-CN" b="1" dirty="0"/>
          </a:p>
          <a:p>
            <a:pPr lvl="2"/>
            <a:r>
              <a:rPr lang="zh-CN" altLang="en-US" dirty="0"/>
              <a:t>算法流程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162</a:t>
            </a:fld>
            <a:endParaRPr lang="zh-CN" alt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104737"/>
            <a:ext cx="6819328" cy="309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4"/>
          <p:cNvSpPr txBox="1"/>
          <p:nvPr/>
        </p:nvSpPr>
        <p:spPr>
          <a:xfrm>
            <a:off x="851066" y="6401078"/>
            <a:ext cx="2422612"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深度图转换</a:t>
            </a:r>
          </a:p>
        </p:txBody>
      </p:sp>
      <p:sp>
        <p:nvSpPr>
          <p:cNvPr id="9" name="下箭头 8"/>
          <p:cNvSpPr/>
          <p:nvPr/>
        </p:nvSpPr>
        <p:spPr>
          <a:xfrm>
            <a:off x="1979712" y="6273193"/>
            <a:ext cx="201016" cy="130391"/>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
          <p:cNvSpPr txBox="1"/>
          <p:nvPr/>
        </p:nvSpPr>
        <p:spPr>
          <a:xfrm>
            <a:off x="3110844" y="6385146"/>
            <a:ext cx="2160240"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姿态配准</a:t>
            </a:r>
            <a:endParaRPr lang="zh-CN" sz="2000" dirty="0"/>
          </a:p>
        </p:txBody>
      </p:sp>
      <p:sp>
        <p:nvSpPr>
          <p:cNvPr id="13" name="下箭头 12"/>
          <p:cNvSpPr/>
          <p:nvPr/>
        </p:nvSpPr>
        <p:spPr>
          <a:xfrm>
            <a:off x="4082952" y="6270687"/>
            <a:ext cx="201016" cy="130391"/>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8"/>
          <p:cNvSpPr txBox="1"/>
          <p:nvPr/>
        </p:nvSpPr>
        <p:spPr>
          <a:xfrm>
            <a:off x="4860032" y="6385146"/>
            <a:ext cx="2160240"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altLang="en-US" sz="2000" dirty="0"/>
              <a:t>三维</a:t>
            </a:r>
            <a:r>
              <a:rPr lang="zh-CN" sz="2000" dirty="0"/>
              <a:t>融合</a:t>
            </a:r>
          </a:p>
        </p:txBody>
      </p:sp>
      <p:sp>
        <p:nvSpPr>
          <p:cNvPr id="15" name="下箭头 14"/>
          <p:cNvSpPr/>
          <p:nvPr/>
        </p:nvSpPr>
        <p:spPr>
          <a:xfrm>
            <a:off x="5796136" y="6245073"/>
            <a:ext cx="201016" cy="130391"/>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0"/>
          <p:cNvSpPr txBox="1"/>
          <p:nvPr/>
        </p:nvSpPr>
        <p:spPr>
          <a:xfrm>
            <a:off x="6154144" y="6401078"/>
            <a:ext cx="2520280"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buSzPct val="60000"/>
            </a:pPr>
            <a:r>
              <a:rPr lang="zh-CN" sz="2000" dirty="0"/>
              <a:t>模型渲染</a:t>
            </a:r>
          </a:p>
        </p:txBody>
      </p:sp>
      <p:sp>
        <p:nvSpPr>
          <p:cNvPr id="17" name="下箭头 16"/>
          <p:cNvSpPr/>
          <p:nvPr/>
        </p:nvSpPr>
        <p:spPr>
          <a:xfrm>
            <a:off x="7308304" y="6217993"/>
            <a:ext cx="201016" cy="130391"/>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31095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5.5.2 </a:t>
            </a:r>
            <a:r>
              <a:rPr lang="zh-CN" altLang="en-US" b="1" dirty="0"/>
              <a:t>方法</a:t>
            </a:r>
            <a:endParaRPr lang="en-US" altLang="zh-CN" b="1" dirty="0"/>
          </a:p>
          <a:p>
            <a:pPr lvl="1"/>
            <a:r>
              <a:rPr lang="en-US" altLang="zh-CN" b="1" dirty="0"/>
              <a:t>5.5.2-2 </a:t>
            </a:r>
            <a:r>
              <a:rPr lang="en-US" altLang="zh-CN" b="1" dirty="0" err="1"/>
              <a:t>KinectFusion</a:t>
            </a:r>
            <a:endParaRPr lang="en-US" altLang="zh-CN" b="1" dirty="0"/>
          </a:p>
          <a:p>
            <a:pPr marL="1371600" lvl="2" indent="-457200">
              <a:buFont typeface="+mj-ea"/>
              <a:buAutoNum type="circleNumDbPlain"/>
            </a:pPr>
            <a:r>
              <a:rPr lang="zh-CN" altLang="en-US" dirty="0"/>
              <a:t>深度图转换</a:t>
            </a:r>
            <a:endParaRPr lang="en-US" altLang="zh-CN" dirty="0"/>
          </a:p>
          <a:p>
            <a:pPr lvl="3"/>
            <a:r>
              <a:rPr lang="zh-CN" altLang="en-US" dirty="0"/>
              <a:t>转换深度值到相机坐标系中</a:t>
            </a:r>
          </a:p>
          <a:p>
            <a:pPr lvl="3"/>
            <a:r>
              <a:rPr lang="zh-CN" altLang="en-US" dirty="0"/>
              <a:t>计算顶点法向量</a:t>
            </a:r>
          </a:p>
          <a:p>
            <a:pPr marL="2743200" lvl="5" indent="-457200">
              <a:buFont typeface="+mj-ea"/>
              <a:buAutoNum type="circleNumDbPlain"/>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163</a:t>
            </a:fld>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3526902240"/>
              </p:ext>
            </p:extLst>
          </p:nvPr>
        </p:nvGraphicFramePr>
        <p:xfrm>
          <a:off x="5259387" y="3068960"/>
          <a:ext cx="2587625" cy="461963"/>
        </p:xfrm>
        <a:graphic>
          <a:graphicData uri="http://schemas.openxmlformats.org/presentationml/2006/ole">
            <mc:AlternateContent xmlns:mc="http://schemas.openxmlformats.org/markup-compatibility/2006">
              <mc:Choice xmlns:v="urn:schemas-microsoft-com:vml" Requires="v">
                <p:oleObj spid="_x0000_s127578" name="Equation" r:id="rId4" imgW="32308800" imgH="5791200" progId="Equation.DSMT4">
                  <p:embed/>
                </p:oleObj>
              </mc:Choice>
              <mc:Fallback>
                <p:oleObj name="Equation" r:id="rId4" imgW="32308800" imgH="5791200" progId="Equation.DSMT4">
                  <p:embed/>
                  <p:pic>
                    <p:nvPicPr>
                      <p:cNvPr id="0" name=""/>
                      <p:cNvPicPr>
                        <a:picLocks noChangeAspect="1" noChangeArrowheads="1"/>
                      </p:cNvPicPr>
                      <p:nvPr/>
                    </p:nvPicPr>
                    <p:blipFill>
                      <a:blip r:embed="rId5"/>
                      <a:srcRect/>
                      <a:stretch>
                        <a:fillRect/>
                      </a:stretch>
                    </p:blipFill>
                    <p:spPr bwMode="auto">
                      <a:xfrm>
                        <a:off x="5259387" y="3068960"/>
                        <a:ext cx="2587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671511877"/>
              </p:ext>
            </p:extLst>
          </p:nvPr>
        </p:nvGraphicFramePr>
        <p:xfrm>
          <a:off x="2074068" y="3852773"/>
          <a:ext cx="6370638" cy="485775"/>
        </p:xfrm>
        <a:graphic>
          <a:graphicData uri="http://schemas.openxmlformats.org/presentationml/2006/ole">
            <mc:AlternateContent xmlns:mc="http://schemas.openxmlformats.org/markup-compatibility/2006">
              <mc:Choice xmlns:v="urn:schemas-microsoft-com:vml" Requires="v">
                <p:oleObj spid="_x0000_s127579" name="Equation" r:id="rId6" imgW="79552800" imgH="6096000" progId="Equation.DSMT4">
                  <p:embed/>
                </p:oleObj>
              </mc:Choice>
              <mc:Fallback>
                <p:oleObj name="Equation" r:id="rId6" imgW="79552800" imgH="6096000" progId="Equation.DSMT4">
                  <p:embed/>
                  <p:pic>
                    <p:nvPicPr>
                      <p:cNvPr id="0" name=""/>
                      <p:cNvPicPr>
                        <a:picLocks noChangeAspect="1" noChangeArrowheads="1"/>
                      </p:cNvPicPr>
                      <p:nvPr/>
                    </p:nvPicPr>
                    <p:blipFill>
                      <a:blip r:embed="rId7"/>
                      <a:srcRect/>
                      <a:stretch>
                        <a:fillRect/>
                      </a:stretch>
                    </p:blipFill>
                    <p:spPr bwMode="auto">
                      <a:xfrm>
                        <a:off x="2074068" y="3852773"/>
                        <a:ext cx="63706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 name="组合 20"/>
          <p:cNvGrpSpPr/>
          <p:nvPr/>
        </p:nvGrpSpPr>
        <p:grpSpPr>
          <a:xfrm>
            <a:off x="3743385" y="4994275"/>
            <a:ext cx="2591435" cy="1650365"/>
            <a:chOff x="2437" y="7595"/>
            <a:chExt cx="4081" cy="2599"/>
          </a:xfrm>
        </p:grpSpPr>
        <p:grpSp>
          <p:nvGrpSpPr>
            <p:cNvPr id="22" name="组合 21"/>
            <p:cNvGrpSpPr/>
            <p:nvPr/>
          </p:nvGrpSpPr>
          <p:grpSpPr>
            <a:xfrm>
              <a:off x="4704" y="7644"/>
              <a:ext cx="1815" cy="2550"/>
              <a:chOff x="7092280" y="2636912"/>
              <a:chExt cx="1152525" cy="1619250"/>
            </a:xfrm>
          </p:grpSpPr>
          <p:pic>
            <p:nvPicPr>
              <p:cNvPr id="2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280" y="2636912"/>
                <a:ext cx="11525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7236296" y="2780928"/>
                <a:ext cx="144016" cy="1440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3" name="对象 22"/>
            <p:cNvGraphicFramePr>
              <a:graphicFrameLocks noChangeAspect="1"/>
            </p:cNvGraphicFramePr>
            <p:nvPr/>
          </p:nvGraphicFramePr>
          <p:xfrm>
            <a:off x="2437" y="7871"/>
            <a:ext cx="1845" cy="612"/>
          </p:xfrm>
          <a:graphic>
            <a:graphicData uri="http://schemas.openxmlformats.org/presentationml/2006/ole">
              <mc:AlternateContent xmlns:mc="http://schemas.openxmlformats.org/markup-compatibility/2006">
                <mc:Choice xmlns:v="urn:schemas-microsoft-com:vml" Requires="v">
                  <p:oleObj spid="_x0000_s127580" name="Equation" r:id="rId9" imgW="14630400" imgH="4876800" progId="Equation.DSMT4">
                    <p:embed/>
                  </p:oleObj>
                </mc:Choice>
                <mc:Fallback>
                  <p:oleObj name="Equation" r:id="rId9" imgW="14630400" imgH="4876800" progId="Equation.DSMT4">
                    <p:embed/>
                    <p:pic>
                      <p:nvPicPr>
                        <p:cNvPr id="0" name=""/>
                        <p:cNvPicPr>
                          <a:picLocks noChangeAspect="1" noChangeArrowheads="1"/>
                        </p:cNvPicPr>
                        <p:nvPr/>
                      </p:nvPicPr>
                      <p:blipFill>
                        <a:blip r:embed="rId10"/>
                        <a:srcRect/>
                        <a:stretch>
                          <a:fillRect/>
                        </a:stretch>
                      </p:blipFill>
                      <p:spPr bwMode="auto">
                        <a:xfrm>
                          <a:off x="2437" y="7871"/>
                          <a:ext cx="1845"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任意多边形 23"/>
            <p:cNvSpPr/>
            <p:nvPr/>
          </p:nvSpPr>
          <p:spPr>
            <a:xfrm rot="3904083" flipV="1">
              <a:off x="4280" y="7396"/>
              <a:ext cx="430" cy="828"/>
            </a:xfrm>
            <a:custGeom>
              <a:avLst/>
              <a:gdLst>
                <a:gd name="connsiteX0" fmla="*/ 102762 w 272883"/>
                <a:gd name="connsiteY0" fmla="*/ 0 h 595423"/>
                <a:gd name="connsiteX1" fmla="*/ 7069 w 272883"/>
                <a:gd name="connsiteY1" fmla="*/ 372139 h 595423"/>
                <a:gd name="connsiteX2" fmla="*/ 272883 w 272883"/>
                <a:gd name="connsiteY2" fmla="*/ 595423 h 595423"/>
              </a:gdLst>
              <a:ahLst/>
              <a:cxnLst>
                <a:cxn ang="0">
                  <a:pos x="connsiteX0" y="connsiteY0"/>
                </a:cxn>
                <a:cxn ang="0">
                  <a:pos x="connsiteX1" y="connsiteY1"/>
                </a:cxn>
                <a:cxn ang="0">
                  <a:pos x="connsiteX2" y="connsiteY2"/>
                </a:cxn>
              </a:cxnLst>
              <a:rect l="l" t="t" r="r" b="b"/>
              <a:pathLst>
                <a:path w="272883" h="595423">
                  <a:moveTo>
                    <a:pt x="102762" y="0"/>
                  </a:moveTo>
                  <a:cubicBezTo>
                    <a:pt x="40739" y="136451"/>
                    <a:pt x="-21284" y="272902"/>
                    <a:pt x="7069" y="372139"/>
                  </a:cubicBezTo>
                  <a:cubicBezTo>
                    <a:pt x="35422" y="471376"/>
                    <a:pt x="154152" y="533399"/>
                    <a:pt x="272883" y="595423"/>
                  </a:cubicBez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7" name="组合 26"/>
          <p:cNvGrpSpPr/>
          <p:nvPr/>
        </p:nvGrpSpPr>
        <p:grpSpPr>
          <a:xfrm>
            <a:off x="6335455" y="4958080"/>
            <a:ext cx="2016125" cy="1733550"/>
            <a:chOff x="7313" y="7588"/>
            <a:chExt cx="3175" cy="2730"/>
          </a:xfrm>
        </p:grpSpPr>
        <p:grpSp>
          <p:nvGrpSpPr>
            <p:cNvPr id="28" name="组合 27"/>
            <p:cNvGrpSpPr/>
            <p:nvPr/>
          </p:nvGrpSpPr>
          <p:grpSpPr>
            <a:xfrm>
              <a:off x="8674" y="7620"/>
              <a:ext cx="1815" cy="2698"/>
              <a:chOff x="7092280" y="4526657"/>
              <a:chExt cx="1152525" cy="1713488"/>
            </a:xfrm>
          </p:grpSpPr>
          <p:pic>
            <p:nvPicPr>
              <p:cNvPr id="3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2280" y="4526657"/>
                <a:ext cx="1152525" cy="17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矩形 31"/>
              <p:cNvSpPr/>
              <p:nvPr/>
            </p:nvSpPr>
            <p:spPr>
              <a:xfrm>
                <a:off x="7246929" y="479715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9" name="对象 28"/>
            <p:cNvGraphicFramePr>
              <a:graphicFrameLocks noChangeAspect="1"/>
            </p:cNvGraphicFramePr>
            <p:nvPr/>
          </p:nvGraphicFramePr>
          <p:xfrm>
            <a:off x="7313" y="7754"/>
            <a:ext cx="1153" cy="687"/>
          </p:xfrm>
          <a:graphic>
            <a:graphicData uri="http://schemas.openxmlformats.org/presentationml/2006/ole">
              <mc:AlternateContent xmlns:mc="http://schemas.openxmlformats.org/markup-compatibility/2006">
                <mc:Choice xmlns:v="urn:schemas-microsoft-com:vml" Requires="v">
                  <p:oleObj spid="_x0000_s127581" name="Equation" r:id="rId12" imgW="9144000" imgH="5486400" progId="Equation.DSMT4">
                    <p:embed/>
                  </p:oleObj>
                </mc:Choice>
                <mc:Fallback>
                  <p:oleObj name="Equation" r:id="rId12" imgW="9144000" imgH="5486400" progId="Equation.DSMT4">
                    <p:embed/>
                    <p:pic>
                      <p:nvPicPr>
                        <p:cNvPr id="0" name=""/>
                        <p:cNvPicPr>
                          <a:picLocks noChangeAspect="1" noChangeArrowheads="1"/>
                        </p:cNvPicPr>
                        <p:nvPr/>
                      </p:nvPicPr>
                      <p:blipFill>
                        <a:blip r:embed="rId13"/>
                        <a:srcRect/>
                        <a:stretch>
                          <a:fillRect/>
                        </a:stretch>
                      </p:blipFill>
                      <p:spPr bwMode="auto">
                        <a:xfrm>
                          <a:off x="7313" y="7754"/>
                          <a:ext cx="1153"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任意多边形 29"/>
            <p:cNvSpPr/>
            <p:nvPr/>
          </p:nvSpPr>
          <p:spPr>
            <a:xfrm rot="6188860">
              <a:off x="8474" y="7343"/>
              <a:ext cx="365" cy="854"/>
            </a:xfrm>
            <a:custGeom>
              <a:avLst/>
              <a:gdLst>
                <a:gd name="connsiteX0" fmla="*/ 372151 w 382784"/>
                <a:gd name="connsiteY0" fmla="*/ 1679944 h 1679944"/>
                <a:gd name="connsiteX1" fmla="*/ 12 w 382784"/>
                <a:gd name="connsiteY1" fmla="*/ 776176 h 1679944"/>
                <a:gd name="connsiteX2" fmla="*/ 382784 w 382784"/>
                <a:gd name="connsiteY2" fmla="*/ 0 h 1679944"/>
              </a:gdLst>
              <a:ahLst/>
              <a:cxnLst>
                <a:cxn ang="0">
                  <a:pos x="connsiteX0" y="connsiteY0"/>
                </a:cxn>
                <a:cxn ang="0">
                  <a:pos x="connsiteX1" y="connsiteY1"/>
                </a:cxn>
                <a:cxn ang="0">
                  <a:pos x="connsiteX2" y="connsiteY2"/>
                </a:cxn>
              </a:cxnLst>
              <a:rect l="l" t="t" r="r" b="b"/>
              <a:pathLst>
                <a:path w="382784" h="1679944">
                  <a:moveTo>
                    <a:pt x="372151" y="1679944"/>
                  </a:moveTo>
                  <a:cubicBezTo>
                    <a:pt x="185195" y="1368055"/>
                    <a:pt x="-1760" y="1056167"/>
                    <a:pt x="12" y="776176"/>
                  </a:cubicBezTo>
                  <a:cubicBezTo>
                    <a:pt x="1784" y="496185"/>
                    <a:pt x="192284" y="248092"/>
                    <a:pt x="382784" y="0"/>
                  </a:cubicBez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aphicFrame>
        <p:nvGraphicFramePr>
          <p:cNvPr id="33" name="内容占位符 29">
            <a:hlinkClick r:id="" action="ppaction://ole?verb=0"/>
          </p:cNvPr>
          <p:cNvGraphicFramePr>
            <a:graphicFrameLocks noChangeAspect="1"/>
          </p:cNvGraphicFramePr>
          <p:nvPr>
            <p:extLst>
              <p:ext uri="{D42A27DB-BD31-4B8C-83A1-F6EECF244321}">
                <p14:modId xmlns:p14="http://schemas.microsoft.com/office/powerpoint/2010/main" val="2140994393"/>
              </p:ext>
            </p:extLst>
          </p:nvPr>
        </p:nvGraphicFramePr>
        <p:xfrm>
          <a:off x="404813" y="4737100"/>
          <a:ext cx="1989137" cy="1743075"/>
        </p:xfrm>
        <a:graphic>
          <a:graphicData uri="http://schemas.openxmlformats.org/presentationml/2006/ole">
            <mc:AlternateContent xmlns:mc="http://schemas.openxmlformats.org/markup-compatibility/2006">
              <mc:Choice xmlns:v="urn:schemas-microsoft-com:vml" Requires="v">
                <p:oleObj spid="_x0000_s127582" name="Equation" r:id="rId14" imgW="672840" imgH="888840" progId="Equation.DSMT4">
                  <p:embed/>
                </p:oleObj>
              </mc:Choice>
              <mc:Fallback>
                <p:oleObj name="Equation" r:id="rId14" imgW="672840" imgH="888840" progId="Equation.DSMT4">
                  <p:embed/>
                  <p:pic>
                    <p:nvPicPr>
                      <p:cNvPr id="0" name=""/>
                      <p:cNvPicPr/>
                      <p:nvPr/>
                    </p:nvPicPr>
                    <p:blipFill>
                      <a:blip r:embed="rId15"/>
                      <a:stretch>
                        <a:fillRect/>
                      </a:stretch>
                    </p:blipFill>
                    <p:spPr>
                      <a:xfrm>
                        <a:off x="404813" y="4737100"/>
                        <a:ext cx="1989137" cy="1743075"/>
                      </a:xfrm>
                      <a:prstGeom prst="rect">
                        <a:avLst/>
                      </a:prstGeom>
                    </p:spPr>
                  </p:pic>
                </p:oleObj>
              </mc:Fallback>
            </mc:AlternateContent>
          </a:graphicData>
        </a:graphic>
      </p:graphicFrame>
      <p:sp>
        <p:nvSpPr>
          <p:cNvPr id="34" name="文本框 33"/>
          <p:cNvSpPr txBox="1"/>
          <p:nvPr/>
        </p:nvSpPr>
        <p:spPr>
          <a:xfrm>
            <a:off x="1709480" y="5201285"/>
            <a:ext cx="1757045" cy="365760"/>
          </a:xfrm>
          <a:prstGeom prst="rect">
            <a:avLst/>
          </a:prstGeom>
          <a:noFill/>
        </p:spPr>
        <p:txBody>
          <a:bodyPr wrap="square" rtlCol="0">
            <a:spAutoFit/>
          </a:bodyPr>
          <a:lstStyle/>
          <a:p>
            <a:r>
              <a:rPr lang="zh-CN" altLang="en-US"/>
              <a:t>像素的深度值</a:t>
            </a:r>
          </a:p>
        </p:txBody>
      </p:sp>
      <p:sp>
        <p:nvSpPr>
          <p:cNvPr id="35" name="文本框 34"/>
          <p:cNvSpPr txBox="1"/>
          <p:nvPr/>
        </p:nvSpPr>
        <p:spPr>
          <a:xfrm>
            <a:off x="1034157" y="5629271"/>
            <a:ext cx="2757805" cy="400110"/>
          </a:xfrm>
          <a:prstGeom prst="rect">
            <a:avLst/>
          </a:prstGeom>
          <a:noFill/>
        </p:spPr>
        <p:txBody>
          <a:bodyPr wrap="square" rtlCol="0">
            <a:spAutoFit/>
          </a:bodyPr>
          <a:lstStyle/>
          <a:p>
            <a:r>
              <a:rPr lang="en-US" altLang="zh-CN" sz="2000" dirty="0"/>
              <a:t>Kinect</a:t>
            </a:r>
            <a:r>
              <a:rPr lang="zh-CN" altLang="en-US" dirty="0"/>
              <a:t>摄像头的内参矩阵</a:t>
            </a:r>
          </a:p>
        </p:txBody>
      </p:sp>
      <p:sp>
        <p:nvSpPr>
          <p:cNvPr id="36" name="文本框 35"/>
          <p:cNvSpPr txBox="1"/>
          <p:nvPr/>
        </p:nvSpPr>
        <p:spPr>
          <a:xfrm>
            <a:off x="1371660" y="6112510"/>
            <a:ext cx="3612515" cy="640080"/>
          </a:xfrm>
          <a:prstGeom prst="rect">
            <a:avLst/>
          </a:prstGeom>
          <a:noFill/>
        </p:spPr>
        <p:txBody>
          <a:bodyPr wrap="square" rtlCol="0">
            <a:spAutoFit/>
          </a:bodyPr>
          <a:lstStyle/>
          <a:p>
            <a:r>
              <a:rPr lang="zh-CN" altLang="en-US"/>
              <a:t>深度值在相机坐标系</a:t>
            </a:r>
          </a:p>
          <a:p>
            <a:r>
              <a:rPr lang="zh-CN" altLang="en-US"/>
              <a:t>中的</a:t>
            </a:r>
            <a:r>
              <a:rPr lang="en-US" altLang="zh-CN"/>
              <a:t>3D</a:t>
            </a:r>
            <a:r>
              <a:rPr lang="zh-CN" altLang="en-US"/>
              <a:t>表示</a:t>
            </a:r>
          </a:p>
        </p:txBody>
      </p:sp>
      <p:sp>
        <p:nvSpPr>
          <p:cNvPr id="37" name="矩形 36"/>
          <p:cNvSpPr/>
          <p:nvPr/>
        </p:nvSpPr>
        <p:spPr>
          <a:xfrm>
            <a:off x="251520" y="4632960"/>
            <a:ext cx="3456305" cy="208851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67437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5.5.2 </a:t>
            </a:r>
            <a:r>
              <a:rPr lang="zh-CN" altLang="en-US" b="1" dirty="0"/>
              <a:t>方法</a:t>
            </a:r>
            <a:endParaRPr lang="en-US" altLang="zh-CN" b="1" dirty="0"/>
          </a:p>
          <a:p>
            <a:pPr lvl="1"/>
            <a:r>
              <a:rPr lang="en-US" altLang="zh-CN" b="1" dirty="0"/>
              <a:t>5.5.2-2 </a:t>
            </a:r>
            <a:r>
              <a:rPr lang="en-US" altLang="zh-CN" b="1" dirty="0" err="1"/>
              <a:t>KinectFusion</a:t>
            </a:r>
            <a:endParaRPr lang="en-US" altLang="zh-CN" b="1" dirty="0"/>
          </a:p>
          <a:p>
            <a:pPr marL="1371600" lvl="2" indent="-457200">
              <a:buFont typeface="+mj-ea"/>
              <a:buAutoNum type="circleNumDbPlain" startAt="2"/>
            </a:pPr>
            <a:r>
              <a:rPr lang="zh-CN" altLang="en-US" dirty="0"/>
              <a:t>姿态配准</a:t>
            </a:r>
            <a:endParaRPr lang="en-US" altLang="zh-CN" dirty="0"/>
          </a:p>
          <a:p>
            <a:pPr lvl="3"/>
            <a:r>
              <a:rPr lang="en-US" altLang="zh-CN" dirty="0"/>
              <a:t>ICP</a:t>
            </a:r>
            <a:r>
              <a:rPr lang="zh-CN" altLang="en-US" dirty="0"/>
              <a:t>（</a:t>
            </a:r>
            <a:r>
              <a:rPr lang="en-US" altLang="zh-CN" dirty="0"/>
              <a:t>Iterative Closest Point</a:t>
            </a:r>
            <a:r>
              <a:rPr lang="zh-CN" altLang="en-US" dirty="0"/>
              <a:t>：迭代最邻近点）</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164</a:t>
            </a:fld>
            <a:endParaRPr lang="zh-CN" altLang="en-US"/>
          </a:p>
        </p:txBody>
      </p:sp>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b="13087"/>
          <a:stretch>
            <a:fillRect/>
          </a:stretch>
        </p:blipFill>
        <p:spPr>
          <a:xfrm>
            <a:off x="4557395" y="4492625"/>
            <a:ext cx="3973195" cy="2203450"/>
          </a:xfrm>
          <a:prstGeom prst="rect">
            <a:avLst/>
          </a:prstGeom>
        </p:spPr>
      </p:pic>
      <p:graphicFrame>
        <p:nvGraphicFramePr>
          <p:cNvPr id="39" name="对象 -2147482624"/>
          <p:cNvGraphicFramePr>
            <a:graphicFrameLocks noChangeAspect="1"/>
          </p:cNvGraphicFramePr>
          <p:nvPr/>
        </p:nvGraphicFramePr>
        <p:xfrm>
          <a:off x="457200" y="4492625"/>
          <a:ext cx="3449955" cy="340360"/>
        </p:xfrm>
        <a:graphic>
          <a:graphicData uri="http://schemas.openxmlformats.org/presentationml/2006/ole">
            <mc:AlternateContent xmlns:mc="http://schemas.openxmlformats.org/markup-compatibility/2006">
              <mc:Choice xmlns:v="urn:schemas-microsoft-com:vml" Requires="v">
                <p:oleObj spid="_x0000_s128478" r:id="rId5" imgW="2057400" imgH="203200" progId="Equation.KSEE3">
                  <p:embed/>
                </p:oleObj>
              </mc:Choice>
              <mc:Fallback>
                <p:oleObj r:id="rId5" imgW="2057400" imgH="203200" progId="Equation.KSEE3">
                  <p:embed/>
                  <p:pic>
                    <p:nvPicPr>
                      <p:cNvPr id="0" name=""/>
                      <p:cNvPicPr/>
                      <p:nvPr/>
                    </p:nvPicPr>
                    <p:blipFill>
                      <a:blip r:embed="rId6"/>
                      <a:stretch>
                        <a:fillRect/>
                      </a:stretch>
                    </p:blipFill>
                    <p:spPr>
                      <a:xfrm>
                        <a:off x="457200" y="4492625"/>
                        <a:ext cx="3449955" cy="340360"/>
                      </a:xfrm>
                      <a:prstGeom prst="rect">
                        <a:avLst/>
                      </a:prstGeom>
                      <a:noFill/>
                      <a:ln w="38100">
                        <a:noFill/>
                        <a:miter/>
                      </a:ln>
                    </p:spPr>
                  </p:pic>
                </p:oleObj>
              </mc:Fallback>
            </mc:AlternateContent>
          </a:graphicData>
        </a:graphic>
      </p:graphicFrame>
      <p:graphicFrame>
        <p:nvGraphicFramePr>
          <p:cNvPr id="40" name="对象 -2147482623"/>
          <p:cNvGraphicFramePr>
            <a:graphicFrameLocks noChangeAspect="1"/>
          </p:cNvGraphicFramePr>
          <p:nvPr/>
        </p:nvGraphicFramePr>
        <p:xfrm>
          <a:off x="457200" y="4849495"/>
          <a:ext cx="2390140" cy="375285"/>
        </p:xfrm>
        <a:graphic>
          <a:graphicData uri="http://schemas.openxmlformats.org/presentationml/2006/ole">
            <mc:AlternateContent xmlns:mc="http://schemas.openxmlformats.org/markup-compatibility/2006">
              <mc:Choice xmlns:v="urn:schemas-microsoft-com:vml" Requires="v">
                <p:oleObj spid="_x0000_s128479" r:id="rId7" imgW="1536700" imgH="241300" progId="Equation.KSEE3">
                  <p:embed/>
                </p:oleObj>
              </mc:Choice>
              <mc:Fallback>
                <p:oleObj r:id="rId7" imgW="1536700" imgH="241300" progId="Equation.KSEE3">
                  <p:embed/>
                  <p:pic>
                    <p:nvPicPr>
                      <p:cNvPr id="0" name=""/>
                      <p:cNvPicPr/>
                      <p:nvPr/>
                    </p:nvPicPr>
                    <p:blipFill>
                      <a:blip r:embed="rId8"/>
                      <a:stretch>
                        <a:fillRect/>
                      </a:stretch>
                    </p:blipFill>
                    <p:spPr>
                      <a:xfrm>
                        <a:off x="457200" y="4849495"/>
                        <a:ext cx="2390140" cy="375285"/>
                      </a:xfrm>
                      <a:prstGeom prst="rect">
                        <a:avLst/>
                      </a:prstGeom>
                      <a:noFill/>
                      <a:ln w="38100">
                        <a:noFill/>
                        <a:miter/>
                      </a:ln>
                    </p:spPr>
                  </p:pic>
                </p:oleObj>
              </mc:Fallback>
            </mc:AlternateContent>
          </a:graphicData>
        </a:graphic>
      </p:graphicFrame>
      <p:graphicFrame>
        <p:nvGraphicFramePr>
          <p:cNvPr id="41" name="对象 -2147482621"/>
          <p:cNvGraphicFramePr>
            <a:graphicFrameLocks noChangeAspect="1"/>
          </p:cNvGraphicFramePr>
          <p:nvPr/>
        </p:nvGraphicFramePr>
        <p:xfrm>
          <a:off x="457200" y="5224780"/>
          <a:ext cx="2574290" cy="365125"/>
        </p:xfrm>
        <a:graphic>
          <a:graphicData uri="http://schemas.openxmlformats.org/presentationml/2006/ole">
            <mc:AlternateContent xmlns:mc="http://schemas.openxmlformats.org/markup-compatibility/2006">
              <mc:Choice xmlns:v="urn:schemas-microsoft-com:vml" Requires="v">
                <p:oleObj spid="_x0000_s128480" r:id="rId9" imgW="1701800" imgH="241300" progId="Equation.KSEE3">
                  <p:embed/>
                </p:oleObj>
              </mc:Choice>
              <mc:Fallback>
                <p:oleObj r:id="rId9" imgW="1701800" imgH="241300" progId="Equation.KSEE3">
                  <p:embed/>
                  <p:pic>
                    <p:nvPicPr>
                      <p:cNvPr id="0" name=""/>
                      <p:cNvPicPr/>
                      <p:nvPr/>
                    </p:nvPicPr>
                    <p:blipFill>
                      <a:blip r:embed="rId10"/>
                      <a:stretch>
                        <a:fillRect/>
                      </a:stretch>
                    </p:blipFill>
                    <p:spPr>
                      <a:xfrm>
                        <a:off x="457200" y="5224780"/>
                        <a:ext cx="2574290" cy="365125"/>
                      </a:xfrm>
                      <a:prstGeom prst="rect">
                        <a:avLst/>
                      </a:prstGeom>
                      <a:noFill/>
                      <a:ln w="38100">
                        <a:noFill/>
                        <a:miter/>
                      </a:ln>
                    </p:spPr>
                  </p:pic>
                </p:oleObj>
              </mc:Fallback>
            </mc:AlternateContent>
          </a:graphicData>
        </a:graphic>
      </p:graphicFrame>
      <p:sp>
        <p:nvSpPr>
          <p:cNvPr id="42" name="矩形 41"/>
          <p:cNvSpPr/>
          <p:nvPr/>
        </p:nvSpPr>
        <p:spPr>
          <a:xfrm>
            <a:off x="323850" y="4365625"/>
            <a:ext cx="3582670" cy="140716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对象 42"/>
          <p:cNvGraphicFramePr>
            <a:graphicFrameLocks noChangeAspect="1"/>
          </p:cNvGraphicFramePr>
          <p:nvPr>
            <p:extLst>
              <p:ext uri="{D42A27DB-BD31-4B8C-83A1-F6EECF244321}">
                <p14:modId xmlns:p14="http://schemas.microsoft.com/office/powerpoint/2010/main" val="3391353604"/>
              </p:ext>
            </p:extLst>
          </p:nvPr>
        </p:nvGraphicFramePr>
        <p:xfrm>
          <a:off x="1979712" y="3552825"/>
          <a:ext cx="4857750" cy="776287"/>
        </p:xfrm>
        <a:graphic>
          <a:graphicData uri="http://schemas.openxmlformats.org/presentationml/2006/ole">
            <mc:AlternateContent xmlns:mc="http://schemas.openxmlformats.org/markup-compatibility/2006">
              <mc:Choice xmlns:v="urn:schemas-microsoft-com:vml" Requires="v">
                <p:oleObj spid="_x0000_s128481" name="Equation" r:id="rId11" imgW="60655200" imgH="9753600" progId="Equation.DSMT4">
                  <p:embed/>
                </p:oleObj>
              </mc:Choice>
              <mc:Fallback>
                <p:oleObj name="Equation" r:id="rId11" imgW="60655200" imgH="9753600" progId="Equation.DSMT4">
                  <p:embed/>
                  <p:pic>
                    <p:nvPicPr>
                      <p:cNvPr id="0" name=""/>
                      <p:cNvPicPr>
                        <a:picLocks noChangeAspect="1" noChangeArrowheads="1"/>
                      </p:cNvPicPr>
                      <p:nvPr/>
                    </p:nvPicPr>
                    <p:blipFill>
                      <a:blip r:embed="rId12"/>
                      <a:srcRect/>
                      <a:stretch>
                        <a:fillRect/>
                      </a:stretch>
                    </p:blipFill>
                    <p:spPr bwMode="auto">
                      <a:xfrm>
                        <a:off x="1979712" y="3552825"/>
                        <a:ext cx="48577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603092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5.5.2 </a:t>
            </a:r>
            <a:r>
              <a:rPr lang="zh-CN" altLang="en-US" b="1" dirty="0"/>
              <a:t>方法</a:t>
            </a:r>
            <a:endParaRPr lang="en-US" altLang="zh-CN" b="1" dirty="0"/>
          </a:p>
          <a:p>
            <a:pPr lvl="1"/>
            <a:r>
              <a:rPr lang="en-US" altLang="zh-CN" b="1" dirty="0"/>
              <a:t>5.5.2-2 </a:t>
            </a:r>
            <a:r>
              <a:rPr lang="en-US" altLang="zh-CN" b="1" dirty="0" err="1"/>
              <a:t>KinectFusion</a:t>
            </a:r>
            <a:endParaRPr lang="en-US" altLang="zh-CN" b="1" dirty="0"/>
          </a:p>
          <a:p>
            <a:pPr marL="1371600" lvl="2" indent="-457200">
              <a:buFont typeface="+mj-ea"/>
              <a:buAutoNum type="circleNumDbPlain" startAt="3"/>
            </a:pPr>
            <a:r>
              <a:rPr lang="zh-CN" altLang="en-US" dirty="0"/>
              <a:t>立体空间融合</a:t>
            </a:r>
            <a:endParaRPr lang="en-US" altLang="zh-CN" dirty="0"/>
          </a:p>
          <a:p>
            <a:pPr lvl="3"/>
            <a:r>
              <a:rPr lang="zh-CN" altLang="en-US" dirty="0"/>
              <a:t>根据深度图中像素对应的深度值，构造体积分模型，即像素平面作为定义域，深度值作为函数值。通过积分运算，生成封闭的体模型。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165</a:t>
            </a:fld>
            <a:endParaRPr lang="zh-CN" altLang="en-US"/>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542" y="4204138"/>
            <a:ext cx="4242916" cy="24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98004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5.5.2 </a:t>
            </a:r>
            <a:r>
              <a:rPr lang="zh-CN" altLang="en-US" b="1" dirty="0"/>
              <a:t>方法</a:t>
            </a:r>
            <a:endParaRPr lang="en-US" altLang="zh-CN" b="1" dirty="0"/>
          </a:p>
          <a:p>
            <a:pPr lvl="1"/>
            <a:r>
              <a:rPr lang="en-US" altLang="zh-CN" b="1" dirty="0"/>
              <a:t>5.5.2-2 </a:t>
            </a:r>
            <a:r>
              <a:rPr lang="en-US" altLang="zh-CN" b="1" dirty="0" err="1"/>
              <a:t>KinectFusion</a:t>
            </a:r>
            <a:endParaRPr lang="en-US" altLang="zh-CN" b="1" dirty="0"/>
          </a:p>
          <a:p>
            <a:pPr marL="1371600" lvl="2" indent="-457200">
              <a:buFont typeface="+mj-ea"/>
              <a:buAutoNum type="circleNumDbPlain" startAt="4"/>
            </a:pPr>
            <a:r>
              <a:rPr lang="zh-CN" altLang="en-US" dirty="0"/>
              <a:t>模型渲染</a:t>
            </a:r>
            <a:endParaRPr lang="en-US" altLang="zh-CN" dirty="0"/>
          </a:p>
          <a:p>
            <a:pPr lvl="3"/>
            <a:r>
              <a:rPr lang="zh-CN" altLang="en-US" dirty="0"/>
              <a:t>通过投射光线与体模型的相交运算，得到模型表面对应的交点位置、法向等绘制参数。利用光线跟踪方法进行模型绘制和显示。</a:t>
            </a:r>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166</a:t>
            </a:fld>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940673"/>
            <a:ext cx="4828540" cy="2594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5508104" y="6531856"/>
            <a:ext cx="1262380" cy="365760"/>
          </a:xfrm>
          <a:prstGeom prst="rect">
            <a:avLst/>
          </a:prstGeom>
          <a:noFill/>
        </p:spPr>
        <p:txBody>
          <a:bodyPr wrap="square" rtlCol="0">
            <a:spAutoFit/>
          </a:bodyPr>
          <a:lstStyle/>
          <a:p>
            <a:r>
              <a:rPr lang="zh-CN" altLang="en-US" dirty="0"/>
              <a:t>光线投射</a:t>
            </a:r>
          </a:p>
        </p:txBody>
      </p:sp>
    </p:spTree>
    <p:extLst>
      <p:ext uri="{BB962C8B-B14F-4D97-AF65-F5344CB8AC3E}">
        <p14:creationId xmlns:p14="http://schemas.microsoft.com/office/powerpoint/2010/main" val="31762784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5.5 </a:t>
            </a:r>
            <a:r>
              <a:rPr lang="zh-CN" altLang="en-US" b="1" dirty="0"/>
              <a:t>基于</a:t>
            </a:r>
            <a:r>
              <a:rPr lang="en-US" altLang="zh-CN" b="1" dirty="0"/>
              <a:t>Kinect</a:t>
            </a:r>
            <a:r>
              <a:rPr lang="zh-CN" altLang="en-US" b="1" dirty="0"/>
              <a:t>的三维重建</a:t>
            </a:r>
          </a:p>
        </p:txBody>
      </p:sp>
      <p:sp>
        <p:nvSpPr>
          <p:cNvPr id="3" name="内容占位符 2"/>
          <p:cNvSpPr>
            <a:spLocks noGrp="1"/>
          </p:cNvSpPr>
          <p:nvPr>
            <p:ph idx="1"/>
          </p:nvPr>
        </p:nvSpPr>
        <p:spPr/>
        <p:txBody>
          <a:bodyPr/>
          <a:lstStyle/>
          <a:p>
            <a:r>
              <a:rPr lang="en-US" altLang="zh-CN" b="1" dirty="0"/>
              <a:t>5.5.2 </a:t>
            </a:r>
            <a:r>
              <a:rPr lang="zh-CN" altLang="en-US" b="1" dirty="0"/>
              <a:t>方法</a:t>
            </a:r>
            <a:endParaRPr lang="en-US" altLang="zh-CN" b="1" dirty="0"/>
          </a:p>
          <a:p>
            <a:pPr lvl="1"/>
            <a:r>
              <a:rPr lang="en-US" altLang="zh-CN" b="1" dirty="0"/>
              <a:t>5.5.2-2 </a:t>
            </a:r>
            <a:r>
              <a:rPr lang="en-US" altLang="zh-CN" b="1" dirty="0" err="1"/>
              <a:t>KinectFusion</a:t>
            </a:r>
            <a:endParaRPr lang="en-US" altLang="zh-CN" dirty="0"/>
          </a:p>
          <a:p>
            <a:pPr lvl="2"/>
            <a:r>
              <a:rPr lang="zh-CN" altLang="en-US" dirty="0"/>
              <a:t>结果</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167</a:t>
            </a:fld>
            <a:endParaRPr lang="zh-CN" alt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155022"/>
            <a:ext cx="7011985" cy="133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253" y="4653136"/>
            <a:ext cx="7112298" cy="206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30729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dirty="0">
                <a:solidFill>
                  <a:schemeClr val="bg1">
                    <a:lumMod val="50000"/>
                  </a:schemeClr>
                </a:solidFill>
              </a:rPr>
              <a:t>基本概念</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三维模型的表达与数据结构</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自由曲线</a:t>
            </a:r>
            <a:r>
              <a:rPr lang="en-US" altLang="zh-CN" dirty="0">
                <a:solidFill>
                  <a:schemeClr val="bg1">
                    <a:lumMod val="50000"/>
                  </a:schemeClr>
                </a:solidFill>
              </a:rPr>
              <a:t>/</a:t>
            </a:r>
            <a:r>
              <a:rPr lang="zh-CN" altLang="en-US" dirty="0">
                <a:solidFill>
                  <a:schemeClr val="bg1">
                    <a:lumMod val="50000"/>
                  </a:schemeClr>
                </a:solidFill>
              </a:rPr>
              <a:t>曲面建模</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细分曲面建模</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三维重建</a:t>
            </a:r>
            <a:endParaRPr lang="en-US" altLang="zh-CN" dirty="0">
              <a:solidFill>
                <a:schemeClr val="bg1">
                  <a:lumMod val="50000"/>
                </a:schemeClr>
              </a:solidFill>
            </a:endParaRPr>
          </a:p>
          <a:p>
            <a:pPr marL="514350" indent="-514350">
              <a:buFont typeface="+mj-lt"/>
              <a:buAutoNum type="arabicPeriod"/>
            </a:pPr>
            <a:r>
              <a:rPr lang="zh-CN" altLang="en-US" sz="3600" b="1" dirty="0"/>
              <a:t>其他建模</a:t>
            </a:r>
            <a:endParaRPr lang="en-US" altLang="zh-CN" sz="3600"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168</a:t>
            </a:fld>
            <a:endParaRPr lang="zh-CN" altLang="en-US"/>
          </a:p>
        </p:txBody>
      </p:sp>
    </p:spTree>
    <p:extLst>
      <p:ext uri="{BB962C8B-B14F-4D97-AF65-F5344CB8AC3E}">
        <p14:creationId xmlns:p14="http://schemas.microsoft.com/office/powerpoint/2010/main" val="28455005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6.1 </a:t>
            </a:r>
            <a:r>
              <a:rPr lang="zh-CN" altLang="en-US" b="1" dirty="0"/>
              <a:t>基于分形的建模</a:t>
            </a:r>
          </a:p>
        </p:txBody>
      </p:sp>
      <p:sp>
        <p:nvSpPr>
          <p:cNvPr id="3" name="内容占位符 2"/>
          <p:cNvSpPr>
            <a:spLocks noGrp="1"/>
          </p:cNvSpPr>
          <p:nvPr>
            <p:ph idx="1"/>
          </p:nvPr>
        </p:nvSpPr>
        <p:spPr>
          <a:xfrm>
            <a:off x="457200" y="1600200"/>
            <a:ext cx="8435280" cy="4525963"/>
          </a:xfrm>
        </p:spPr>
        <p:txBody>
          <a:bodyPr/>
          <a:lstStyle/>
          <a:p>
            <a:r>
              <a:rPr lang="en-US" altLang="zh-CN" b="1" dirty="0"/>
              <a:t>6.1.1 </a:t>
            </a:r>
            <a:r>
              <a:rPr lang="zh-CN" altLang="en-US" b="1" dirty="0"/>
              <a:t>概念</a:t>
            </a:r>
            <a:endParaRPr lang="en-US" altLang="zh-CN" b="1" dirty="0"/>
          </a:p>
          <a:p>
            <a:pPr lvl="1"/>
            <a:r>
              <a:rPr lang="zh-CN" altLang="en-US" dirty="0"/>
              <a:t>分形（</a:t>
            </a:r>
            <a:r>
              <a:rPr lang="en-US" altLang="zh-CN" dirty="0"/>
              <a:t>Fractal</a:t>
            </a:r>
            <a:r>
              <a:rPr lang="zh-CN" altLang="en-US" dirty="0"/>
              <a:t>），具有以非整数维形式充填空间的形态特征</a:t>
            </a:r>
            <a:endParaRPr lang="en-US" altLang="zh-CN" dirty="0"/>
          </a:p>
          <a:p>
            <a:pPr lvl="1"/>
            <a:r>
              <a:rPr lang="zh-CN" altLang="en-US" dirty="0"/>
              <a:t>既是一种自然现象，也指一个数学集合，在某个尺度下具有一个重复的模式</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169</a:t>
            </a:fld>
            <a:endParaRPr lang="zh-CN" altLang="en-US"/>
          </a:p>
        </p:txBody>
      </p:sp>
      <p:pic>
        <p:nvPicPr>
          <p:cNvPr id="6" name="图片 5"/>
          <p:cNvPicPr>
            <a:picLocks noChangeAspect="1"/>
          </p:cNvPicPr>
          <p:nvPr/>
        </p:nvPicPr>
        <p:blipFill>
          <a:blip r:embed="rId3"/>
          <a:stretch>
            <a:fillRect/>
          </a:stretch>
        </p:blipFill>
        <p:spPr>
          <a:xfrm>
            <a:off x="3549463" y="4293096"/>
            <a:ext cx="2915392" cy="2147996"/>
          </a:xfrm>
          <a:prstGeom prst="rect">
            <a:avLst/>
          </a:prstGeom>
        </p:spPr>
      </p:pic>
      <p:pic>
        <p:nvPicPr>
          <p:cNvPr id="8" name="图片 7"/>
          <p:cNvPicPr>
            <a:picLocks noChangeAspect="1"/>
          </p:cNvPicPr>
          <p:nvPr/>
        </p:nvPicPr>
        <p:blipFill>
          <a:blip r:embed="rId4"/>
          <a:stretch>
            <a:fillRect/>
          </a:stretch>
        </p:blipFill>
        <p:spPr>
          <a:xfrm>
            <a:off x="280509" y="4293096"/>
            <a:ext cx="3137705" cy="2147996"/>
          </a:xfrm>
          <a:prstGeom prst="rect">
            <a:avLst/>
          </a:prstGeom>
        </p:spPr>
      </p:pic>
      <p:pic>
        <p:nvPicPr>
          <p:cNvPr id="9" name="图片 8"/>
          <p:cNvPicPr>
            <a:picLocks noChangeAspect="1"/>
          </p:cNvPicPr>
          <p:nvPr/>
        </p:nvPicPr>
        <p:blipFill>
          <a:blip r:embed="rId5"/>
          <a:stretch>
            <a:fillRect/>
          </a:stretch>
        </p:blipFill>
        <p:spPr>
          <a:xfrm>
            <a:off x="6978535" y="4077072"/>
            <a:ext cx="1708265" cy="1860309"/>
          </a:xfrm>
          <a:prstGeom prst="rect">
            <a:avLst/>
          </a:prstGeom>
        </p:spPr>
      </p:pic>
      <p:sp>
        <p:nvSpPr>
          <p:cNvPr id="10" name="文本框 9"/>
          <p:cNvSpPr txBox="1"/>
          <p:nvPr/>
        </p:nvSpPr>
        <p:spPr>
          <a:xfrm>
            <a:off x="7068216" y="6005383"/>
            <a:ext cx="1573668" cy="646331"/>
          </a:xfrm>
          <a:prstGeom prst="rect">
            <a:avLst/>
          </a:prstGeom>
          <a:noFill/>
        </p:spPr>
        <p:txBody>
          <a:bodyPr wrap="square" rtlCol="0">
            <a:spAutoFit/>
          </a:bodyPr>
          <a:lstStyle/>
          <a:p>
            <a:pPr algn="ctr"/>
            <a:r>
              <a:rPr lang="en-US" altLang="zh-CN" dirty="0"/>
              <a:t>Mandelbrot</a:t>
            </a:r>
          </a:p>
          <a:p>
            <a:pPr algn="ctr"/>
            <a:r>
              <a:rPr lang="zh-CN" altLang="en-US" dirty="0"/>
              <a:t>法国数学家</a:t>
            </a:r>
          </a:p>
        </p:txBody>
      </p:sp>
    </p:spTree>
    <p:extLst>
      <p:ext uri="{BB962C8B-B14F-4D97-AF65-F5344CB8AC3E}">
        <p14:creationId xmlns:p14="http://schemas.microsoft.com/office/powerpoint/2010/main" val="3240422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数学基础</a:t>
            </a:r>
          </a:p>
        </p:txBody>
      </p:sp>
      <p:sp>
        <p:nvSpPr>
          <p:cNvPr id="3" name="内容占位符 2"/>
          <p:cNvSpPr>
            <a:spLocks noGrp="1"/>
          </p:cNvSpPr>
          <p:nvPr>
            <p:ph idx="1"/>
          </p:nvPr>
        </p:nvSpPr>
        <p:spPr>
          <a:xfrm>
            <a:off x="457200" y="1600200"/>
            <a:ext cx="8507288" cy="4525963"/>
          </a:xfrm>
        </p:spPr>
        <p:txBody>
          <a:bodyPr/>
          <a:lstStyle/>
          <a:p>
            <a:r>
              <a:rPr lang="en-US" altLang="zh-CN" b="1" dirty="0"/>
              <a:t>1.2.2 </a:t>
            </a:r>
            <a:r>
              <a:rPr lang="zh-CN" altLang="en-US" b="1" dirty="0"/>
              <a:t>常见几何性质</a:t>
            </a:r>
            <a:r>
              <a:rPr lang="en-US" altLang="zh-CN" b="1" dirty="0"/>
              <a:t>-</a:t>
            </a:r>
            <a:r>
              <a:rPr lang="zh-CN" altLang="en-US" b="1" dirty="0"/>
              <a:t>曲面</a:t>
            </a:r>
            <a:endParaRPr lang="en-US" altLang="zh-CN" b="1" dirty="0"/>
          </a:p>
          <a:p>
            <a:pPr lvl="1"/>
            <a:r>
              <a:rPr lang="zh-CN" altLang="en-US" dirty="0"/>
              <a:t>法向、法曲率、主曲率、高斯曲率</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a:t>
            </a:fld>
            <a:endParaRPr lang="zh-CN" altLang="en-US"/>
          </a:p>
        </p:txBody>
      </p:sp>
      <p:pic>
        <p:nvPicPr>
          <p:cNvPr id="31" name="Picture 7" descr="D:\课件\图形学\交互式计算机图形学——基于OpenGL的自顶向下方法（第六版）\Figures\CHAPTER10 JPEG\AN10F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852936"/>
            <a:ext cx="3104398" cy="264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 name="Object 8"/>
          <p:cNvGraphicFramePr>
            <a:graphicFrameLocks noChangeAspect="1"/>
          </p:cNvGraphicFramePr>
          <p:nvPr>
            <p:extLst>
              <p:ext uri="{D42A27DB-BD31-4B8C-83A1-F6EECF244321}">
                <p14:modId xmlns:p14="http://schemas.microsoft.com/office/powerpoint/2010/main" val="695519696"/>
              </p:ext>
            </p:extLst>
          </p:nvPr>
        </p:nvGraphicFramePr>
        <p:xfrm>
          <a:off x="755576" y="5225042"/>
          <a:ext cx="2396213" cy="1524863"/>
        </p:xfrm>
        <a:graphic>
          <a:graphicData uri="http://schemas.openxmlformats.org/presentationml/2006/ole">
            <mc:AlternateContent xmlns:mc="http://schemas.openxmlformats.org/markup-compatibility/2006">
              <mc:Choice xmlns:v="urn:schemas-microsoft-com:vml" Requires="v">
                <p:oleObj spid="_x0000_s83506" name="公式" r:id="rId5" imgW="1117440" imgH="711000" progId="Equation.3">
                  <p:embed/>
                </p:oleObj>
              </mc:Choice>
              <mc:Fallback>
                <p:oleObj name="公式" r:id="rId5" imgW="111744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5225042"/>
                        <a:ext cx="2396213" cy="1524863"/>
                      </a:xfrm>
                      <a:prstGeom prst="rect">
                        <a:avLst/>
                      </a:prstGeom>
                      <a:noFill/>
                      <a:ln>
                        <a:noFill/>
                      </a:ln>
                      <a:effectLst/>
                    </p:spPr>
                  </p:pic>
                </p:oleObj>
              </mc:Fallback>
            </mc:AlternateContent>
          </a:graphicData>
        </a:graphic>
      </p:graphicFrame>
      <p:graphicFrame>
        <p:nvGraphicFramePr>
          <p:cNvPr id="33" name="Object 5"/>
          <p:cNvGraphicFramePr>
            <a:graphicFrameLocks noChangeAspect="1"/>
          </p:cNvGraphicFramePr>
          <p:nvPr>
            <p:extLst>
              <p:ext uri="{D42A27DB-BD31-4B8C-83A1-F6EECF244321}">
                <p14:modId xmlns:p14="http://schemas.microsoft.com/office/powerpoint/2010/main" val="2212551341"/>
              </p:ext>
            </p:extLst>
          </p:nvPr>
        </p:nvGraphicFramePr>
        <p:xfrm>
          <a:off x="5320381" y="2841811"/>
          <a:ext cx="3076575" cy="900113"/>
        </p:xfrm>
        <a:graphic>
          <a:graphicData uri="http://schemas.openxmlformats.org/presentationml/2006/ole">
            <mc:AlternateContent xmlns:mc="http://schemas.openxmlformats.org/markup-compatibility/2006">
              <mc:Choice xmlns:v="urn:schemas-microsoft-com:vml" Requires="v">
                <p:oleObj spid="_x0000_s83507" name="Equation" r:id="rId7" imgW="1473120" imgH="431640" progId="Equation.DSMT4">
                  <p:embed/>
                </p:oleObj>
              </mc:Choice>
              <mc:Fallback>
                <p:oleObj name="Equation" r:id="rId7" imgW="1473120" imgH="431640" progId="Equation.DSMT4">
                  <p:embed/>
                  <p:pic>
                    <p:nvPicPr>
                      <p:cNvPr id="0" name=""/>
                      <p:cNvPicPr>
                        <a:picLocks noChangeAspect="1" noChangeArrowheads="1"/>
                      </p:cNvPicPr>
                      <p:nvPr/>
                    </p:nvPicPr>
                    <p:blipFill>
                      <a:blip r:embed="rId8"/>
                      <a:srcRect/>
                      <a:stretch>
                        <a:fillRect/>
                      </a:stretch>
                    </p:blipFill>
                    <p:spPr bwMode="auto">
                      <a:xfrm>
                        <a:off x="5320381" y="2841811"/>
                        <a:ext cx="3076575" cy="900113"/>
                      </a:xfrm>
                      <a:prstGeom prst="rect">
                        <a:avLst/>
                      </a:prstGeom>
                      <a:noFill/>
                      <a:ln>
                        <a:noFill/>
                      </a:ln>
                      <a:effectLst/>
                    </p:spPr>
                  </p:pic>
                </p:oleObj>
              </mc:Fallback>
            </mc:AlternateContent>
          </a:graphicData>
        </a:graphic>
      </p:graphicFrame>
      <p:sp>
        <p:nvSpPr>
          <p:cNvPr id="34" name="TextBox 5"/>
          <p:cNvSpPr txBox="1"/>
          <p:nvPr/>
        </p:nvSpPr>
        <p:spPr>
          <a:xfrm>
            <a:off x="4306987" y="3091813"/>
            <a:ext cx="807714" cy="400110"/>
          </a:xfrm>
          <a:prstGeom prst="rect">
            <a:avLst/>
          </a:prstGeom>
          <a:noFill/>
        </p:spPr>
        <p:txBody>
          <a:bodyPr wrap="square" rtlCol="0">
            <a:spAutoFit/>
          </a:bodyPr>
          <a:lstStyle/>
          <a:p>
            <a:r>
              <a:rPr lang="zh-CN" altLang="en-US" sz="2000" dirty="0"/>
              <a:t>法向</a:t>
            </a:r>
          </a:p>
        </p:txBody>
      </p:sp>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22767" y="4748376"/>
            <a:ext cx="1921985" cy="1546633"/>
          </a:xfrm>
          <a:prstGeom prst="rect">
            <a:avLst/>
          </a:prstGeom>
        </p:spPr>
      </p:pic>
      <p:sp>
        <p:nvSpPr>
          <p:cNvPr id="37" name="TextBox 5"/>
          <p:cNvSpPr txBox="1"/>
          <p:nvPr/>
        </p:nvSpPr>
        <p:spPr>
          <a:xfrm>
            <a:off x="6689633" y="4132591"/>
            <a:ext cx="1291242" cy="400110"/>
          </a:xfrm>
          <a:prstGeom prst="rect">
            <a:avLst/>
          </a:prstGeom>
          <a:noFill/>
        </p:spPr>
        <p:txBody>
          <a:bodyPr wrap="square" rtlCol="0">
            <a:spAutoFit/>
          </a:bodyPr>
          <a:lstStyle/>
          <a:p>
            <a:r>
              <a:rPr lang="zh-CN" altLang="en-US" sz="2000" dirty="0"/>
              <a:t>主曲率</a:t>
            </a:r>
          </a:p>
        </p:txBody>
      </p:sp>
      <p:sp>
        <p:nvSpPr>
          <p:cNvPr id="38" name="TextBox 5"/>
          <p:cNvSpPr txBox="1"/>
          <p:nvPr/>
        </p:nvSpPr>
        <p:spPr>
          <a:xfrm>
            <a:off x="4187535" y="4132591"/>
            <a:ext cx="995382" cy="400110"/>
          </a:xfrm>
          <a:prstGeom prst="rect">
            <a:avLst/>
          </a:prstGeom>
          <a:noFill/>
        </p:spPr>
        <p:txBody>
          <a:bodyPr wrap="square" rtlCol="0">
            <a:spAutoFit/>
          </a:bodyPr>
          <a:lstStyle/>
          <a:p>
            <a:r>
              <a:rPr lang="zh-CN" altLang="en-US" sz="2000" dirty="0"/>
              <a:t>法曲率</a:t>
            </a:r>
          </a:p>
        </p:txBody>
      </p:sp>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5720" y="4752398"/>
            <a:ext cx="2978768" cy="1603952"/>
          </a:xfrm>
          <a:prstGeom prst="rect">
            <a:avLst/>
          </a:prstGeom>
        </p:spPr>
      </p:pic>
      <p:cxnSp>
        <p:nvCxnSpPr>
          <p:cNvPr id="13" name="直接箭头连接符 12"/>
          <p:cNvCxnSpPr/>
          <p:nvPr/>
        </p:nvCxnSpPr>
        <p:spPr>
          <a:xfrm>
            <a:off x="4723693" y="4490581"/>
            <a:ext cx="194864" cy="257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6845185" y="4484573"/>
            <a:ext cx="116834" cy="392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511200" y="4459913"/>
            <a:ext cx="422991" cy="294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3293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6.1 </a:t>
            </a:r>
            <a:r>
              <a:rPr lang="zh-CN" altLang="en-US" b="1" dirty="0"/>
              <a:t>基于分形的建模</a:t>
            </a:r>
          </a:p>
        </p:txBody>
      </p:sp>
      <p:sp>
        <p:nvSpPr>
          <p:cNvPr id="3" name="内容占位符 2"/>
          <p:cNvSpPr>
            <a:spLocks noGrp="1"/>
          </p:cNvSpPr>
          <p:nvPr>
            <p:ph idx="1"/>
          </p:nvPr>
        </p:nvSpPr>
        <p:spPr>
          <a:xfrm>
            <a:off x="457200" y="1600200"/>
            <a:ext cx="8435280" cy="4525963"/>
          </a:xfrm>
        </p:spPr>
        <p:txBody>
          <a:bodyPr/>
          <a:lstStyle/>
          <a:p>
            <a:r>
              <a:rPr lang="en-US" altLang="zh-CN" b="1" dirty="0"/>
              <a:t>6.1.1 </a:t>
            </a:r>
            <a:r>
              <a:rPr lang="zh-CN" altLang="en-US" b="1" dirty="0"/>
              <a:t>概念</a:t>
            </a:r>
            <a:endParaRPr lang="en-US" altLang="zh-CN" b="1" dirty="0"/>
          </a:p>
          <a:p>
            <a:pPr lvl="1"/>
            <a:r>
              <a:rPr lang="zh-CN" altLang="en-US" dirty="0"/>
              <a:t>分形特点</a:t>
            </a:r>
            <a:endParaRPr lang="en-US" altLang="zh-CN" dirty="0"/>
          </a:p>
          <a:p>
            <a:pPr lvl="2"/>
            <a:r>
              <a:rPr lang="zh-CN" altLang="en-US" dirty="0"/>
              <a:t>处处连续，但不可微</a:t>
            </a:r>
            <a:endParaRPr lang="en-US" altLang="zh-CN" dirty="0"/>
          </a:p>
          <a:p>
            <a:pPr lvl="2"/>
            <a:r>
              <a:rPr lang="zh-CN" altLang="en-US" dirty="0"/>
              <a:t>无特征尺度（长度及面积）</a:t>
            </a:r>
            <a:endParaRPr lang="en-US" altLang="zh-CN" dirty="0"/>
          </a:p>
          <a:p>
            <a:pPr lvl="2"/>
            <a:r>
              <a:rPr lang="zh-CN" altLang="en-US" dirty="0"/>
              <a:t>结构的精细性</a:t>
            </a:r>
            <a:endParaRPr lang="en-US" altLang="zh-CN" dirty="0"/>
          </a:p>
          <a:p>
            <a:pPr lvl="2"/>
            <a:r>
              <a:rPr lang="zh-CN" altLang="en-US" dirty="0"/>
              <a:t>局部与整体的自相似性</a:t>
            </a:r>
            <a:endParaRPr lang="en-US" altLang="zh-CN" dirty="0"/>
          </a:p>
          <a:p>
            <a:pPr lvl="2"/>
            <a:r>
              <a:rPr lang="zh-CN" altLang="en-US" dirty="0"/>
              <a:t>维数的非整数性</a:t>
            </a:r>
            <a:endParaRPr lang="en-US" altLang="zh-CN" dirty="0"/>
          </a:p>
          <a:p>
            <a:pPr lvl="2"/>
            <a:r>
              <a:rPr lang="zh-CN" altLang="en-US" dirty="0"/>
              <a:t>生成的迭代性</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170</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610" y="1682831"/>
            <a:ext cx="3168070" cy="2262907"/>
          </a:xfrm>
          <a:prstGeom prst="rect">
            <a:avLst/>
          </a:prstGeom>
        </p:spPr>
      </p:pic>
      <p:pic>
        <p:nvPicPr>
          <p:cNvPr id="9" name="图片 8"/>
          <p:cNvPicPr>
            <a:picLocks noChangeAspect="1"/>
          </p:cNvPicPr>
          <p:nvPr/>
        </p:nvPicPr>
        <p:blipFill>
          <a:blip r:embed="rId4"/>
          <a:stretch>
            <a:fillRect/>
          </a:stretch>
        </p:blipFill>
        <p:spPr>
          <a:xfrm>
            <a:off x="5653785" y="4468557"/>
            <a:ext cx="3196666" cy="1831879"/>
          </a:xfrm>
          <a:prstGeom prst="rect">
            <a:avLst/>
          </a:prstGeom>
        </p:spPr>
      </p:pic>
    </p:spTree>
    <p:extLst>
      <p:ext uri="{BB962C8B-B14F-4D97-AF65-F5344CB8AC3E}">
        <p14:creationId xmlns:p14="http://schemas.microsoft.com/office/powerpoint/2010/main" val="40307049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6.1 </a:t>
            </a:r>
            <a:r>
              <a:rPr lang="zh-CN" altLang="en-US" b="1" dirty="0"/>
              <a:t>基于分形的建模</a:t>
            </a:r>
          </a:p>
        </p:txBody>
      </p:sp>
      <p:sp>
        <p:nvSpPr>
          <p:cNvPr id="3" name="内容占位符 2"/>
          <p:cNvSpPr>
            <a:spLocks noGrp="1"/>
          </p:cNvSpPr>
          <p:nvPr>
            <p:ph idx="1"/>
          </p:nvPr>
        </p:nvSpPr>
        <p:spPr>
          <a:xfrm>
            <a:off x="457200" y="1600200"/>
            <a:ext cx="8435280" cy="4525963"/>
          </a:xfrm>
        </p:spPr>
        <p:txBody>
          <a:bodyPr/>
          <a:lstStyle/>
          <a:p>
            <a:r>
              <a:rPr lang="en-US" altLang="zh-CN" b="1" dirty="0"/>
              <a:t>6.1.2 </a:t>
            </a:r>
            <a:r>
              <a:rPr lang="zh-CN" altLang="en-US" b="1" dirty="0"/>
              <a:t>实例</a:t>
            </a:r>
            <a:endParaRPr lang="en-US" altLang="zh-CN" b="1" dirty="0"/>
          </a:p>
          <a:p>
            <a:pPr lvl="1"/>
            <a:r>
              <a:rPr lang="en-US" altLang="zh-CN" b="1" dirty="0"/>
              <a:t>6.1.2-1 L</a:t>
            </a:r>
            <a:r>
              <a:rPr lang="zh-CN" altLang="en-US" b="1" dirty="0"/>
              <a:t>系统</a:t>
            </a:r>
            <a:r>
              <a:rPr lang="zh-CN" altLang="en-US" dirty="0"/>
              <a:t>：花草树木的建模</a:t>
            </a:r>
            <a:endParaRPr lang="en-US" altLang="zh-CN" dirty="0"/>
          </a:p>
          <a:p>
            <a:pPr lvl="2"/>
            <a:r>
              <a:rPr lang="en-US" altLang="zh-CN" dirty="0"/>
              <a:t>1968</a:t>
            </a:r>
            <a:r>
              <a:rPr lang="zh-CN" altLang="en-US" dirty="0"/>
              <a:t>年，最早由美国生物学家</a:t>
            </a:r>
            <a:r>
              <a:rPr lang="en-US" altLang="zh-CN" dirty="0" err="1"/>
              <a:t>Lindenmayer</a:t>
            </a:r>
            <a:r>
              <a:rPr lang="zh-CN" altLang="en-US" dirty="0"/>
              <a:t>提出，描述植物形态与生长</a:t>
            </a:r>
            <a:endParaRPr lang="en-US" altLang="zh-CN" dirty="0"/>
          </a:p>
          <a:p>
            <a:pPr lvl="2"/>
            <a:r>
              <a:rPr lang="en-US" altLang="zh-CN" dirty="0"/>
              <a:t>1984</a:t>
            </a:r>
            <a:r>
              <a:rPr lang="zh-CN" altLang="en-US" dirty="0"/>
              <a:t>年，卢卡斯电影公司的</a:t>
            </a:r>
            <a:r>
              <a:rPr lang="en-US" altLang="zh-CN" dirty="0"/>
              <a:t>A. R. Smith</a:t>
            </a:r>
            <a:r>
              <a:rPr lang="zh-CN" altLang="en-US" dirty="0"/>
              <a:t>引入计算机图形学</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171</a:t>
            </a:fld>
            <a:endParaRPr lang="zh-CN" altLang="en-US"/>
          </a:p>
        </p:txBody>
      </p:sp>
      <p:pic>
        <p:nvPicPr>
          <p:cNvPr id="6" name="图片 5"/>
          <p:cNvPicPr>
            <a:picLocks noChangeAspect="1"/>
          </p:cNvPicPr>
          <p:nvPr/>
        </p:nvPicPr>
        <p:blipFill>
          <a:blip r:embed="rId3"/>
          <a:stretch>
            <a:fillRect/>
          </a:stretch>
        </p:blipFill>
        <p:spPr>
          <a:xfrm>
            <a:off x="24789" y="4628831"/>
            <a:ext cx="4699919" cy="1697605"/>
          </a:xfrm>
          <a:prstGeom prst="rect">
            <a:avLst/>
          </a:prstGeom>
        </p:spPr>
      </p:pic>
      <p:pic>
        <p:nvPicPr>
          <p:cNvPr id="7" name="图片 6"/>
          <p:cNvPicPr>
            <a:picLocks noChangeAspect="1"/>
          </p:cNvPicPr>
          <p:nvPr/>
        </p:nvPicPr>
        <p:blipFill>
          <a:blip r:embed="rId4"/>
          <a:stretch>
            <a:fillRect/>
          </a:stretch>
        </p:blipFill>
        <p:spPr>
          <a:xfrm>
            <a:off x="4572000" y="4544588"/>
            <a:ext cx="1621051" cy="1811762"/>
          </a:xfrm>
          <a:prstGeom prst="rect">
            <a:avLst/>
          </a:prstGeom>
        </p:spPr>
      </p:pic>
      <p:pic>
        <p:nvPicPr>
          <p:cNvPr id="8" name="图片 7"/>
          <p:cNvPicPr>
            <a:picLocks noChangeAspect="1"/>
          </p:cNvPicPr>
          <p:nvPr/>
        </p:nvPicPr>
        <p:blipFill>
          <a:blip r:embed="rId5"/>
          <a:stretch>
            <a:fillRect/>
          </a:stretch>
        </p:blipFill>
        <p:spPr>
          <a:xfrm>
            <a:off x="6494507" y="4513008"/>
            <a:ext cx="2423202" cy="1874922"/>
          </a:xfrm>
          <a:prstGeom prst="rect">
            <a:avLst/>
          </a:prstGeom>
        </p:spPr>
      </p:pic>
    </p:spTree>
    <p:extLst>
      <p:ext uri="{BB962C8B-B14F-4D97-AF65-F5344CB8AC3E}">
        <p14:creationId xmlns:p14="http://schemas.microsoft.com/office/powerpoint/2010/main" val="23328176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6.1 </a:t>
            </a:r>
            <a:r>
              <a:rPr lang="zh-CN" altLang="en-US" b="1" dirty="0"/>
              <a:t>基于分形的建模</a:t>
            </a:r>
          </a:p>
        </p:txBody>
      </p:sp>
      <p:sp>
        <p:nvSpPr>
          <p:cNvPr id="3" name="内容占位符 2"/>
          <p:cNvSpPr>
            <a:spLocks noGrp="1"/>
          </p:cNvSpPr>
          <p:nvPr>
            <p:ph idx="1"/>
          </p:nvPr>
        </p:nvSpPr>
        <p:spPr/>
        <p:txBody>
          <a:bodyPr/>
          <a:lstStyle/>
          <a:p>
            <a:r>
              <a:rPr lang="en-US" altLang="zh-CN" b="1" dirty="0"/>
              <a:t>6.1.2 </a:t>
            </a:r>
            <a:r>
              <a:rPr lang="zh-CN" altLang="en-US" b="1" dirty="0"/>
              <a:t>实例</a:t>
            </a:r>
            <a:endParaRPr lang="en-US" altLang="zh-CN" b="1" dirty="0"/>
          </a:p>
          <a:p>
            <a:pPr lvl="1"/>
            <a:r>
              <a:rPr lang="en-US" altLang="zh-CN" b="1" dirty="0"/>
              <a:t>6.1.2-1 </a:t>
            </a:r>
            <a:r>
              <a:rPr lang="zh-CN" altLang="en-US" b="1" dirty="0"/>
              <a:t>中点移位（</a:t>
            </a:r>
            <a:r>
              <a:rPr lang="en-US" altLang="zh-CN" b="1" dirty="0"/>
              <a:t>midpoint displacement</a:t>
            </a:r>
            <a:r>
              <a:rPr lang="zh-CN" altLang="en-US" b="1" dirty="0"/>
              <a:t>）</a:t>
            </a:r>
            <a:r>
              <a:rPr lang="zh-CN" altLang="en-US" dirty="0"/>
              <a:t>：地形建模</a:t>
            </a:r>
            <a:endParaRPr lang="en-US" altLang="zh-CN" dirty="0"/>
          </a:p>
          <a:p>
            <a:pPr lvl="2"/>
            <a:r>
              <a:rPr lang="zh-CN" altLang="en-US" dirty="0"/>
              <a:t>谢尔宾斯基三角形（</a:t>
            </a:r>
            <a:r>
              <a:rPr lang="en-US" altLang="zh-CN" dirty="0" err="1"/>
              <a:t>Sierpinski</a:t>
            </a:r>
            <a:r>
              <a:rPr lang="en-US" altLang="zh-CN" dirty="0"/>
              <a:t> triangle</a:t>
            </a:r>
            <a:r>
              <a:rPr lang="zh-CN" altLang="en-US" dirty="0"/>
              <a:t>），通过各边中点的随机位移生成地形起伏</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172</a:t>
            </a:fld>
            <a:endParaRPr lang="zh-CN" altLang="en-US"/>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299216"/>
            <a:ext cx="4572000" cy="245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4318755"/>
            <a:ext cx="2974779" cy="223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77768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 </a:t>
            </a:r>
            <a:r>
              <a:rPr lang="zh-CN" altLang="en-US" b="1" dirty="0"/>
              <a:t>基于粒子系统的建模</a:t>
            </a:r>
          </a:p>
        </p:txBody>
      </p:sp>
      <p:sp>
        <p:nvSpPr>
          <p:cNvPr id="3" name="内容占位符 2"/>
          <p:cNvSpPr>
            <a:spLocks noGrp="1"/>
          </p:cNvSpPr>
          <p:nvPr>
            <p:ph idx="1"/>
          </p:nvPr>
        </p:nvSpPr>
        <p:spPr/>
        <p:txBody>
          <a:bodyPr/>
          <a:lstStyle/>
          <a:p>
            <a:r>
              <a:rPr lang="en-US" altLang="zh-CN" b="1" dirty="0"/>
              <a:t>6.2.1 </a:t>
            </a:r>
            <a:r>
              <a:rPr lang="zh-CN" altLang="en-US" b="1" dirty="0"/>
              <a:t>概念</a:t>
            </a:r>
            <a:endParaRPr lang="en-US" altLang="zh-CN" b="1" dirty="0"/>
          </a:p>
          <a:p>
            <a:pPr lvl="1"/>
            <a:r>
              <a:rPr lang="zh-CN" altLang="en-US" dirty="0"/>
              <a:t>利用物理学中微观粒子的运动模拟由大量按一定规则运动（变化）的微小物质组成的大物质</a:t>
            </a:r>
            <a:endParaRPr lang="en-US" altLang="zh-CN" dirty="0"/>
          </a:p>
          <a:p>
            <a:pPr lvl="2"/>
            <a:r>
              <a:rPr lang="zh-CN" altLang="en-US" dirty="0"/>
              <a:t>火灾，爆炸，烟雾，火花，落下的树叶，云，雾，雪，灰尘，流星尾巴，星星，</a:t>
            </a:r>
            <a:r>
              <a:rPr lang="en-US" altLang="zh-CN" dirty="0"/>
              <a:t>…</a:t>
            </a:r>
          </a:p>
          <a:p>
            <a:pPr lvl="2"/>
            <a:r>
              <a:rPr lang="zh-CN" altLang="en-US" dirty="0"/>
              <a:t>毛皮，头发，草，</a:t>
            </a:r>
            <a:r>
              <a:rPr lang="en-US" altLang="zh-CN" dirty="0"/>
              <a:t>…</a:t>
            </a:r>
            <a:endParaRPr lang="zh-CN" altLang="en-US"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173</a:t>
            </a:fld>
            <a:endParaRPr lang="zh-CN" altLang="en-US"/>
          </a:p>
        </p:txBody>
      </p:sp>
      <p:pic>
        <p:nvPicPr>
          <p:cNvPr id="5" name="图片 4"/>
          <p:cNvPicPr>
            <a:picLocks noChangeAspect="1"/>
          </p:cNvPicPr>
          <p:nvPr/>
        </p:nvPicPr>
        <p:blipFill>
          <a:blip r:embed="rId3"/>
          <a:stretch>
            <a:fillRect/>
          </a:stretch>
        </p:blipFill>
        <p:spPr>
          <a:xfrm>
            <a:off x="451701" y="4602135"/>
            <a:ext cx="3456384" cy="177319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2101" y="4602134"/>
            <a:ext cx="2533139" cy="1773197"/>
          </a:xfrm>
          <a:prstGeom prst="rect">
            <a:avLst/>
          </a:prstGeom>
        </p:spPr>
      </p:pic>
      <p:pic>
        <p:nvPicPr>
          <p:cNvPr id="7" name="图片 6"/>
          <p:cNvPicPr>
            <a:picLocks noChangeAspect="1"/>
          </p:cNvPicPr>
          <p:nvPr/>
        </p:nvPicPr>
        <p:blipFill>
          <a:blip r:embed="rId5"/>
          <a:stretch>
            <a:fillRect/>
          </a:stretch>
        </p:blipFill>
        <p:spPr>
          <a:xfrm>
            <a:off x="6729824" y="4602133"/>
            <a:ext cx="1914487" cy="1773197"/>
          </a:xfrm>
          <a:prstGeom prst="rect">
            <a:avLst/>
          </a:prstGeom>
        </p:spPr>
      </p:pic>
    </p:spTree>
    <p:extLst>
      <p:ext uri="{BB962C8B-B14F-4D97-AF65-F5344CB8AC3E}">
        <p14:creationId xmlns:p14="http://schemas.microsoft.com/office/powerpoint/2010/main" val="8527682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 </a:t>
            </a:r>
            <a:r>
              <a:rPr lang="zh-CN" altLang="en-US" b="1" dirty="0"/>
              <a:t>基于粒子系统的建模</a:t>
            </a:r>
          </a:p>
        </p:txBody>
      </p:sp>
      <p:sp>
        <p:nvSpPr>
          <p:cNvPr id="3" name="内容占位符 2"/>
          <p:cNvSpPr>
            <a:spLocks noGrp="1"/>
          </p:cNvSpPr>
          <p:nvPr>
            <p:ph idx="1"/>
          </p:nvPr>
        </p:nvSpPr>
        <p:spPr>
          <a:xfrm>
            <a:off x="457200" y="1600200"/>
            <a:ext cx="5122912" cy="5257800"/>
          </a:xfrm>
        </p:spPr>
        <p:txBody>
          <a:bodyPr>
            <a:normAutofit/>
          </a:bodyPr>
          <a:lstStyle/>
          <a:p>
            <a:r>
              <a:rPr lang="en-US" altLang="zh-CN" b="1" dirty="0"/>
              <a:t>6.2.1 </a:t>
            </a:r>
            <a:r>
              <a:rPr lang="zh-CN" altLang="en-US" b="1" dirty="0"/>
              <a:t>概念</a:t>
            </a:r>
            <a:endParaRPr lang="en-US" altLang="zh-CN" b="1" dirty="0"/>
          </a:p>
          <a:p>
            <a:pPr lvl="1"/>
            <a:r>
              <a:rPr lang="zh-CN" altLang="en-US" dirty="0"/>
              <a:t>粒子系统组成</a:t>
            </a:r>
            <a:endParaRPr lang="en-US" altLang="zh-CN" dirty="0"/>
          </a:p>
          <a:p>
            <a:pPr lvl="2"/>
            <a:r>
              <a:rPr lang="zh-CN" altLang="en-US" dirty="0"/>
              <a:t>粒子（</a:t>
            </a:r>
            <a:r>
              <a:rPr lang="en-US" altLang="zh-CN" dirty="0"/>
              <a:t>Particle</a:t>
            </a:r>
            <a:r>
              <a:rPr lang="zh-CN" altLang="en-US" dirty="0"/>
              <a:t>）图元：具有一定生命周期和自身属性的微小个人模型，记录形状、大小、颜色、透明度、运动速度和方向、生命周期等</a:t>
            </a:r>
            <a:endParaRPr lang="en-US" altLang="zh-CN" dirty="0"/>
          </a:p>
          <a:p>
            <a:pPr lvl="2"/>
            <a:r>
              <a:rPr lang="zh-CN" altLang="en-US" dirty="0"/>
              <a:t>发射器（</a:t>
            </a:r>
            <a:r>
              <a:rPr lang="en-US" altLang="zh-CN" dirty="0"/>
              <a:t>Particle system</a:t>
            </a:r>
            <a:r>
              <a:rPr lang="zh-CN" altLang="en-US" dirty="0"/>
              <a:t>）：作为粒子的源，并控制它们的产生和状态</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174</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3212976"/>
            <a:ext cx="3139313" cy="2304256"/>
          </a:xfrm>
          <a:prstGeom prst="rect">
            <a:avLst/>
          </a:prstGeom>
        </p:spPr>
      </p:pic>
    </p:spTree>
    <p:extLst>
      <p:ext uri="{BB962C8B-B14F-4D97-AF65-F5344CB8AC3E}">
        <p14:creationId xmlns:p14="http://schemas.microsoft.com/office/powerpoint/2010/main" val="10310640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 </a:t>
            </a:r>
            <a:r>
              <a:rPr lang="zh-CN" altLang="en-US" b="1" dirty="0"/>
              <a:t>基于粒子系统的建模</a:t>
            </a:r>
          </a:p>
        </p:txBody>
      </p:sp>
      <p:sp>
        <p:nvSpPr>
          <p:cNvPr id="3" name="内容占位符 2"/>
          <p:cNvSpPr>
            <a:spLocks noGrp="1"/>
          </p:cNvSpPr>
          <p:nvPr>
            <p:ph idx="1"/>
          </p:nvPr>
        </p:nvSpPr>
        <p:spPr>
          <a:xfrm>
            <a:off x="457200" y="1600200"/>
            <a:ext cx="8147248" cy="5257800"/>
          </a:xfrm>
        </p:spPr>
        <p:txBody>
          <a:bodyPr>
            <a:normAutofit/>
          </a:bodyPr>
          <a:lstStyle/>
          <a:p>
            <a:r>
              <a:rPr lang="en-US" altLang="zh-CN" b="1" dirty="0"/>
              <a:t>6.2.2 </a:t>
            </a:r>
            <a:r>
              <a:rPr lang="zh-CN" altLang="en-US" b="1" dirty="0"/>
              <a:t>方法</a:t>
            </a:r>
            <a:endParaRPr lang="en-US" altLang="zh-CN" b="1" dirty="0"/>
          </a:p>
          <a:p>
            <a:pPr marL="914400" lvl="1" indent="-457200">
              <a:buFont typeface="+mj-ea"/>
              <a:buAutoNum type="circleNumDbPlain"/>
            </a:pPr>
            <a:r>
              <a:rPr lang="zh-CN" altLang="en-US" sz="2400" dirty="0"/>
              <a:t>产生新的粒子加入系统</a:t>
            </a:r>
            <a:endParaRPr lang="en-US" altLang="zh-CN" sz="2400" dirty="0"/>
          </a:p>
          <a:p>
            <a:pPr marL="914400" lvl="1" indent="-457200">
              <a:buFont typeface="+mj-ea"/>
              <a:buAutoNum type="circleNumDbPlain"/>
            </a:pPr>
            <a:r>
              <a:rPr lang="zh-CN" altLang="en-US" sz="2400" dirty="0"/>
              <a:t>赋予每个粒子一定属性</a:t>
            </a:r>
            <a:endParaRPr lang="en-US" altLang="zh-CN" sz="2400" dirty="0"/>
          </a:p>
          <a:p>
            <a:pPr marL="914400" lvl="1" indent="-457200">
              <a:buFont typeface="+mj-ea"/>
              <a:buAutoNum type="circleNumDbPlain"/>
            </a:pPr>
            <a:r>
              <a:rPr lang="zh-CN" altLang="en-US" sz="2400" dirty="0"/>
              <a:t>删除超过生命值上限的粒子</a:t>
            </a:r>
            <a:endParaRPr lang="en-US" altLang="zh-CN" sz="2400" dirty="0"/>
          </a:p>
          <a:p>
            <a:pPr marL="914400" lvl="1" indent="-457200">
              <a:buFont typeface="+mj-ea"/>
              <a:buAutoNum type="circleNumDbPlain"/>
            </a:pPr>
            <a:r>
              <a:rPr lang="zh-CN" altLang="en-US" sz="2400" dirty="0"/>
              <a:t>根据粒子属性的动态变化进行更新</a:t>
            </a:r>
            <a:endParaRPr lang="en-US" altLang="zh-CN" sz="2400" dirty="0"/>
          </a:p>
          <a:p>
            <a:pPr marL="914400" lvl="1" indent="-457200">
              <a:buFont typeface="+mj-ea"/>
              <a:buAutoNum type="circleNumDbPlain"/>
            </a:pPr>
            <a:r>
              <a:rPr lang="zh-CN" altLang="en-US" sz="2400" dirty="0"/>
              <a:t>绘制并显示具有生命的粒子</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175</a:t>
            </a:fld>
            <a:endParaRPr lang="zh-CN" altLang="en-US"/>
          </a:p>
        </p:txBody>
      </p:sp>
      <p:pic>
        <p:nvPicPr>
          <p:cNvPr id="6" name="Picture 4" descr="Particle_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330" y="4437111"/>
            <a:ext cx="1981045" cy="22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33223" b="19687"/>
          <a:stretch>
            <a:fillRect/>
          </a:stretch>
        </p:blipFill>
        <p:spPr bwMode="auto">
          <a:xfrm>
            <a:off x="4283968" y="4437111"/>
            <a:ext cx="2537444" cy="228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6922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6.3 </a:t>
            </a:r>
            <a:r>
              <a:rPr lang="zh-CN" altLang="en-US" b="1" dirty="0"/>
              <a:t>基于语言学的建模</a:t>
            </a:r>
          </a:p>
        </p:txBody>
      </p:sp>
      <p:sp>
        <p:nvSpPr>
          <p:cNvPr id="3" name="内容占位符 2"/>
          <p:cNvSpPr>
            <a:spLocks noGrp="1"/>
          </p:cNvSpPr>
          <p:nvPr>
            <p:ph idx="1"/>
          </p:nvPr>
        </p:nvSpPr>
        <p:spPr/>
        <p:txBody>
          <a:bodyPr/>
          <a:lstStyle/>
          <a:p>
            <a:r>
              <a:rPr lang="en-US" altLang="zh-CN" b="1" dirty="0"/>
              <a:t>6.3.1 </a:t>
            </a:r>
            <a:r>
              <a:rPr lang="zh-CN" altLang="en-US" b="1" dirty="0"/>
              <a:t>概念</a:t>
            </a:r>
            <a:endParaRPr lang="en-US" altLang="zh-CN" b="1" dirty="0"/>
          </a:p>
          <a:p>
            <a:pPr lvl="1"/>
            <a:r>
              <a:rPr lang="zh-CN" altLang="en-US" dirty="0"/>
              <a:t>通过一组符号及相应的语法对物体几何模型进行程序化描述</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176</a:t>
            </a:fld>
            <a:endParaRPr lang="zh-CN" altLang="en-US"/>
          </a:p>
        </p:txBody>
      </p:sp>
      <p:pic>
        <p:nvPicPr>
          <p:cNvPr id="5" name="图片 4"/>
          <p:cNvPicPr>
            <a:picLocks noChangeAspect="1"/>
          </p:cNvPicPr>
          <p:nvPr/>
        </p:nvPicPr>
        <p:blipFill>
          <a:blip r:embed="rId3"/>
          <a:stretch>
            <a:fillRect/>
          </a:stretch>
        </p:blipFill>
        <p:spPr>
          <a:xfrm>
            <a:off x="683568" y="3459004"/>
            <a:ext cx="4397935" cy="293394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144" y="3451146"/>
            <a:ext cx="2914785" cy="2914785"/>
          </a:xfrm>
          <a:prstGeom prst="rect">
            <a:avLst/>
          </a:prstGeom>
        </p:spPr>
      </p:pic>
    </p:spTree>
    <p:extLst>
      <p:ext uri="{BB962C8B-B14F-4D97-AF65-F5344CB8AC3E}">
        <p14:creationId xmlns:p14="http://schemas.microsoft.com/office/powerpoint/2010/main" val="40091782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6.3 </a:t>
            </a:r>
            <a:r>
              <a:rPr lang="zh-CN" altLang="en-US" b="1" dirty="0"/>
              <a:t>基于语言学的建模</a:t>
            </a:r>
          </a:p>
        </p:txBody>
      </p:sp>
      <p:sp>
        <p:nvSpPr>
          <p:cNvPr id="3" name="内容占位符 2"/>
          <p:cNvSpPr>
            <a:spLocks noGrp="1"/>
          </p:cNvSpPr>
          <p:nvPr>
            <p:ph idx="1"/>
          </p:nvPr>
        </p:nvSpPr>
        <p:spPr/>
        <p:txBody>
          <a:bodyPr/>
          <a:lstStyle/>
          <a:p>
            <a:r>
              <a:rPr lang="en-US" altLang="zh-CN" b="1" dirty="0"/>
              <a:t>6.3.2 </a:t>
            </a:r>
            <a:r>
              <a:rPr lang="zh-CN" altLang="en-US" b="1" dirty="0"/>
              <a:t>实例</a:t>
            </a:r>
            <a:endParaRPr lang="en-US" altLang="zh-CN" b="1" dirty="0"/>
          </a:p>
          <a:p>
            <a:pPr lvl="1"/>
            <a:r>
              <a:rPr lang="zh-CN" altLang="en-US" dirty="0"/>
              <a:t>植物建模</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177</a:t>
            </a:fld>
            <a:endParaRPr lang="zh-CN" altLang="en-US"/>
          </a:p>
        </p:txBody>
      </p:sp>
      <p:sp>
        <p:nvSpPr>
          <p:cNvPr id="6" name="Rectangle 3"/>
          <p:cNvSpPr txBox="1">
            <a:spLocks noChangeArrowheads="1"/>
          </p:cNvSpPr>
          <p:nvPr/>
        </p:nvSpPr>
        <p:spPr>
          <a:xfrm>
            <a:off x="-312985" y="2826146"/>
            <a:ext cx="5461049" cy="384929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zh-CN" altLang="en-US" sz="2000" dirty="0"/>
              <a:t>符号集合</a:t>
            </a:r>
            <a:r>
              <a:rPr lang="en-US" altLang="zh-CN" sz="2000" dirty="0"/>
              <a:t>:  </a:t>
            </a:r>
          </a:p>
          <a:p>
            <a:pPr lvl="2">
              <a:buFontTx/>
              <a:buNone/>
            </a:pPr>
            <a:r>
              <a:rPr lang="en-US" altLang="zh-CN" sz="2000" dirty="0"/>
              <a:t>           </a:t>
            </a:r>
            <a:r>
              <a:rPr lang="pt-BR" altLang="zh-CN" sz="2000" dirty="0"/>
              <a:t>“A”, “B”, “[” “]”, “(”, “)” </a:t>
            </a:r>
            <a:endParaRPr lang="en-US" altLang="zh-CN" sz="2000" dirty="0"/>
          </a:p>
          <a:p>
            <a:pPr lvl="2"/>
            <a:r>
              <a:rPr lang="zh-CN" altLang="en-US" sz="2000" dirty="0"/>
              <a:t>语法：</a:t>
            </a:r>
            <a:endParaRPr lang="en-US" altLang="zh-CN" sz="2000" dirty="0"/>
          </a:p>
          <a:p>
            <a:pPr lvl="2">
              <a:buFontTx/>
              <a:buNone/>
            </a:pPr>
            <a:r>
              <a:rPr lang="en-US" altLang="zh-CN" sz="2000" dirty="0"/>
              <a:t>            A→AA;  B→A[B]AA(B)</a:t>
            </a:r>
          </a:p>
          <a:p>
            <a:pPr lvl="2"/>
            <a:r>
              <a:rPr lang="en-US" altLang="zh-CN" sz="2000" dirty="0"/>
              <a:t> </a:t>
            </a:r>
            <a:r>
              <a:rPr lang="zh-CN" altLang="en-US" sz="2000" dirty="0"/>
              <a:t>演化：</a:t>
            </a:r>
            <a:endParaRPr lang="en-US" altLang="zh-CN" sz="2000" dirty="0"/>
          </a:p>
          <a:p>
            <a:pPr lvl="2">
              <a:buFontTx/>
              <a:buNone/>
            </a:pPr>
            <a:r>
              <a:rPr lang="en-US" altLang="zh-CN" sz="2000" dirty="0"/>
              <a:t>           B</a:t>
            </a:r>
          </a:p>
          <a:p>
            <a:pPr lvl="2">
              <a:buFontTx/>
              <a:buNone/>
            </a:pPr>
            <a:r>
              <a:rPr lang="en-US" altLang="zh-CN" sz="2000" dirty="0"/>
              <a:t>           A[B]AA(B)</a:t>
            </a:r>
          </a:p>
          <a:p>
            <a:pPr lvl="2">
              <a:buFontTx/>
              <a:buNone/>
            </a:pPr>
            <a:r>
              <a:rPr lang="en-US" altLang="zh-CN" sz="2000" dirty="0"/>
              <a:t>           AA[A[B]AA(B)]AAAA(A[B]AA(B))</a:t>
            </a:r>
          </a:p>
          <a:p>
            <a:pPr lvl="1"/>
            <a:endParaRPr lang="en-US" altLang="zh-CN" sz="2400" dirty="0"/>
          </a:p>
          <a:p>
            <a:pPr lvl="1"/>
            <a:endParaRPr lang="en-US" altLang="zh-CN" sz="2400" dirty="0"/>
          </a:p>
        </p:txBody>
      </p:sp>
      <p:sp>
        <p:nvSpPr>
          <p:cNvPr id="7" name="TextBox 4"/>
          <p:cNvSpPr txBox="1"/>
          <p:nvPr/>
        </p:nvSpPr>
        <p:spPr>
          <a:xfrm>
            <a:off x="35496" y="3669631"/>
            <a:ext cx="592523" cy="156966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400" dirty="0"/>
              <a:t>语言规则</a:t>
            </a:r>
          </a:p>
        </p:txBody>
      </p:sp>
      <p:pic>
        <p:nvPicPr>
          <p:cNvPr id="8" name="图片 5" descr="无标题.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548257"/>
            <a:ext cx="3647231" cy="209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5031260" y="3703703"/>
            <a:ext cx="41127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lvl="2"/>
            <a:r>
              <a:rPr lang="en-US" altLang="zh-CN" sz="2000" dirty="0"/>
              <a:t>“A”:</a:t>
            </a:r>
            <a:r>
              <a:rPr lang="zh-CN" altLang="en-US" sz="2000" dirty="0"/>
              <a:t>主干</a:t>
            </a:r>
            <a:r>
              <a:rPr lang="en-US" altLang="zh-CN" sz="2000" dirty="0"/>
              <a:t>   </a:t>
            </a:r>
            <a:r>
              <a:rPr lang="zh-CN" altLang="en-US" sz="2000" dirty="0"/>
              <a:t>“</a:t>
            </a:r>
            <a:r>
              <a:rPr lang="en-US" altLang="zh-CN" sz="2000" dirty="0"/>
              <a:t>[]”: </a:t>
            </a:r>
            <a:r>
              <a:rPr lang="zh-CN" altLang="en-US" sz="2000" dirty="0"/>
              <a:t>旋转分支向左</a:t>
            </a:r>
            <a:r>
              <a:rPr lang="en-US" altLang="zh-CN" sz="2000" dirty="0"/>
              <a:t>45</a:t>
            </a:r>
            <a:r>
              <a:rPr lang="zh-CN" altLang="en-US" sz="2000" dirty="0"/>
              <a:t>度，</a:t>
            </a:r>
          </a:p>
          <a:p>
            <a:pPr marL="0" lvl="2"/>
            <a:r>
              <a:rPr lang="en-US" altLang="zh-CN" sz="2000" dirty="0"/>
              <a:t> “B”: </a:t>
            </a:r>
            <a:r>
              <a:rPr lang="zh-CN" altLang="en-US" sz="2000" dirty="0"/>
              <a:t>分支，“</a:t>
            </a:r>
            <a:r>
              <a:rPr lang="en-US" altLang="zh-CN" sz="2000" dirty="0"/>
              <a:t>()”:</a:t>
            </a:r>
            <a:r>
              <a:rPr lang="zh-CN" altLang="en-US" sz="2000" dirty="0"/>
              <a:t>旋转分支向右</a:t>
            </a:r>
            <a:r>
              <a:rPr lang="en-US" altLang="zh-CN" sz="2000" dirty="0"/>
              <a:t>45</a:t>
            </a:r>
            <a:r>
              <a:rPr lang="zh-CN" altLang="en-US" sz="2000" dirty="0"/>
              <a:t>度。</a:t>
            </a:r>
          </a:p>
        </p:txBody>
      </p:sp>
      <p:sp>
        <p:nvSpPr>
          <p:cNvPr id="10" name="矩形 9"/>
          <p:cNvSpPr/>
          <p:nvPr/>
        </p:nvSpPr>
        <p:spPr>
          <a:xfrm>
            <a:off x="5148064" y="1469581"/>
            <a:ext cx="3960440" cy="2984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4"/>
          <p:cNvSpPr txBox="1"/>
          <p:nvPr/>
        </p:nvSpPr>
        <p:spPr>
          <a:xfrm>
            <a:off x="5266903" y="1548257"/>
            <a:ext cx="800318" cy="461665"/>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buSzPct val="60000"/>
            </a:pPr>
            <a:r>
              <a:rPr lang="zh-CN" altLang="en-US" sz="2400" dirty="0"/>
              <a:t>几何</a:t>
            </a:r>
          </a:p>
        </p:txBody>
      </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1726" y="4582777"/>
            <a:ext cx="1569122" cy="202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0326" y="4645989"/>
            <a:ext cx="1447651" cy="194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5148064" y="4533136"/>
            <a:ext cx="3960440" cy="2248449"/>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7" name="TextBox 4"/>
          <p:cNvSpPr txBox="1"/>
          <p:nvPr/>
        </p:nvSpPr>
        <p:spPr>
          <a:xfrm>
            <a:off x="8225645" y="4606138"/>
            <a:ext cx="800318" cy="461665"/>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buSzPct val="60000"/>
            </a:pPr>
            <a:r>
              <a:rPr lang="zh-CN" altLang="en-US" sz="2400" dirty="0"/>
              <a:t>模型</a:t>
            </a:r>
          </a:p>
        </p:txBody>
      </p:sp>
    </p:spTree>
    <p:extLst>
      <p:ext uri="{BB962C8B-B14F-4D97-AF65-F5344CB8AC3E}">
        <p14:creationId xmlns:p14="http://schemas.microsoft.com/office/powerpoint/2010/main" val="16664832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p:txBody>
          <a:bodyPr/>
          <a:lstStyle/>
          <a:p>
            <a:r>
              <a:rPr lang="en-US" altLang="zh-CN" b="1" dirty="0"/>
              <a:t>6.4.1 </a:t>
            </a:r>
            <a:r>
              <a:rPr lang="zh-CN" altLang="en-US" b="1" dirty="0"/>
              <a:t>概念</a:t>
            </a:r>
            <a:endParaRPr lang="en-US" altLang="zh-CN" b="1" dirty="0"/>
          </a:p>
          <a:p>
            <a:pPr lvl="1"/>
            <a:r>
              <a:rPr lang="zh-CN" altLang="en-US" dirty="0"/>
              <a:t>利用现有的几何模型数据生成新的几何模型</a:t>
            </a:r>
            <a:endParaRPr lang="en-US" altLang="zh-CN" dirty="0"/>
          </a:p>
          <a:p>
            <a:pPr lvl="2"/>
            <a:r>
              <a:rPr lang="zh-CN" altLang="en-US" dirty="0"/>
              <a:t>逐个模型的建模效率较低</a:t>
            </a:r>
            <a:endParaRPr lang="en-US" altLang="zh-CN" dirty="0"/>
          </a:p>
          <a:p>
            <a:pPr lvl="2"/>
            <a:r>
              <a:rPr lang="zh-CN" altLang="en-US" dirty="0"/>
              <a:t>现有模型包含大量几何信息</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178</a:t>
            </a:fld>
            <a:endParaRPr lang="zh-CN" altLang="en-US"/>
          </a:p>
        </p:txBody>
      </p:sp>
      <p:pic>
        <p:nvPicPr>
          <p:cNvPr id="5" name="图片 4"/>
          <p:cNvPicPr>
            <a:picLocks noChangeAspect="1"/>
          </p:cNvPicPr>
          <p:nvPr/>
        </p:nvPicPr>
        <p:blipFill>
          <a:blip r:embed="rId3"/>
          <a:stretch>
            <a:fillRect/>
          </a:stretch>
        </p:blipFill>
        <p:spPr>
          <a:xfrm>
            <a:off x="457200" y="3960916"/>
            <a:ext cx="3083414" cy="2176528"/>
          </a:xfrm>
          <a:prstGeom prst="rect">
            <a:avLst/>
          </a:prstGeom>
        </p:spPr>
      </p:pic>
      <p:pic>
        <p:nvPicPr>
          <p:cNvPr id="6" name="图片 5"/>
          <p:cNvPicPr>
            <a:picLocks noChangeAspect="1"/>
          </p:cNvPicPr>
          <p:nvPr/>
        </p:nvPicPr>
        <p:blipFill>
          <a:blip r:embed="rId4"/>
          <a:stretch>
            <a:fillRect/>
          </a:stretch>
        </p:blipFill>
        <p:spPr>
          <a:xfrm>
            <a:off x="4291659" y="3934094"/>
            <a:ext cx="4460784" cy="2192069"/>
          </a:xfrm>
          <a:prstGeom prst="rect">
            <a:avLst/>
          </a:prstGeom>
        </p:spPr>
      </p:pic>
      <p:sp>
        <p:nvSpPr>
          <p:cNvPr id="7" name="右箭头 6"/>
          <p:cNvSpPr/>
          <p:nvPr/>
        </p:nvSpPr>
        <p:spPr>
          <a:xfrm>
            <a:off x="3779912" y="4725144"/>
            <a:ext cx="360040"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24854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p:txBody>
          <a:bodyPr/>
          <a:lstStyle/>
          <a:p>
            <a:r>
              <a:rPr lang="en-US" altLang="zh-CN" b="1" dirty="0"/>
              <a:t>6.4.1 </a:t>
            </a:r>
            <a:r>
              <a:rPr lang="zh-CN" altLang="en-US" b="1" dirty="0"/>
              <a:t>概念</a:t>
            </a:r>
            <a:endParaRPr lang="en-US" altLang="zh-CN" b="1" dirty="0"/>
          </a:p>
          <a:p>
            <a:pPr lvl="1"/>
            <a:r>
              <a:rPr lang="zh-CN" altLang="en-US" dirty="0"/>
              <a:t>关键问题</a:t>
            </a:r>
            <a:endParaRPr lang="en-US" altLang="zh-CN" dirty="0"/>
          </a:p>
          <a:p>
            <a:pPr lvl="2"/>
            <a:r>
              <a:rPr lang="zh-CN" altLang="en-US" dirty="0"/>
              <a:t>数据来源</a:t>
            </a:r>
            <a:endParaRPr lang="en-US" altLang="zh-CN" dirty="0"/>
          </a:p>
          <a:p>
            <a:pPr lvl="3"/>
            <a:r>
              <a:rPr lang="zh-CN" altLang="en-US" dirty="0"/>
              <a:t>集合足够大</a:t>
            </a:r>
            <a:endParaRPr lang="en-US" altLang="zh-CN" dirty="0"/>
          </a:p>
          <a:p>
            <a:pPr lvl="2"/>
            <a:r>
              <a:rPr lang="zh-CN" altLang="en-US" dirty="0"/>
              <a:t>驱动方式</a:t>
            </a:r>
            <a:endParaRPr lang="en-US" altLang="zh-CN" dirty="0"/>
          </a:p>
          <a:p>
            <a:pPr lvl="3"/>
            <a:r>
              <a:rPr lang="zh-CN" altLang="en-US" dirty="0"/>
              <a:t>手段智能化</a:t>
            </a:r>
            <a:endParaRPr lang="en-US" altLang="zh-CN" dirty="0"/>
          </a:p>
          <a:p>
            <a:pPr lvl="2"/>
            <a:r>
              <a:rPr lang="zh-CN" altLang="en-US" dirty="0"/>
              <a:t>生成法则</a:t>
            </a:r>
            <a:endParaRPr lang="en-US" altLang="zh-CN" dirty="0"/>
          </a:p>
          <a:p>
            <a:pPr lvl="3"/>
            <a:r>
              <a:rPr lang="zh-CN" altLang="en-US" dirty="0"/>
              <a:t>结果合理性</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179</a:t>
            </a:fld>
            <a:endParaRPr lang="zh-CN" altLang="en-US"/>
          </a:p>
        </p:txBody>
      </p:sp>
      <p:pic>
        <p:nvPicPr>
          <p:cNvPr id="8" name="图片 7"/>
          <p:cNvPicPr>
            <a:picLocks noChangeAspect="1"/>
          </p:cNvPicPr>
          <p:nvPr/>
        </p:nvPicPr>
        <p:blipFill>
          <a:blip r:embed="rId3"/>
          <a:stretch>
            <a:fillRect/>
          </a:stretch>
        </p:blipFill>
        <p:spPr>
          <a:xfrm>
            <a:off x="4355976" y="1618106"/>
            <a:ext cx="4577221" cy="5123621"/>
          </a:xfrm>
          <a:prstGeom prst="rect">
            <a:avLst/>
          </a:prstGeom>
        </p:spPr>
      </p:pic>
    </p:spTree>
    <p:extLst>
      <p:ext uri="{BB962C8B-B14F-4D97-AF65-F5344CB8AC3E}">
        <p14:creationId xmlns:p14="http://schemas.microsoft.com/office/powerpoint/2010/main" val="394276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1.3 </a:t>
            </a:r>
            <a:r>
              <a:rPr lang="zh-CN" altLang="en-US" b="1" dirty="0"/>
              <a:t>建模类型</a:t>
            </a:r>
          </a:p>
        </p:txBody>
      </p:sp>
      <p:sp>
        <p:nvSpPr>
          <p:cNvPr id="3" name="内容占位符 2"/>
          <p:cNvSpPr>
            <a:spLocks noGrp="1"/>
          </p:cNvSpPr>
          <p:nvPr>
            <p:ph idx="1"/>
          </p:nvPr>
        </p:nvSpPr>
        <p:spPr/>
        <p:txBody>
          <a:bodyPr/>
          <a:lstStyle/>
          <a:p>
            <a:r>
              <a:rPr lang="zh-CN" altLang="en-US" b="1" dirty="0"/>
              <a:t>建模对象</a:t>
            </a:r>
            <a:endParaRPr lang="en-US" altLang="zh-CN" b="1" dirty="0"/>
          </a:p>
          <a:p>
            <a:pPr lvl="1"/>
            <a:r>
              <a:rPr lang="zh-CN" altLang="en-US" dirty="0"/>
              <a:t>自然物体建模</a:t>
            </a:r>
            <a:endParaRPr lang="en-US" altLang="zh-CN" dirty="0"/>
          </a:p>
          <a:p>
            <a:pPr lvl="1"/>
            <a:r>
              <a:rPr lang="zh-CN" altLang="en-US" dirty="0"/>
              <a:t>人造物体建模</a:t>
            </a:r>
            <a:endParaRPr lang="en-US" altLang="zh-CN" dirty="0"/>
          </a:p>
          <a:p>
            <a:r>
              <a:rPr lang="zh-CN" altLang="en-US" b="1" dirty="0"/>
              <a:t>建模方式</a:t>
            </a:r>
            <a:endParaRPr lang="en-US" altLang="zh-CN" b="1" dirty="0"/>
          </a:p>
          <a:p>
            <a:pPr lvl="1"/>
            <a:r>
              <a:rPr lang="zh-CN" altLang="en-US" dirty="0"/>
              <a:t>插值（</a:t>
            </a:r>
            <a:r>
              <a:rPr lang="en-US" altLang="zh-CN" dirty="0"/>
              <a:t>interpolation</a:t>
            </a:r>
            <a:r>
              <a:rPr lang="zh-CN" altLang="en-US" dirty="0"/>
              <a:t>）</a:t>
            </a:r>
            <a:endParaRPr lang="en-US" altLang="zh-CN" dirty="0"/>
          </a:p>
          <a:p>
            <a:pPr lvl="1"/>
            <a:r>
              <a:rPr lang="zh-CN" altLang="en-US" dirty="0"/>
              <a:t>拟合（</a:t>
            </a:r>
            <a:r>
              <a:rPr lang="en-US" altLang="zh-CN" dirty="0"/>
              <a:t>fitting</a:t>
            </a:r>
            <a:r>
              <a:rPr lang="zh-CN" altLang="en-US" dirty="0"/>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a:t>
            </a:fld>
            <a:endParaRPr lang="zh-CN" altLang="en-US"/>
          </a:p>
        </p:txBody>
      </p:sp>
      <p:pic>
        <p:nvPicPr>
          <p:cNvPr id="6" name="图片 5"/>
          <p:cNvPicPr>
            <a:picLocks noChangeAspect="1"/>
          </p:cNvPicPr>
          <p:nvPr/>
        </p:nvPicPr>
        <p:blipFill>
          <a:blip r:embed="rId3"/>
          <a:stretch>
            <a:fillRect/>
          </a:stretch>
        </p:blipFill>
        <p:spPr>
          <a:xfrm>
            <a:off x="4358801" y="1751393"/>
            <a:ext cx="1437335" cy="1043544"/>
          </a:xfrm>
          <a:prstGeom prst="rect">
            <a:avLst/>
          </a:prstGeom>
        </p:spPr>
      </p:pic>
      <p:grpSp>
        <p:nvGrpSpPr>
          <p:cNvPr id="10" name="组合 9"/>
          <p:cNvGrpSpPr/>
          <p:nvPr/>
        </p:nvGrpSpPr>
        <p:grpSpPr>
          <a:xfrm>
            <a:off x="4095020" y="2907564"/>
            <a:ext cx="2176526" cy="690704"/>
            <a:chOff x="2069083" y="5558068"/>
            <a:chExt cx="4280189" cy="1358285"/>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0335" y="5768217"/>
              <a:ext cx="1328937" cy="1063149"/>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069083" y="5643057"/>
              <a:ext cx="815058" cy="1188309"/>
            </a:xfrm>
            <a:prstGeom prst="rect">
              <a:avLst/>
            </a:prstGeom>
          </p:spPr>
        </p:pic>
        <p:sp>
          <p:nvSpPr>
            <p:cNvPr id="8" name="不等于号 7"/>
            <p:cNvSpPr/>
            <p:nvPr/>
          </p:nvSpPr>
          <p:spPr>
            <a:xfrm>
              <a:off x="3062543" y="6039836"/>
              <a:ext cx="720080" cy="412749"/>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3384" y="5558068"/>
              <a:ext cx="1358285" cy="1358285"/>
            </a:xfrm>
            <a:prstGeom prst="rect">
              <a:avLst/>
            </a:prstGeom>
          </p:spPr>
        </p:pic>
      </p:grpSp>
      <p:pic>
        <p:nvPicPr>
          <p:cNvPr id="11" name="图片 10"/>
          <p:cNvPicPr>
            <a:picLocks noChangeAspect="1"/>
          </p:cNvPicPr>
          <p:nvPr/>
        </p:nvPicPr>
        <p:blipFill>
          <a:blip r:embed="rId7"/>
          <a:stretch>
            <a:fillRect/>
          </a:stretch>
        </p:blipFill>
        <p:spPr>
          <a:xfrm>
            <a:off x="6804248" y="2015555"/>
            <a:ext cx="2030622" cy="1148011"/>
          </a:xfrm>
          <a:prstGeom prst="rect">
            <a:avLst/>
          </a:prstGeom>
        </p:spPr>
      </p:pic>
      <p:sp>
        <p:nvSpPr>
          <p:cNvPr id="12" name="右箭头 11"/>
          <p:cNvSpPr/>
          <p:nvPr/>
        </p:nvSpPr>
        <p:spPr>
          <a:xfrm>
            <a:off x="4560856" y="4052645"/>
            <a:ext cx="395089" cy="61647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5"/>
          <p:cNvSpPr txBox="1"/>
          <p:nvPr/>
        </p:nvSpPr>
        <p:spPr>
          <a:xfrm>
            <a:off x="7305813" y="4228989"/>
            <a:ext cx="1912745"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型值点</a:t>
            </a:r>
          </a:p>
        </p:txBody>
      </p:sp>
      <p:pic>
        <p:nvPicPr>
          <p:cNvPr id="14" name="Picture 2" descr="D:\课件\图形学\交互式计算机图形学——基于OpenGL的自顶向下方法（第六版）\Figures\CHAPTER10 JPEG\AN10F0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7468" y="3879146"/>
            <a:ext cx="2388403" cy="103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5"/>
          <p:cNvSpPr txBox="1"/>
          <p:nvPr/>
        </p:nvSpPr>
        <p:spPr>
          <a:xfrm>
            <a:off x="457705" y="5800950"/>
            <a:ext cx="1447864"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插值</a:t>
            </a:r>
          </a:p>
        </p:txBody>
      </p:sp>
      <p:grpSp>
        <p:nvGrpSpPr>
          <p:cNvPr id="22" name="组合 21"/>
          <p:cNvGrpSpPr/>
          <p:nvPr/>
        </p:nvGrpSpPr>
        <p:grpSpPr>
          <a:xfrm>
            <a:off x="1920912" y="4954606"/>
            <a:ext cx="5505538" cy="1858770"/>
            <a:chOff x="899592" y="3525284"/>
            <a:chExt cx="7577913" cy="2558441"/>
          </a:xfrm>
        </p:grpSpPr>
        <p:pic>
          <p:nvPicPr>
            <p:cNvPr id="15" name="图片 14"/>
            <p:cNvPicPr>
              <a:picLocks noChangeAspect="1"/>
            </p:cNvPicPr>
            <p:nvPr/>
          </p:nvPicPr>
          <p:blipFill>
            <a:blip r:embed="rId9"/>
            <a:stretch>
              <a:fillRect/>
            </a:stretch>
          </p:blipFill>
          <p:spPr>
            <a:xfrm>
              <a:off x="899592" y="3539941"/>
              <a:ext cx="3855883" cy="2529128"/>
            </a:xfrm>
            <a:prstGeom prst="rect">
              <a:avLst/>
            </a:prstGeom>
          </p:spPr>
        </p:pic>
        <p:sp>
          <p:nvSpPr>
            <p:cNvPr id="16" name="椭圆 15"/>
            <p:cNvSpPr/>
            <p:nvPr/>
          </p:nvSpPr>
          <p:spPr>
            <a:xfrm>
              <a:off x="1751631" y="4868900"/>
              <a:ext cx="145934" cy="145934"/>
            </a:xfrm>
            <a:prstGeom prst="ellipse">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400"/>
            </a:p>
          </p:txBody>
        </p:sp>
        <p:pic>
          <p:nvPicPr>
            <p:cNvPr id="19" name="图片 18"/>
            <p:cNvPicPr>
              <a:picLocks noChangeAspect="1"/>
            </p:cNvPicPr>
            <p:nvPr/>
          </p:nvPicPr>
          <p:blipFill>
            <a:blip r:embed="rId10"/>
            <a:stretch>
              <a:fillRect/>
            </a:stretch>
          </p:blipFill>
          <p:spPr>
            <a:xfrm>
              <a:off x="5237145" y="3525284"/>
              <a:ext cx="3240360" cy="2558441"/>
            </a:xfrm>
            <a:prstGeom prst="rect">
              <a:avLst/>
            </a:prstGeom>
          </p:spPr>
        </p:pic>
      </p:grpSp>
      <p:sp>
        <p:nvSpPr>
          <p:cNvPr id="20" name="TextBox 5"/>
          <p:cNvSpPr txBox="1"/>
          <p:nvPr/>
        </p:nvSpPr>
        <p:spPr>
          <a:xfrm>
            <a:off x="7620000" y="5595224"/>
            <a:ext cx="1188669"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拟合</a:t>
            </a:r>
          </a:p>
        </p:txBody>
      </p:sp>
      <p:cxnSp>
        <p:nvCxnSpPr>
          <p:cNvPr id="21" name="直接箭头连接符 20"/>
          <p:cNvCxnSpPr/>
          <p:nvPr/>
        </p:nvCxnSpPr>
        <p:spPr>
          <a:xfrm flipV="1">
            <a:off x="6350375" y="5883991"/>
            <a:ext cx="1484311" cy="25709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6" idx="3"/>
          </p:cNvCxnSpPr>
          <p:nvPr/>
        </p:nvCxnSpPr>
        <p:spPr>
          <a:xfrm flipH="1">
            <a:off x="1477046" y="6021274"/>
            <a:ext cx="1078420" cy="1050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9695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6.4.2-1 </a:t>
            </a:r>
            <a:r>
              <a:rPr lang="zh-CN" altLang="en-US" dirty="0"/>
              <a:t>基于样本的建模（</a:t>
            </a:r>
            <a:r>
              <a:rPr lang="en-US" altLang="zh-CN" dirty="0"/>
              <a:t>Modeling by example</a:t>
            </a:r>
            <a:r>
              <a:rPr lang="zh-CN" altLang="en-US" dirty="0"/>
              <a:t>）</a:t>
            </a:r>
            <a:endParaRPr lang="en-US" altLang="zh-CN" dirty="0"/>
          </a:p>
          <a:p>
            <a:pPr lvl="2"/>
            <a:r>
              <a:rPr lang="zh-CN" altLang="en-US" dirty="0"/>
              <a:t>通过集成来自不同模型的组成部分，生成新的几何模型</a:t>
            </a:r>
            <a:endParaRPr lang="en-US" altLang="zh-CN" dirty="0"/>
          </a:p>
          <a:p>
            <a:pPr lvl="3"/>
            <a:r>
              <a:rPr lang="zh-CN" altLang="en-US" dirty="0"/>
              <a:t>数据来源：现有模型组成部分</a:t>
            </a:r>
            <a:endParaRPr lang="en-US" altLang="zh-CN" dirty="0"/>
          </a:p>
          <a:p>
            <a:pPr lvl="3"/>
            <a:r>
              <a:rPr lang="zh-CN" altLang="en-US" dirty="0"/>
              <a:t>驱动方式：整体匹配</a:t>
            </a:r>
            <a:r>
              <a:rPr lang="en-US" altLang="zh-CN" dirty="0"/>
              <a:t>+</a:t>
            </a:r>
            <a:r>
              <a:rPr lang="zh-CN" altLang="en-US" dirty="0"/>
              <a:t>部分匹配</a:t>
            </a:r>
            <a:endParaRPr lang="en-US" altLang="zh-CN" dirty="0"/>
          </a:p>
          <a:p>
            <a:pPr lvl="3"/>
            <a:r>
              <a:rPr lang="zh-CN" altLang="en-US" dirty="0"/>
              <a:t>生成法则：几何完整</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180</a:t>
            </a:fld>
            <a:endParaRPr lang="zh-CN" altLang="en-US"/>
          </a:p>
        </p:txBody>
      </p:sp>
      <p:pic>
        <p:nvPicPr>
          <p:cNvPr id="5" name="图片 4"/>
          <p:cNvPicPr>
            <a:picLocks noChangeAspect="1"/>
          </p:cNvPicPr>
          <p:nvPr/>
        </p:nvPicPr>
        <p:blipFill>
          <a:blip r:embed="rId3"/>
          <a:stretch>
            <a:fillRect/>
          </a:stretch>
        </p:blipFill>
        <p:spPr>
          <a:xfrm>
            <a:off x="958030" y="4432623"/>
            <a:ext cx="2388489" cy="2425377"/>
          </a:xfrm>
          <a:prstGeom prst="rect">
            <a:avLst/>
          </a:prstGeom>
        </p:spPr>
      </p:pic>
      <p:pic>
        <p:nvPicPr>
          <p:cNvPr id="6" name="图片 5"/>
          <p:cNvPicPr>
            <a:picLocks noChangeAspect="1"/>
          </p:cNvPicPr>
          <p:nvPr/>
        </p:nvPicPr>
        <p:blipFill>
          <a:blip r:embed="rId4"/>
          <a:stretch>
            <a:fillRect/>
          </a:stretch>
        </p:blipFill>
        <p:spPr>
          <a:xfrm>
            <a:off x="3563888" y="4432623"/>
            <a:ext cx="2305601" cy="222933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859" y="4432623"/>
            <a:ext cx="2293596" cy="2299432"/>
          </a:xfrm>
          <a:prstGeom prst="rect">
            <a:avLst/>
          </a:prstGeom>
        </p:spPr>
      </p:pic>
      <p:sp>
        <p:nvSpPr>
          <p:cNvPr id="9" name="TextBox 4"/>
          <p:cNvSpPr txBox="1"/>
          <p:nvPr/>
        </p:nvSpPr>
        <p:spPr>
          <a:xfrm>
            <a:off x="6300192" y="3055105"/>
            <a:ext cx="1224136"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模型分割</a:t>
            </a:r>
          </a:p>
        </p:txBody>
      </p:sp>
      <p:sp>
        <p:nvSpPr>
          <p:cNvPr id="10" name="右箭头 9"/>
          <p:cNvSpPr/>
          <p:nvPr/>
        </p:nvSpPr>
        <p:spPr>
          <a:xfrm flipH="1">
            <a:off x="5580112" y="3199121"/>
            <a:ext cx="64807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TextBox 4"/>
          <p:cNvSpPr txBox="1"/>
          <p:nvPr/>
        </p:nvSpPr>
        <p:spPr>
          <a:xfrm>
            <a:off x="6300192" y="3470734"/>
            <a:ext cx="1224136"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特征比对</a:t>
            </a:r>
          </a:p>
        </p:txBody>
      </p:sp>
      <p:sp>
        <p:nvSpPr>
          <p:cNvPr id="12" name="右箭头 11"/>
          <p:cNvSpPr/>
          <p:nvPr/>
        </p:nvSpPr>
        <p:spPr>
          <a:xfrm flipH="1">
            <a:off x="5593967" y="3614750"/>
            <a:ext cx="64807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TextBox 4"/>
          <p:cNvSpPr txBox="1"/>
          <p:nvPr/>
        </p:nvSpPr>
        <p:spPr>
          <a:xfrm>
            <a:off x="6300192" y="3892986"/>
            <a:ext cx="1224136"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几何合成</a:t>
            </a:r>
          </a:p>
        </p:txBody>
      </p:sp>
      <p:sp>
        <p:nvSpPr>
          <p:cNvPr id="14" name="右箭头 13"/>
          <p:cNvSpPr/>
          <p:nvPr/>
        </p:nvSpPr>
        <p:spPr>
          <a:xfrm flipH="1">
            <a:off x="5607822" y="4037002"/>
            <a:ext cx="64807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66364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6.4.2-1 </a:t>
            </a:r>
            <a:r>
              <a:rPr lang="zh-CN" altLang="en-US" dirty="0"/>
              <a:t>基于样本的建模（</a:t>
            </a:r>
            <a:r>
              <a:rPr lang="en-US" altLang="zh-CN" dirty="0"/>
              <a:t>Modeling by example</a:t>
            </a:r>
            <a:r>
              <a:rPr lang="zh-CN" altLang="en-US" dirty="0"/>
              <a:t>）</a:t>
            </a:r>
            <a:endParaRPr lang="en-US" altLang="zh-CN" dirty="0"/>
          </a:p>
          <a:p>
            <a:pPr lvl="2"/>
            <a:r>
              <a:rPr lang="zh-CN" altLang="en-US" dirty="0"/>
              <a:t>模型分割：基于最短路径的交互式智能剪刀</a:t>
            </a:r>
            <a:endParaRPr lang="en-US" altLang="zh-CN" dirty="0"/>
          </a:p>
          <a:p>
            <a:pPr lvl="2"/>
            <a:r>
              <a:rPr lang="zh-CN" altLang="en-US" dirty="0"/>
              <a:t>模型细化：基于贪婪算法的边界精细</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181</a:t>
            </a:fld>
            <a:endParaRPr lang="zh-CN" altLang="en-US"/>
          </a:p>
        </p:txBody>
      </p:sp>
      <p:pic>
        <p:nvPicPr>
          <p:cNvPr id="8" name="图片 7"/>
          <p:cNvPicPr>
            <a:picLocks noChangeAspect="1"/>
          </p:cNvPicPr>
          <p:nvPr/>
        </p:nvPicPr>
        <p:blipFill>
          <a:blip r:embed="rId3"/>
          <a:stretch>
            <a:fillRect/>
          </a:stretch>
        </p:blipFill>
        <p:spPr>
          <a:xfrm>
            <a:off x="1475656" y="3672765"/>
            <a:ext cx="3024336" cy="3063486"/>
          </a:xfrm>
          <a:prstGeom prst="rect">
            <a:avLst/>
          </a:prstGeom>
        </p:spPr>
      </p:pic>
      <p:pic>
        <p:nvPicPr>
          <p:cNvPr id="15" name="图片 14"/>
          <p:cNvPicPr>
            <a:picLocks noChangeAspect="1"/>
          </p:cNvPicPr>
          <p:nvPr/>
        </p:nvPicPr>
        <p:blipFill>
          <a:blip r:embed="rId4"/>
          <a:stretch>
            <a:fillRect/>
          </a:stretch>
        </p:blipFill>
        <p:spPr>
          <a:xfrm>
            <a:off x="5057800" y="3628908"/>
            <a:ext cx="3528392" cy="3092567"/>
          </a:xfrm>
          <a:prstGeom prst="rect">
            <a:avLst/>
          </a:prstGeom>
        </p:spPr>
      </p:pic>
    </p:spTree>
    <p:extLst>
      <p:ext uri="{BB962C8B-B14F-4D97-AF65-F5344CB8AC3E}">
        <p14:creationId xmlns:p14="http://schemas.microsoft.com/office/powerpoint/2010/main" val="9532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6.4.2-1 </a:t>
            </a:r>
            <a:r>
              <a:rPr lang="zh-CN" altLang="en-US" dirty="0"/>
              <a:t>基于样本的建模（</a:t>
            </a:r>
            <a:r>
              <a:rPr lang="en-US" altLang="zh-CN" dirty="0"/>
              <a:t>Modeling by example</a:t>
            </a:r>
            <a:r>
              <a:rPr lang="zh-CN" altLang="en-US" dirty="0"/>
              <a:t>）</a:t>
            </a:r>
            <a:endParaRPr lang="en-US" altLang="zh-CN" dirty="0"/>
          </a:p>
          <a:p>
            <a:pPr lvl="2"/>
            <a:r>
              <a:rPr lang="zh-CN" altLang="en-US" dirty="0"/>
              <a:t>特征比对：相同尺度下</a:t>
            </a:r>
            <a:endParaRPr lang="en-US" altLang="zh-CN" dirty="0"/>
          </a:p>
          <a:p>
            <a:pPr marL="914400" lvl="2" indent="0">
              <a:buNone/>
            </a:pPr>
            <a:r>
              <a:rPr lang="en-US" altLang="zh-CN" dirty="0"/>
              <a:t>  </a:t>
            </a:r>
            <a:r>
              <a:rPr lang="zh-CN" altLang="en-US" dirty="0"/>
              <a:t>模型间的平方距离作为</a:t>
            </a:r>
            <a:endParaRPr lang="en-US" altLang="zh-CN" dirty="0"/>
          </a:p>
          <a:p>
            <a:pPr marL="914400" lvl="2" indent="0">
              <a:buNone/>
            </a:pPr>
            <a:r>
              <a:rPr lang="en-US" altLang="zh-CN" dirty="0"/>
              <a:t>  </a:t>
            </a:r>
            <a:r>
              <a:rPr lang="zh-CN" altLang="en-US" dirty="0"/>
              <a:t>几何特征</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182</a:t>
            </a:fld>
            <a:endParaRPr lang="zh-CN" altLang="en-US"/>
          </a:p>
        </p:txBody>
      </p:sp>
      <p:pic>
        <p:nvPicPr>
          <p:cNvPr id="5" name="图片 4"/>
          <p:cNvPicPr>
            <a:picLocks noChangeAspect="1"/>
          </p:cNvPicPr>
          <p:nvPr/>
        </p:nvPicPr>
        <p:blipFill>
          <a:blip r:embed="rId4"/>
          <a:stretch>
            <a:fillRect/>
          </a:stretch>
        </p:blipFill>
        <p:spPr>
          <a:xfrm>
            <a:off x="4932040" y="2747676"/>
            <a:ext cx="3878351" cy="4105954"/>
          </a:xfrm>
          <a:prstGeom prst="rect">
            <a:avLst/>
          </a:prstGeom>
        </p:spPr>
      </p:pic>
      <p:sp>
        <p:nvSpPr>
          <p:cNvPr id="9" name="TextBox 4"/>
          <p:cNvSpPr txBox="1"/>
          <p:nvPr/>
        </p:nvSpPr>
        <p:spPr>
          <a:xfrm>
            <a:off x="642392" y="4441916"/>
            <a:ext cx="4104456" cy="83099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buSzPct val="60000"/>
            </a:pPr>
            <a:r>
              <a:rPr lang="en-US" altLang="zh-CN" sz="2400" dirty="0"/>
              <a:t>R</a:t>
            </a:r>
            <a:r>
              <a:rPr lang="en-US" altLang="zh-CN" sz="2400" baseline="-25000" dirty="0"/>
              <a:t> </a:t>
            </a:r>
            <a:r>
              <a:rPr lang="zh-CN" altLang="en-US" sz="2400" dirty="0"/>
              <a:t>：模型表面向量</a:t>
            </a:r>
            <a:endParaRPr lang="en-US" altLang="zh-CN" sz="2400" dirty="0"/>
          </a:p>
          <a:p>
            <a:pPr>
              <a:buSzPct val="60000"/>
            </a:pPr>
            <a:r>
              <a:rPr lang="en-US" altLang="zh-CN" sz="2400" dirty="0"/>
              <a:t>E</a:t>
            </a:r>
            <a:r>
              <a:rPr lang="en-US" altLang="zh-CN" sz="2400" baseline="-25000" dirty="0"/>
              <a:t> </a:t>
            </a:r>
            <a:r>
              <a:rPr lang="zh-CN" altLang="en-US" sz="2400" dirty="0"/>
              <a:t>：空间到模型表面向量</a:t>
            </a:r>
            <a:endParaRPr lang="en-US" altLang="zh-CN" sz="2400" dirty="0"/>
          </a:p>
        </p:txBody>
      </p:sp>
      <p:graphicFrame>
        <p:nvGraphicFramePr>
          <p:cNvPr id="10" name="对象 9"/>
          <p:cNvGraphicFramePr>
            <a:graphicFrameLocks noChangeAspect="1"/>
          </p:cNvGraphicFramePr>
          <p:nvPr>
            <p:extLst>
              <p:ext uri="{D42A27DB-BD31-4B8C-83A1-F6EECF244321}">
                <p14:modId xmlns:p14="http://schemas.microsoft.com/office/powerpoint/2010/main" val="2414265349"/>
              </p:ext>
            </p:extLst>
          </p:nvPr>
        </p:nvGraphicFramePr>
        <p:xfrm>
          <a:off x="642392" y="5584882"/>
          <a:ext cx="4551942" cy="586506"/>
        </p:xfrm>
        <a:graphic>
          <a:graphicData uri="http://schemas.openxmlformats.org/presentationml/2006/ole">
            <mc:AlternateContent xmlns:mc="http://schemas.openxmlformats.org/markup-compatibility/2006">
              <mc:Choice xmlns:v="urn:schemas-microsoft-com:vml" Requires="v">
                <p:oleObj spid="_x0000_s134209" name="Equation" r:id="rId5" imgW="1815840" imgH="253800" progId="Equation.DSMT4">
                  <p:embed/>
                </p:oleObj>
              </mc:Choice>
              <mc:Fallback>
                <p:oleObj name="Equation" r:id="rId5" imgW="1815840" imgH="253800" progId="Equation.DSMT4">
                  <p:embed/>
                  <p:pic>
                    <p:nvPicPr>
                      <p:cNvPr id="0" name=""/>
                      <p:cNvPicPr>
                        <a:picLocks noChangeAspect="1" noChangeArrowheads="1"/>
                      </p:cNvPicPr>
                      <p:nvPr/>
                    </p:nvPicPr>
                    <p:blipFill>
                      <a:blip r:embed="rId6"/>
                      <a:srcRect/>
                      <a:stretch>
                        <a:fillRect/>
                      </a:stretch>
                    </p:blipFill>
                    <p:spPr bwMode="auto">
                      <a:xfrm>
                        <a:off x="642392" y="5584882"/>
                        <a:ext cx="4551942" cy="58650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274113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6.4.2-1 </a:t>
            </a:r>
            <a:r>
              <a:rPr lang="zh-CN" altLang="en-US" dirty="0"/>
              <a:t>基于样本的建模（</a:t>
            </a:r>
            <a:r>
              <a:rPr lang="en-US" altLang="zh-CN" dirty="0"/>
              <a:t>Modeling by example</a:t>
            </a:r>
            <a:r>
              <a:rPr lang="zh-CN" altLang="en-US" dirty="0"/>
              <a:t>）</a:t>
            </a:r>
            <a:endParaRPr lang="en-US" altLang="zh-CN" dirty="0"/>
          </a:p>
          <a:p>
            <a:pPr lvl="2"/>
            <a:r>
              <a:rPr lang="zh-CN" altLang="en-US" dirty="0"/>
              <a:t>几何合成：</a:t>
            </a:r>
            <a:endParaRPr lang="en-US" altLang="zh-CN" dirty="0"/>
          </a:p>
          <a:p>
            <a:pPr marL="914400" lvl="2" indent="0">
              <a:buNone/>
            </a:pPr>
            <a:r>
              <a:rPr lang="en-US" altLang="zh-CN" dirty="0"/>
              <a:t>   </a:t>
            </a:r>
            <a:r>
              <a:rPr lang="zh-CN" altLang="en-US" dirty="0"/>
              <a:t>通过自动边界对齐</a:t>
            </a:r>
            <a:endParaRPr lang="en-US" altLang="zh-CN" dirty="0"/>
          </a:p>
          <a:p>
            <a:pPr marL="914400" lvl="2" indent="0">
              <a:buNone/>
            </a:pPr>
            <a:r>
              <a:rPr lang="en-US" altLang="zh-CN" dirty="0"/>
              <a:t>   </a:t>
            </a:r>
            <a:r>
              <a:rPr lang="zh-CN" altLang="en-US" dirty="0"/>
              <a:t>和几何平滑，生成</a:t>
            </a:r>
            <a:endParaRPr lang="en-US" altLang="zh-CN" dirty="0"/>
          </a:p>
          <a:p>
            <a:pPr marL="914400" lvl="2" indent="0">
              <a:buNone/>
            </a:pPr>
            <a:r>
              <a:rPr lang="en-US" altLang="zh-CN" dirty="0"/>
              <a:t>   </a:t>
            </a:r>
            <a:r>
              <a:rPr lang="zh-CN" altLang="en-US" dirty="0"/>
              <a:t>封闭的模型</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183</a:t>
            </a:fld>
            <a:endParaRPr lang="zh-CN" altLang="en-US"/>
          </a:p>
        </p:txBody>
      </p:sp>
      <p:pic>
        <p:nvPicPr>
          <p:cNvPr id="6" name="图片 5"/>
          <p:cNvPicPr>
            <a:picLocks noChangeAspect="1"/>
          </p:cNvPicPr>
          <p:nvPr/>
        </p:nvPicPr>
        <p:blipFill>
          <a:blip r:embed="rId3"/>
          <a:stretch>
            <a:fillRect/>
          </a:stretch>
        </p:blipFill>
        <p:spPr>
          <a:xfrm>
            <a:off x="4355976" y="3622317"/>
            <a:ext cx="4674540" cy="2740248"/>
          </a:xfrm>
          <a:prstGeom prst="rect">
            <a:avLst/>
          </a:prstGeom>
        </p:spPr>
      </p:pic>
    </p:spTree>
    <p:extLst>
      <p:ext uri="{BB962C8B-B14F-4D97-AF65-F5344CB8AC3E}">
        <p14:creationId xmlns:p14="http://schemas.microsoft.com/office/powerpoint/2010/main" val="879289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6.4.2-2 </a:t>
            </a:r>
            <a:r>
              <a:rPr lang="zh-CN" altLang="en-US" dirty="0"/>
              <a:t>基于概率模型的建模（</a:t>
            </a:r>
            <a:r>
              <a:rPr lang="en-US" altLang="zh-CN" dirty="0"/>
              <a:t>Probabilistic modeling</a:t>
            </a:r>
            <a:r>
              <a:rPr lang="zh-CN" altLang="en-US" dirty="0"/>
              <a:t>）</a:t>
            </a:r>
            <a:endParaRPr lang="en-US" altLang="zh-CN" dirty="0"/>
          </a:p>
          <a:p>
            <a:pPr lvl="2"/>
            <a:r>
              <a:rPr lang="zh-CN" altLang="en-US" dirty="0"/>
              <a:t>通过学习现有模型组成的几何和结构关系，生成新模型</a:t>
            </a:r>
            <a:endParaRPr lang="en-US" altLang="zh-CN" dirty="0"/>
          </a:p>
          <a:p>
            <a:pPr lvl="3"/>
            <a:r>
              <a:rPr lang="zh-CN" altLang="en-US" dirty="0"/>
              <a:t>数据来源：现有模型组成分支</a:t>
            </a:r>
          </a:p>
          <a:p>
            <a:pPr lvl="3"/>
            <a:r>
              <a:rPr lang="zh-CN" altLang="en-US" dirty="0"/>
              <a:t>驱动方式：贝叶斯学习</a:t>
            </a:r>
          </a:p>
          <a:p>
            <a:pPr lvl="3"/>
            <a:r>
              <a:rPr lang="zh-CN" altLang="en-US" dirty="0"/>
              <a:t>生成法则：最大概率分支枚举</a:t>
            </a:r>
          </a:p>
          <a:p>
            <a:pPr lvl="3"/>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184</a:t>
            </a:fld>
            <a:endParaRPr lang="zh-CN" altLang="en-US"/>
          </a:p>
        </p:txBody>
      </p:sp>
      <p:pic>
        <p:nvPicPr>
          <p:cNvPr id="8" name="图片 7"/>
          <p:cNvPicPr>
            <a:picLocks noChangeAspect="1"/>
          </p:cNvPicPr>
          <p:nvPr/>
        </p:nvPicPr>
        <p:blipFill>
          <a:blip r:embed="rId3"/>
          <a:stretch>
            <a:fillRect/>
          </a:stretch>
        </p:blipFill>
        <p:spPr>
          <a:xfrm>
            <a:off x="3577743" y="4629535"/>
            <a:ext cx="5122912" cy="2097798"/>
          </a:xfrm>
          <a:prstGeom prst="rect">
            <a:avLst/>
          </a:prstGeom>
        </p:spPr>
      </p:pic>
      <p:pic>
        <p:nvPicPr>
          <p:cNvPr id="15" name="图片 14"/>
          <p:cNvPicPr>
            <a:picLocks noChangeAspect="1"/>
          </p:cNvPicPr>
          <p:nvPr/>
        </p:nvPicPr>
        <p:blipFill>
          <a:blip r:embed="rId4"/>
          <a:stretch>
            <a:fillRect/>
          </a:stretch>
        </p:blipFill>
        <p:spPr>
          <a:xfrm>
            <a:off x="460952" y="4775011"/>
            <a:ext cx="3116791" cy="1946852"/>
          </a:xfrm>
          <a:prstGeom prst="rect">
            <a:avLst/>
          </a:prstGeom>
        </p:spPr>
      </p:pic>
      <p:sp>
        <p:nvSpPr>
          <p:cNvPr id="7" name="TextBox 4"/>
          <p:cNvSpPr txBox="1"/>
          <p:nvPr/>
        </p:nvSpPr>
        <p:spPr>
          <a:xfrm>
            <a:off x="6300192" y="3460996"/>
            <a:ext cx="1224136"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模型分割</a:t>
            </a:r>
          </a:p>
        </p:txBody>
      </p:sp>
      <p:sp>
        <p:nvSpPr>
          <p:cNvPr id="9" name="右箭头 8"/>
          <p:cNvSpPr/>
          <p:nvPr/>
        </p:nvSpPr>
        <p:spPr>
          <a:xfrm flipH="1">
            <a:off x="5580112" y="3605012"/>
            <a:ext cx="64807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extBox 4"/>
          <p:cNvSpPr txBox="1"/>
          <p:nvPr/>
        </p:nvSpPr>
        <p:spPr>
          <a:xfrm>
            <a:off x="6300192" y="3876625"/>
            <a:ext cx="1224136"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概率优化</a:t>
            </a:r>
          </a:p>
        </p:txBody>
      </p:sp>
      <p:sp>
        <p:nvSpPr>
          <p:cNvPr id="11" name="右箭头 10"/>
          <p:cNvSpPr/>
          <p:nvPr/>
        </p:nvSpPr>
        <p:spPr>
          <a:xfrm flipH="1">
            <a:off x="5593967" y="4020641"/>
            <a:ext cx="64807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TextBox 4"/>
          <p:cNvSpPr txBox="1"/>
          <p:nvPr/>
        </p:nvSpPr>
        <p:spPr>
          <a:xfrm>
            <a:off x="6300192" y="4298877"/>
            <a:ext cx="1224136"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几何合成</a:t>
            </a:r>
          </a:p>
        </p:txBody>
      </p:sp>
      <p:sp>
        <p:nvSpPr>
          <p:cNvPr id="13" name="右箭头 12"/>
          <p:cNvSpPr/>
          <p:nvPr/>
        </p:nvSpPr>
        <p:spPr>
          <a:xfrm flipH="1">
            <a:off x="5607822" y="4442893"/>
            <a:ext cx="64807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10344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6.4.2-2 </a:t>
            </a:r>
            <a:r>
              <a:rPr lang="zh-CN" altLang="en-US" dirty="0"/>
              <a:t>基于概率模型的建模（</a:t>
            </a:r>
            <a:r>
              <a:rPr lang="en-US" altLang="zh-CN" dirty="0"/>
              <a:t>Probabilistic modeling</a:t>
            </a:r>
            <a:r>
              <a:rPr lang="zh-CN" altLang="en-US" dirty="0"/>
              <a:t>）</a:t>
            </a:r>
            <a:endParaRPr lang="en-US" altLang="zh-CN" dirty="0"/>
          </a:p>
          <a:p>
            <a:pPr lvl="2"/>
            <a:r>
              <a:rPr lang="zh-CN" altLang="en-US" dirty="0"/>
              <a:t>贝叶斯学习</a:t>
            </a:r>
            <a:endParaRPr lang="en-US" altLang="zh-CN" dirty="0"/>
          </a:p>
          <a:p>
            <a:pPr lvl="3"/>
            <a:r>
              <a:rPr lang="zh-CN" altLang="en-US" dirty="0"/>
              <a:t>从已有模型学习组成之间的结构和几何关系</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185</a:t>
            </a:fld>
            <a:endParaRPr lang="zh-CN" altLang="en-US"/>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67" y="3937632"/>
            <a:ext cx="3087270" cy="258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6467" y="4104276"/>
            <a:ext cx="2209800" cy="225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5"/>
          <p:cNvCxnSpPr/>
          <p:nvPr/>
        </p:nvCxnSpPr>
        <p:spPr>
          <a:xfrm flipV="1">
            <a:off x="4288977" y="5254200"/>
            <a:ext cx="878581" cy="1"/>
          </a:xfrm>
          <a:prstGeom prst="straightConnector1">
            <a:avLst/>
          </a:prstGeom>
          <a:ln w="127000">
            <a:tailEnd type="triangle" w="med"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a:endCxn id="10" idx="1"/>
          </p:cNvCxnSpPr>
          <p:nvPr/>
        </p:nvCxnSpPr>
        <p:spPr>
          <a:xfrm flipV="1">
            <a:off x="6732240" y="4221088"/>
            <a:ext cx="606723" cy="72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4"/>
          <p:cNvSpPr txBox="1"/>
          <p:nvPr/>
        </p:nvSpPr>
        <p:spPr>
          <a:xfrm>
            <a:off x="7338963" y="4021033"/>
            <a:ext cx="1224136"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形状类型</a:t>
            </a:r>
          </a:p>
        </p:txBody>
      </p:sp>
      <p:sp>
        <p:nvSpPr>
          <p:cNvPr id="11" name="TextBox 4"/>
          <p:cNvSpPr txBox="1"/>
          <p:nvPr/>
        </p:nvSpPr>
        <p:spPr>
          <a:xfrm>
            <a:off x="7884368" y="5030258"/>
            <a:ext cx="1224136"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分支类型</a:t>
            </a:r>
          </a:p>
        </p:txBody>
      </p:sp>
      <p:cxnSp>
        <p:nvCxnSpPr>
          <p:cNvPr id="13" name="直接箭头连接符 12"/>
          <p:cNvCxnSpPr/>
          <p:nvPr/>
        </p:nvCxnSpPr>
        <p:spPr>
          <a:xfrm flipH="1" flipV="1">
            <a:off x="7284640" y="5109603"/>
            <a:ext cx="671736" cy="12071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TextBox 4"/>
          <p:cNvSpPr txBox="1"/>
          <p:nvPr/>
        </p:nvSpPr>
        <p:spPr>
          <a:xfrm>
            <a:off x="4328477" y="5726053"/>
            <a:ext cx="1224136"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分支个数</a:t>
            </a:r>
          </a:p>
        </p:txBody>
      </p:sp>
      <p:sp>
        <p:nvSpPr>
          <p:cNvPr id="17" name="矩形 16"/>
          <p:cNvSpPr/>
          <p:nvPr/>
        </p:nvSpPr>
        <p:spPr>
          <a:xfrm>
            <a:off x="6229497" y="5589240"/>
            <a:ext cx="1487996" cy="590920"/>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4"/>
          <p:cNvSpPr txBox="1"/>
          <p:nvPr/>
        </p:nvSpPr>
        <p:spPr>
          <a:xfrm>
            <a:off x="7940776" y="6138977"/>
            <a:ext cx="1224136"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SzPct val="60000"/>
            </a:pPr>
            <a:r>
              <a:rPr lang="zh-CN" altLang="en-US" sz="2000" dirty="0"/>
              <a:t>几何特征</a:t>
            </a:r>
          </a:p>
        </p:txBody>
      </p:sp>
      <p:cxnSp>
        <p:nvCxnSpPr>
          <p:cNvPr id="19" name="直接箭头连接符 18"/>
          <p:cNvCxnSpPr>
            <a:stCxn id="18" idx="1"/>
          </p:cNvCxnSpPr>
          <p:nvPr/>
        </p:nvCxnSpPr>
        <p:spPr>
          <a:xfrm flipH="1" flipV="1">
            <a:off x="7269040" y="6218321"/>
            <a:ext cx="671736" cy="120711"/>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p:cNvCxnSpPr/>
          <p:nvPr/>
        </p:nvCxnSpPr>
        <p:spPr>
          <a:xfrm flipV="1">
            <a:off x="5266603" y="5352931"/>
            <a:ext cx="466119" cy="42513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1" name="TextBox 9"/>
          <p:cNvSpPr txBox="1"/>
          <p:nvPr/>
        </p:nvSpPr>
        <p:spPr>
          <a:xfrm>
            <a:off x="5306551" y="6417838"/>
            <a:ext cx="2367500" cy="461665"/>
          </a:xfrm>
          <a:prstGeom prst="rect">
            <a:avLst/>
          </a:prstGeom>
          <a:noFill/>
        </p:spPr>
        <p:txBody>
          <a:bodyPr wrap="square" rtlCol="0">
            <a:spAutoFit/>
          </a:bodyPr>
          <a:lstStyle/>
          <a:p>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P</a:t>
            </a:r>
            <a:r>
              <a:rPr lang="en-US" sz="2400" i="1" dirty="0">
                <a:latin typeface="Times New Roman" pitchFamily="18" charset="0"/>
                <a:cs typeface="Times New Roman" pitchFamily="18" charset="0"/>
              </a:rPr>
              <a:t>( </a:t>
            </a:r>
            <a:r>
              <a:rPr lang="en-US" sz="2400" i="1" dirty="0">
                <a:solidFill>
                  <a:srgbClr val="FF0000"/>
                </a:solidFill>
                <a:latin typeface="Times New Roman" pitchFamily="18" charset="0"/>
                <a:cs typeface="Times New Roman" pitchFamily="18" charset="0"/>
              </a:rPr>
              <a:t>R</a:t>
            </a:r>
            <a:r>
              <a:rPr lang="en-US" sz="2400" i="1" dirty="0">
                <a:latin typeface="Times New Roman" pitchFamily="18" charset="0"/>
                <a:cs typeface="Times New Roman" pitchFamily="18" charset="0"/>
              </a:rPr>
              <a:t>, </a:t>
            </a:r>
            <a:r>
              <a:rPr lang="en-US" sz="2400" b="1" i="1" dirty="0">
                <a:solidFill>
                  <a:schemeClr val="accent6">
                    <a:lumMod val="75000"/>
                  </a:schemeClr>
                </a:solidFill>
                <a:latin typeface="Times New Roman" pitchFamily="18" charset="0"/>
                <a:cs typeface="Times New Roman" pitchFamily="18" charset="0"/>
              </a:rPr>
              <a:t>S</a:t>
            </a:r>
            <a:r>
              <a:rPr lang="en-US" sz="2400" i="1" dirty="0">
                <a:latin typeface="Times New Roman" pitchFamily="18" charset="0"/>
                <a:cs typeface="Times New Roman" pitchFamily="18" charset="0"/>
              </a:rPr>
              <a:t>, </a:t>
            </a:r>
            <a:r>
              <a:rPr lang="en-US" sz="2400" b="1" i="1" dirty="0">
                <a:solidFill>
                  <a:schemeClr val="accent1">
                    <a:lumMod val="50000"/>
                  </a:schemeClr>
                </a:solidFill>
                <a:latin typeface="Times New Roman" pitchFamily="18" charset="0"/>
                <a:cs typeface="Times New Roman" pitchFamily="18" charset="0"/>
              </a:rPr>
              <a:t>N</a:t>
            </a:r>
            <a:r>
              <a:rPr lang="en-US" sz="2400" i="1" dirty="0">
                <a:latin typeface="Times New Roman" pitchFamily="18" charset="0"/>
                <a:cs typeface="Times New Roman" pitchFamily="18" charset="0"/>
              </a:rPr>
              <a:t>, </a:t>
            </a:r>
            <a:r>
              <a:rPr lang="en-US" altLang="zh-CN" sz="2400" b="1" i="1" dirty="0">
                <a:solidFill>
                  <a:schemeClr val="accent3">
                    <a:lumMod val="50000"/>
                  </a:schemeClr>
                </a:solidFill>
                <a:latin typeface="Times New Roman" pitchFamily="18" charset="0"/>
                <a:cs typeface="Times New Roman" pitchFamily="18" charset="0"/>
              </a:rPr>
              <a:t>C, D</a:t>
            </a:r>
            <a:r>
              <a:rPr lang="en-US" sz="2400" i="1" dirty="0">
                <a:latin typeface="Times New Roman" pitchFamily="18" charset="0"/>
                <a:cs typeface="Times New Roman" pitchFamily="18" charset="0"/>
              </a:rPr>
              <a:t>)</a:t>
            </a:r>
          </a:p>
        </p:txBody>
      </p:sp>
    </p:spTree>
    <p:extLst>
      <p:ext uri="{BB962C8B-B14F-4D97-AF65-F5344CB8AC3E}">
        <p14:creationId xmlns:p14="http://schemas.microsoft.com/office/powerpoint/2010/main" val="183191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6.4.2-2 </a:t>
            </a:r>
            <a:r>
              <a:rPr lang="zh-CN" altLang="en-US" dirty="0"/>
              <a:t>基于概率模型的建模（</a:t>
            </a:r>
            <a:r>
              <a:rPr lang="en-US" altLang="zh-CN" dirty="0"/>
              <a:t>Probabilistic modeling</a:t>
            </a:r>
            <a:r>
              <a:rPr lang="zh-CN" altLang="en-US" dirty="0"/>
              <a:t>）</a:t>
            </a:r>
            <a:endParaRPr lang="en-US" altLang="zh-CN" dirty="0"/>
          </a:p>
          <a:p>
            <a:pPr lvl="2"/>
            <a:r>
              <a:rPr lang="zh-CN" altLang="en-US" dirty="0"/>
              <a:t>贝叶斯学习</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186</a:t>
            </a:fld>
            <a:endParaRPr lang="zh-CN" altLang="en-US"/>
          </a:p>
        </p:txBody>
      </p:sp>
      <p:pic>
        <p:nvPicPr>
          <p:cNvPr id="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2560" y="4104276"/>
            <a:ext cx="2209800" cy="225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6265590" y="5589240"/>
            <a:ext cx="1487996" cy="590920"/>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9"/>
          <p:cNvSpPr/>
          <p:nvPr/>
        </p:nvSpPr>
        <p:spPr>
          <a:xfrm>
            <a:off x="6218170" y="4118131"/>
            <a:ext cx="459202" cy="459202"/>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69" y="4421884"/>
            <a:ext cx="4141558" cy="164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23"/>
          <p:cNvSpPr txBox="1"/>
          <p:nvPr/>
        </p:nvSpPr>
        <p:spPr>
          <a:xfrm>
            <a:off x="1321121" y="3601552"/>
            <a:ext cx="1018631" cy="461665"/>
          </a:xfrm>
          <a:prstGeom prst="rect">
            <a:avLst/>
          </a:prstGeom>
          <a:noFill/>
        </p:spPr>
        <p:txBody>
          <a:bodyPr wrap="square" rtlCol="0">
            <a:spAutoFit/>
          </a:bodyPr>
          <a:lstStyle/>
          <a:p>
            <a:r>
              <a:rPr lang="en-US" sz="2400" dirty="0">
                <a:latin typeface="Times New Roman" pitchFamily="18" charset="0"/>
                <a:cs typeface="Times New Roman" pitchFamily="18" charset="0"/>
              </a:rPr>
              <a:t> P(</a:t>
            </a:r>
            <a:r>
              <a:rPr lang="en-US" sz="2400" i="1" dirty="0">
                <a:solidFill>
                  <a:srgbClr val="FF0000"/>
                </a:solidFill>
                <a:latin typeface="Times New Roman" pitchFamily="18" charset="0"/>
                <a:cs typeface="Times New Roman" pitchFamily="18" charset="0"/>
              </a:rPr>
              <a:t>R</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endParaRPr lang="en-US" sz="3600" dirty="0">
              <a:latin typeface="Times New Roman" pitchFamily="18" charset="0"/>
              <a:cs typeface="Times New Roman" pitchFamily="18" charset="0"/>
            </a:endParaRPr>
          </a:p>
        </p:txBody>
      </p:sp>
      <p:sp>
        <p:nvSpPr>
          <p:cNvPr id="40" name="TextBox 4"/>
          <p:cNvSpPr txBox="1"/>
          <p:nvPr/>
        </p:nvSpPr>
        <p:spPr>
          <a:xfrm>
            <a:off x="1704089" y="6036304"/>
            <a:ext cx="3705338"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buSzPct val="60000"/>
            </a:pPr>
            <a:r>
              <a:rPr lang="zh-CN" altLang="en-US" sz="2000" dirty="0"/>
              <a:t>隐含随机变量，描述形状属性</a:t>
            </a:r>
          </a:p>
        </p:txBody>
      </p:sp>
      <p:sp>
        <p:nvSpPr>
          <p:cNvPr id="41" name="TextBox 23"/>
          <p:cNvSpPr txBox="1"/>
          <p:nvPr/>
        </p:nvSpPr>
        <p:spPr>
          <a:xfrm>
            <a:off x="1455536" y="5991671"/>
            <a:ext cx="1018631" cy="461665"/>
          </a:xfrm>
          <a:prstGeom prst="rect">
            <a:avLst/>
          </a:prstGeom>
          <a:noFill/>
        </p:spPr>
        <p:txBody>
          <a:bodyPr wrap="square" rtlCol="0">
            <a:spAutoFit/>
          </a:bodyPr>
          <a:lstStyle/>
          <a:p>
            <a:r>
              <a:rPr lang="en-US" altLang="zh-CN" sz="2400" i="1" dirty="0">
                <a:solidFill>
                  <a:srgbClr val="FF0000"/>
                </a:solidFill>
                <a:latin typeface="Times New Roman" pitchFamily="18" charset="0"/>
                <a:cs typeface="Times New Roman" pitchFamily="18" charset="0"/>
              </a:rPr>
              <a:t>R</a:t>
            </a:r>
            <a:endParaRPr lang="en-US" sz="3600" dirty="0">
              <a:latin typeface="Times New Roman" pitchFamily="18" charset="0"/>
              <a:cs typeface="Times New Roman" pitchFamily="18" charset="0"/>
            </a:endParaRPr>
          </a:p>
        </p:txBody>
      </p:sp>
      <p:sp>
        <p:nvSpPr>
          <p:cNvPr id="42" name="TextBox 23"/>
          <p:cNvSpPr txBox="1"/>
          <p:nvPr/>
        </p:nvSpPr>
        <p:spPr>
          <a:xfrm>
            <a:off x="3154914" y="3108081"/>
            <a:ext cx="3793350" cy="461665"/>
          </a:xfrm>
          <a:prstGeom prst="rect">
            <a:avLst/>
          </a:prstGeom>
          <a:noFill/>
        </p:spPr>
        <p:txBody>
          <a:bodyPr wrap="square" rtlCol="0">
            <a:spAutoFit/>
          </a:bodyPr>
          <a:lstStyle/>
          <a:p>
            <a:r>
              <a:rPr lang="en-US" sz="2400" dirty="0">
                <a:latin typeface="Times New Roman" pitchFamily="18" charset="0"/>
                <a:cs typeface="Times New Roman" pitchFamily="18" charset="0"/>
              </a:rPr>
              <a:t> P(X)=P({</a:t>
            </a:r>
            <a:r>
              <a:rPr lang="en-US" altLang="zh-CN" sz="2400" i="1" dirty="0">
                <a:solidFill>
                  <a:srgbClr val="FF0000"/>
                </a:solidFill>
                <a:latin typeface="Times New Roman" pitchFamily="18" charset="0"/>
                <a:cs typeface="Times New Roman" pitchFamily="18" charset="0"/>
              </a:rPr>
              <a:t>R</a:t>
            </a:r>
            <a:r>
              <a:rPr lang="en-US" altLang="zh-CN" sz="2400" i="1" dirty="0">
                <a:latin typeface="Times New Roman" pitchFamily="18" charset="0"/>
                <a:cs typeface="Times New Roman" pitchFamily="18" charset="0"/>
              </a:rPr>
              <a:t>, </a:t>
            </a:r>
            <a:r>
              <a:rPr lang="en-US" altLang="zh-CN" sz="2400" b="1" i="1" dirty="0">
                <a:solidFill>
                  <a:schemeClr val="accent6">
                    <a:lumMod val="75000"/>
                  </a:schemeClr>
                </a:solidFill>
                <a:latin typeface="Times New Roman" pitchFamily="18" charset="0"/>
                <a:cs typeface="Times New Roman" pitchFamily="18" charset="0"/>
              </a:rPr>
              <a:t>S</a:t>
            </a:r>
            <a:r>
              <a:rPr lang="en-US" altLang="zh-CN" sz="2400" i="1" dirty="0">
                <a:latin typeface="Times New Roman" pitchFamily="18" charset="0"/>
                <a:cs typeface="Times New Roman" pitchFamily="18" charset="0"/>
              </a:rPr>
              <a:t>, </a:t>
            </a:r>
            <a:r>
              <a:rPr lang="en-US" altLang="zh-CN" sz="2400" b="1" i="1" dirty="0">
                <a:solidFill>
                  <a:schemeClr val="accent1">
                    <a:lumMod val="50000"/>
                  </a:schemeClr>
                </a:solidFill>
                <a:latin typeface="Times New Roman" pitchFamily="18" charset="0"/>
                <a:cs typeface="Times New Roman" pitchFamily="18" charset="0"/>
              </a:rPr>
              <a:t>N</a:t>
            </a:r>
            <a:r>
              <a:rPr lang="en-US" altLang="zh-CN" sz="2400" i="1" dirty="0">
                <a:latin typeface="Times New Roman" pitchFamily="18" charset="0"/>
                <a:cs typeface="Times New Roman" pitchFamily="18" charset="0"/>
              </a:rPr>
              <a:t>, </a:t>
            </a:r>
            <a:r>
              <a:rPr lang="en-US" altLang="zh-CN" sz="2400" b="1" i="1" dirty="0">
                <a:solidFill>
                  <a:schemeClr val="accent3">
                    <a:lumMod val="50000"/>
                  </a:schemeClr>
                </a:solidFill>
                <a:latin typeface="Times New Roman" pitchFamily="18" charset="0"/>
                <a:cs typeface="Times New Roman" pitchFamily="18" charset="0"/>
              </a:rPr>
              <a:t>C</a:t>
            </a:r>
            <a:r>
              <a:rPr lang="en-US" altLang="zh-CN" sz="2400" i="1" dirty="0">
                <a:latin typeface="Times New Roman" pitchFamily="18" charset="0"/>
                <a:cs typeface="Times New Roman" pitchFamily="18" charset="0"/>
              </a:rPr>
              <a:t>, </a:t>
            </a:r>
            <a:r>
              <a:rPr lang="en-US" altLang="zh-CN" sz="2400" b="1" i="1" dirty="0">
                <a:solidFill>
                  <a:schemeClr val="accent3">
                    <a:lumMod val="50000"/>
                  </a:schemeClr>
                </a:solidFill>
                <a:latin typeface="Times New Roman" pitchFamily="18" charset="0"/>
                <a:cs typeface="Times New Roman" pitchFamily="18" charset="0"/>
              </a:rPr>
              <a:t>D</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23787124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6.4.2-2 </a:t>
            </a:r>
            <a:r>
              <a:rPr lang="zh-CN" altLang="en-US" dirty="0"/>
              <a:t>基于概率模型的建模（</a:t>
            </a:r>
            <a:r>
              <a:rPr lang="en-US" altLang="zh-CN" dirty="0"/>
              <a:t>Probabilistic modeling</a:t>
            </a:r>
            <a:r>
              <a:rPr lang="zh-CN" altLang="en-US" dirty="0"/>
              <a:t>）</a:t>
            </a:r>
            <a:endParaRPr lang="en-US" altLang="zh-CN" dirty="0"/>
          </a:p>
          <a:p>
            <a:pPr lvl="2"/>
            <a:r>
              <a:rPr lang="zh-CN" altLang="en-US" dirty="0"/>
              <a:t>贝叶斯学习</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187</a:t>
            </a:fld>
            <a:endParaRPr lang="zh-CN" altLang="en-US"/>
          </a:p>
        </p:txBody>
      </p:sp>
      <p:pic>
        <p:nvPicPr>
          <p:cNvPr id="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0131" y="4104276"/>
            <a:ext cx="2209800" cy="225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6253161" y="5589240"/>
            <a:ext cx="1487996" cy="590920"/>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Group 22"/>
          <p:cNvGrpSpPr/>
          <p:nvPr/>
        </p:nvGrpSpPr>
        <p:grpSpPr>
          <a:xfrm>
            <a:off x="1321121" y="3424667"/>
            <a:ext cx="9144000" cy="994093"/>
            <a:chOff x="108520" y="4414946"/>
            <a:chExt cx="9144000" cy="994093"/>
          </a:xfrm>
        </p:grpSpPr>
        <p:sp>
          <p:nvSpPr>
            <p:cNvPr id="32" name="TextBox 23"/>
            <p:cNvSpPr txBox="1"/>
            <p:nvPr/>
          </p:nvSpPr>
          <p:spPr>
            <a:xfrm>
              <a:off x="108520" y="4440347"/>
              <a:ext cx="9144000" cy="646331"/>
            </a:xfrm>
            <a:prstGeom prst="rect">
              <a:avLst/>
            </a:prstGeom>
            <a:noFill/>
          </p:spPr>
          <p:txBody>
            <a:bodyPr wrap="square" rtlCol="0">
              <a:spAutoFit/>
            </a:bodyPr>
            <a:lstStyle/>
            <a:p>
              <a:r>
                <a:rPr lang="en-US" sz="2400" dirty="0">
                  <a:latin typeface="Times New Roman" pitchFamily="18" charset="0"/>
                  <a:cs typeface="Times New Roman" pitchFamily="18" charset="0"/>
                </a:rPr>
                <a:t> P(</a:t>
              </a:r>
              <a:r>
                <a:rPr lang="en-US" sz="2400" i="1" dirty="0">
                  <a:solidFill>
                    <a:srgbClr val="FF0000"/>
                  </a:solidFill>
                  <a:latin typeface="Times New Roman" pitchFamily="18" charset="0"/>
                  <a:cs typeface="Times New Roman" pitchFamily="18" charset="0"/>
                </a:rPr>
                <a:t>R</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r>
                <a:rPr lang="en-US" sz="3200" dirty="0">
                  <a:latin typeface="Times New Roman" pitchFamily="18" charset="0"/>
                  <a:cs typeface="Times New Roman" pitchFamily="18" charset="0"/>
                </a:rPr>
                <a:t>[</a:t>
              </a:r>
              <a:r>
                <a:rPr lang="en-US" sz="2400" dirty="0">
                  <a:latin typeface="Times New Roman" pitchFamily="18" charset="0"/>
                  <a:cs typeface="Times New Roman" pitchFamily="18" charset="0"/>
                </a:rPr>
                <a:t>P(</a:t>
              </a:r>
              <a:r>
                <a:rPr lang="en-US" sz="2400" i="1" dirty="0">
                  <a:latin typeface="Times New Roman" pitchFamily="18" charset="0"/>
                  <a:cs typeface="Times New Roman" pitchFamily="18" charset="0"/>
                </a:rPr>
                <a:t> </a:t>
              </a:r>
              <a:r>
                <a:rPr lang="en-US" sz="2400" i="1" dirty="0" err="1">
                  <a:solidFill>
                    <a:schemeClr val="tx2"/>
                  </a:solidFill>
                  <a:latin typeface="Times New Roman" pitchFamily="18" charset="0"/>
                  <a:cs typeface="Times New Roman" pitchFamily="18" charset="0"/>
                </a:rPr>
                <a:t>N</a:t>
              </a:r>
              <a:r>
                <a:rPr lang="en-US" sz="2400" i="1" baseline="-25000" dirty="0" err="1">
                  <a:solidFill>
                    <a:schemeClr val="tx2"/>
                  </a:solidFill>
                  <a:latin typeface="Times New Roman" pitchFamily="18" charset="0"/>
                  <a:cs typeface="Times New Roman" pitchFamily="18" charset="0"/>
                </a:rPr>
                <a:t>l</a:t>
              </a:r>
              <a:r>
                <a:rPr lang="en-US" sz="2400" i="1" dirty="0">
                  <a:solidFill>
                    <a:srgbClr val="FF0000"/>
                  </a:solidFill>
                  <a:latin typeface="Times New Roman" pitchFamily="18" charset="0"/>
                  <a:cs typeface="Times New Roman" pitchFamily="18" charset="0"/>
                </a:rPr>
                <a:t> </a:t>
              </a:r>
              <a:r>
                <a:rPr lang="en-US" sz="2400" b="1" i="1" dirty="0">
                  <a:latin typeface="Times New Roman" pitchFamily="18" charset="0"/>
                  <a:cs typeface="Times New Roman" pitchFamily="18" charset="0"/>
                </a:rPr>
                <a:t>|</a:t>
              </a:r>
              <a:r>
                <a:rPr lang="en-US" sz="2400" i="1" dirty="0">
                  <a:solidFill>
                    <a:srgbClr val="FF0000"/>
                  </a:solidFill>
                  <a:latin typeface="Times New Roman" pitchFamily="18" charset="0"/>
                  <a:cs typeface="Times New Roman" pitchFamily="18" charset="0"/>
                </a:rPr>
                <a:t> R</a:t>
              </a:r>
              <a:r>
                <a:rPr lang="en-US" sz="2400" dirty="0">
                  <a:latin typeface="Times New Roman" pitchFamily="18" charset="0"/>
                  <a:cs typeface="Times New Roman" pitchFamily="18" charset="0"/>
                </a:rPr>
                <a:t>) P (</a:t>
              </a:r>
              <a:r>
                <a:rPr lang="en-US" sz="2400" i="1" dirty="0">
                  <a:latin typeface="Times New Roman" pitchFamily="18" charset="0"/>
                  <a:cs typeface="Times New Roman" pitchFamily="18" charset="0"/>
                </a:rPr>
                <a:t> </a:t>
              </a:r>
              <a:r>
                <a:rPr lang="en-US" sz="2400" i="1" dirty="0" err="1">
                  <a:solidFill>
                    <a:schemeClr val="accent6">
                      <a:lumMod val="75000"/>
                    </a:schemeClr>
                  </a:solidFill>
                  <a:latin typeface="Times New Roman" pitchFamily="18" charset="0"/>
                  <a:cs typeface="Times New Roman" pitchFamily="18" charset="0"/>
                </a:rPr>
                <a:t>S</a:t>
              </a:r>
              <a:r>
                <a:rPr lang="en-US" sz="2400" i="1" baseline="-25000" dirty="0" err="1">
                  <a:solidFill>
                    <a:schemeClr val="accent6">
                      <a:lumMod val="75000"/>
                    </a:schemeClr>
                  </a:solidFill>
                  <a:latin typeface="Times New Roman" pitchFamily="18" charset="0"/>
                  <a:cs typeface="Times New Roman" pitchFamily="18" charset="0"/>
                </a:rPr>
                <a:t>l</a:t>
              </a:r>
              <a:r>
                <a:rPr lang="en-US" sz="2400" i="1" dirty="0">
                  <a:solidFill>
                    <a:srgbClr val="FF0000"/>
                  </a:solidFill>
                  <a:latin typeface="Times New Roman" pitchFamily="18" charset="0"/>
                  <a:cs typeface="Times New Roman" pitchFamily="18" charset="0"/>
                </a:rPr>
                <a:t> </a:t>
              </a:r>
              <a:r>
                <a:rPr lang="en-US" sz="2400" b="1" i="1" dirty="0">
                  <a:latin typeface="Times New Roman" pitchFamily="18" charset="0"/>
                  <a:cs typeface="Times New Roman" pitchFamily="18" charset="0"/>
                </a:rPr>
                <a:t>|</a:t>
              </a:r>
              <a:r>
                <a:rPr lang="en-US" sz="2400" i="1" dirty="0">
                  <a:solidFill>
                    <a:srgbClr val="FF0000"/>
                  </a:solidFill>
                  <a:latin typeface="Times New Roman" pitchFamily="18" charset="0"/>
                  <a:cs typeface="Times New Roman" pitchFamily="18" charset="0"/>
                </a:rPr>
                <a:t> R </a:t>
              </a:r>
              <a:r>
                <a:rPr lang="en-US" sz="2400" dirty="0">
                  <a:latin typeface="Times New Roman" pitchFamily="18" charset="0"/>
                  <a:cs typeface="Times New Roman" pitchFamily="18" charset="0"/>
                </a:rPr>
                <a:t>)</a:t>
              </a:r>
              <a:r>
                <a:rPr lang="en-US" sz="3600" dirty="0">
                  <a:latin typeface="Times New Roman" pitchFamily="18" charset="0"/>
                  <a:cs typeface="Times New Roman" pitchFamily="18" charset="0"/>
                </a:rPr>
                <a:t>]</a:t>
              </a:r>
            </a:p>
          </p:txBody>
        </p:sp>
        <p:sp>
          <p:nvSpPr>
            <p:cNvPr id="33" name="TextBox 24"/>
            <p:cNvSpPr txBox="1"/>
            <p:nvPr/>
          </p:nvSpPr>
          <p:spPr>
            <a:xfrm>
              <a:off x="827584" y="4414946"/>
              <a:ext cx="685800" cy="769441"/>
            </a:xfrm>
            <a:prstGeom prst="rect">
              <a:avLst/>
            </a:prstGeom>
            <a:noFill/>
          </p:spPr>
          <p:txBody>
            <a:bodyPr wrap="square" rtlCol="0">
              <a:spAutoFit/>
            </a:bodyPr>
            <a:lstStyle/>
            <a:p>
              <a:r>
                <a:rPr lang="el-GR" sz="4400" dirty="0">
                  <a:latin typeface="Times New Roman" pitchFamily="18" charset="0"/>
                  <a:cs typeface="Times New Roman" pitchFamily="18" charset="0"/>
                </a:rPr>
                <a:t>Π</a:t>
              </a:r>
              <a:endParaRPr lang="en-US" sz="4400" dirty="0">
                <a:latin typeface="Times New Roman" pitchFamily="18" charset="0"/>
                <a:cs typeface="Times New Roman" pitchFamily="18" charset="0"/>
              </a:endParaRPr>
            </a:p>
          </p:txBody>
        </p:sp>
        <p:sp>
          <p:nvSpPr>
            <p:cNvPr id="34" name="TextBox 25"/>
            <p:cNvSpPr txBox="1"/>
            <p:nvPr/>
          </p:nvSpPr>
          <p:spPr>
            <a:xfrm>
              <a:off x="755576" y="5039707"/>
              <a:ext cx="952500" cy="369332"/>
            </a:xfrm>
            <a:prstGeom prst="rect">
              <a:avLst/>
            </a:prstGeom>
            <a:noFill/>
          </p:spPr>
          <p:txBody>
            <a:bodyPr wrap="square" rtlCol="0">
              <a:spAutoFit/>
            </a:bodyPr>
            <a:lstStyle/>
            <a:p>
              <a:r>
                <a:rPr lang="en-US" b="1" i="1" dirty="0">
                  <a:solidFill>
                    <a:srgbClr val="00B050"/>
                  </a:solidFill>
                  <a:latin typeface="Times New Roman" pitchFamily="18" charset="0"/>
                  <a:cs typeface="Times New Roman" pitchFamily="18" charset="0"/>
                </a:rPr>
                <a:t> l </a:t>
              </a:r>
              <a:r>
                <a:rPr lang="ru-RU" b="1" i="1" dirty="0">
                  <a:solidFill>
                    <a:srgbClr val="00B050"/>
                  </a:solidFill>
                  <a:latin typeface="Arial Unicode MS"/>
                  <a:ea typeface="Arial Unicode MS"/>
                  <a:cs typeface="Arial Unicode MS"/>
                </a:rPr>
                <a:t>∈</a:t>
              </a:r>
              <a:r>
                <a:rPr lang="en-US" b="1" i="1" dirty="0">
                  <a:solidFill>
                    <a:srgbClr val="00B050"/>
                  </a:solidFill>
                  <a:latin typeface="Arial Unicode MS"/>
                  <a:ea typeface="Arial Unicode MS"/>
                  <a:cs typeface="Arial Unicode MS"/>
                </a:rPr>
                <a:t> </a:t>
              </a:r>
              <a:r>
                <a:rPr lang="en-US" b="1" i="1" dirty="0">
                  <a:solidFill>
                    <a:srgbClr val="00B050"/>
                  </a:solidFill>
                  <a:latin typeface="Times New Roman" pitchFamily="18" charset="0"/>
                  <a:ea typeface="Arial Unicode MS"/>
                  <a:cs typeface="Times New Roman" pitchFamily="18" charset="0"/>
                </a:rPr>
                <a:t>L</a:t>
              </a:r>
              <a:endParaRPr lang="en-US" sz="2800" b="1" i="1" dirty="0">
                <a:solidFill>
                  <a:srgbClr val="00B050"/>
                </a:solidFill>
                <a:latin typeface="Times New Roman" pitchFamily="18" charset="0"/>
                <a:cs typeface="Times New Roman" pitchFamily="18" charset="0"/>
              </a:endParaRPr>
            </a:p>
          </p:txBody>
        </p:sp>
      </p:grpSp>
      <p:sp>
        <p:nvSpPr>
          <p:cNvPr id="35" name="Oval 9"/>
          <p:cNvSpPr/>
          <p:nvPr/>
        </p:nvSpPr>
        <p:spPr>
          <a:xfrm>
            <a:off x="6205741" y="4118131"/>
            <a:ext cx="459202" cy="459202"/>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9"/>
          <p:cNvSpPr/>
          <p:nvPr/>
        </p:nvSpPr>
        <p:spPr>
          <a:xfrm>
            <a:off x="6736596" y="4920742"/>
            <a:ext cx="459202" cy="459202"/>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3"/>
          <p:cNvSpPr txBox="1"/>
          <p:nvPr/>
        </p:nvSpPr>
        <p:spPr>
          <a:xfrm>
            <a:off x="3154914" y="3108081"/>
            <a:ext cx="3793350" cy="461665"/>
          </a:xfrm>
          <a:prstGeom prst="rect">
            <a:avLst/>
          </a:prstGeom>
          <a:noFill/>
        </p:spPr>
        <p:txBody>
          <a:bodyPr wrap="square" rtlCol="0">
            <a:spAutoFit/>
          </a:bodyPr>
          <a:lstStyle/>
          <a:p>
            <a:r>
              <a:rPr lang="en-US" sz="2400" dirty="0">
                <a:latin typeface="Times New Roman" pitchFamily="18" charset="0"/>
                <a:cs typeface="Times New Roman" pitchFamily="18" charset="0"/>
              </a:rPr>
              <a:t> P(X)=P({</a:t>
            </a:r>
            <a:r>
              <a:rPr lang="en-US" altLang="zh-CN" sz="2400" i="1" dirty="0">
                <a:solidFill>
                  <a:srgbClr val="FF0000"/>
                </a:solidFill>
                <a:latin typeface="Times New Roman" pitchFamily="18" charset="0"/>
                <a:cs typeface="Times New Roman" pitchFamily="18" charset="0"/>
              </a:rPr>
              <a:t>R</a:t>
            </a:r>
            <a:r>
              <a:rPr lang="en-US" altLang="zh-CN" sz="2400" i="1" dirty="0">
                <a:latin typeface="Times New Roman" pitchFamily="18" charset="0"/>
                <a:cs typeface="Times New Roman" pitchFamily="18" charset="0"/>
              </a:rPr>
              <a:t>, </a:t>
            </a:r>
            <a:r>
              <a:rPr lang="en-US" altLang="zh-CN" sz="2400" b="1" i="1" dirty="0">
                <a:solidFill>
                  <a:schemeClr val="accent6">
                    <a:lumMod val="75000"/>
                  </a:schemeClr>
                </a:solidFill>
                <a:latin typeface="Times New Roman" pitchFamily="18" charset="0"/>
                <a:cs typeface="Times New Roman" pitchFamily="18" charset="0"/>
              </a:rPr>
              <a:t>S</a:t>
            </a:r>
            <a:r>
              <a:rPr lang="en-US" altLang="zh-CN" sz="2400" i="1" dirty="0">
                <a:latin typeface="Times New Roman" pitchFamily="18" charset="0"/>
                <a:cs typeface="Times New Roman" pitchFamily="18" charset="0"/>
              </a:rPr>
              <a:t>, </a:t>
            </a:r>
            <a:r>
              <a:rPr lang="en-US" altLang="zh-CN" sz="2400" b="1" i="1" dirty="0">
                <a:solidFill>
                  <a:schemeClr val="accent1">
                    <a:lumMod val="50000"/>
                  </a:schemeClr>
                </a:solidFill>
                <a:latin typeface="Times New Roman" pitchFamily="18" charset="0"/>
                <a:cs typeface="Times New Roman" pitchFamily="18" charset="0"/>
              </a:rPr>
              <a:t>N</a:t>
            </a:r>
            <a:r>
              <a:rPr lang="en-US" altLang="zh-CN" sz="2400" i="1" dirty="0">
                <a:latin typeface="Times New Roman" pitchFamily="18" charset="0"/>
                <a:cs typeface="Times New Roman" pitchFamily="18" charset="0"/>
              </a:rPr>
              <a:t>, </a:t>
            </a:r>
            <a:r>
              <a:rPr lang="en-US" altLang="zh-CN" sz="2400" b="1" i="1" dirty="0">
                <a:solidFill>
                  <a:schemeClr val="accent3">
                    <a:lumMod val="50000"/>
                  </a:schemeClr>
                </a:solidFill>
                <a:latin typeface="Times New Roman" pitchFamily="18" charset="0"/>
                <a:cs typeface="Times New Roman" pitchFamily="18" charset="0"/>
              </a:rPr>
              <a:t>C</a:t>
            </a:r>
            <a:r>
              <a:rPr lang="en-US" altLang="zh-CN" sz="2400" i="1" dirty="0">
                <a:latin typeface="Times New Roman" pitchFamily="18" charset="0"/>
                <a:cs typeface="Times New Roman" pitchFamily="18" charset="0"/>
              </a:rPr>
              <a:t>, </a:t>
            </a:r>
            <a:r>
              <a:rPr lang="en-US" altLang="zh-CN" sz="2400" b="1" i="1" dirty="0">
                <a:solidFill>
                  <a:schemeClr val="accent3">
                    <a:lumMod val="50000"/>
                  </a:schemeClr>
                </a:solidFill>
                <a:latin typeface="Times New Roman" pitchFamily="18" charset="0"/>
                <a:cs typeface="Times New Roman" pitchFamily="18" charset="0"/>
              </a:rPr>
              <a:t>D</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endParaRPr lang="en-US" sz="3600" dirty="0">
              <a:latin typeface="Times New Roman" pitchFamily="18" charset="0"/>
              <a:cs typeface="Times New Roman" pitchFamily="18" charset="0"/>
            </a:endParaRPr>
          </a:p>
        </p:txBody>
      </p:sp>
      <p:grpSp>
        <p:nvGrpSpPr>
          <p:cNvPr id="16" name="组合 15"/>
          <p:cNvGrpSpPr/>
          <p:nvPr/>
        </p:nvGrpSpPr>
        <p:grpSpPr>
          <a:xfrm>
            <a:off x="1763688" y="4509120"/>
            <a:ext cx="3409723" cy="1731391"/>
            <a:chOff x="4810930" y="963432"/>
            <a:chExt cx="4255383" cy="2160800"/>
          </a:xfrm>
        </p:grpSpPr>
        <p:grpSp>
          <p:nvGrpSpPr>
            <p:cNvPr id="17" name="Group 19"/>
            <p:cNvGrpSpPr/>
            <p:nvPr/>
          </p:nvGrpSpPr>
          <p:grpSpPr>
            <a:xfrm>
              <a:off x="4860055" y="2121216"/>
              <a:ext cx="1928309" cy="889216"/>
              <a:chOff x="10213200" y="2473200"/>
              <a:chExt cx="1107000" cy="510480"/>
            </a:xfrm>
          </p:grpSpPr>
          <p:sp>
            <p:nvSpPr>
              <p:cNvPr id="27" name="Freeform 20"/>
              <p:cNvSpPr/>
              <p:nvPr/>
            </p:nvSpPr>
            <p:spPr>
              <a:xfrm>
                <a:off x="10213200" y="2473200"/>
                <a:ext cx="1107000" cy="5104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CCCCC"/>
              </a:solidFill>
              <a:ln>
                <a:noFill/>
                <a:prstDash val="solid"/>
              </a:ln>
            </p:spPr>
            <p:txBody>
              <a:bodyPr vert="horz"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Fallback" pitchFamily="2"/>
                  <a:cs typeface="Lohit Hindi" pitchFamily="2"/>
                </a:endParaRPr>
              </a:p>
            </p:txBody>
          </p:sp>
          <p:pic>
            <p:nvPicPr>
              <p:cNvPr id="28" name="Picture 21"/>
              <p:cNvPicPr>
                <a:picLocks noChangeAspect="1"/>
              </p:cNvPicPr>
              <p:nvPr/>
            </p:nvPicPr>
            <p:blipFill>
              <a:blip r:embed="rId4">
                <a:lum/>
                <a:alphaModFix/>
              </a:blip>
              <a:srcRect/>
              <a:stretch>
                <a:fillRect/>
              </a:stretch>
            </p:blipFill>
            <p:spPr>
              <a:xfrm>
                <a:off x="10290240" y="2495880"/>
                <a:ext cx="936360" cy="457920"/>
              </a:xfrm>
              <a:prstGeom prst="rect">
                <a:avLst/>
              </a:prstGeom>
              <a:noFill/>
              <a:ln>
                <a:noFill/>
              </a:ln>
            </p:spPr>
          </p:pic>
        </p:grpSp>
        <p:grpSp>
          <p:nvGrpSpPr>
            <p:cNvPr id="18" name="Group 26"/>
            <p:cNvGrpSpPr/>
            <p:nvPr/>
          </p:nvGrpSpPr>
          <p:grpSpPr>
            <a:xfrm>
              <a:off x="4875332" y="1101890"/>
              <a:ext cx="1927682" cy="889216"/>
              <a:chOff x="10213920" y="1807560"/>
              <a:chExt cx="1106640" cy="510480"/>
            </a:xfrm>
          </p:grpSpPr>
          <p:sp>
            <p:nvSpPr>
              <p:cNvPr id="24" name="Freeform 27"/>
              <p:cNvSpPr/>
              <p:nvPr/>
            </p:nvSpPr>
            <p:spPr>
              <a:xfrm>
                <a:off x="10213920" y="1807560"/>
                <a:ext cx="1106640" cy="5104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CCCCC"/>
              </a:solidFill>
              <a:ln>
                <a:noFill/>
                <a:prstDash val="solid"/>
              </a:ln>
            </p:spPr>
            <p:txBody>
              <a:bodyPr vert="horz"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Droid Sans Fallback" pitchFamily="2"/>
                  <a:cs typeface="Lohit Hindi" pitchFamily="2"/>
                </a:endParaRPr>
              </a:p>
            </p:txBody>
          </p:sp>
          <p:pic>
            <p:nvPicPr>
              <p:cNvPr id="25" name="Picture 28"/>
              <p:cNvPicPr>
                <a:picLocks noChangeAspect="1"/>
              </p:cNvPicPr>
              <p:nvPr/>
            </p:nvPicPr>
            <p:blipFill>
              <a:blip r:embed="rId5">
                <a:lum/>
                <a:alphaModFix/>
              </a:blip>
              <a:srcRect/>
              <a:stretch>
                <a:fillRect/>
              </a:stretch>
            </p:blipFill>
            <p:spPr>
              <a:xfrm>
                <a:off x="10336320" y="1846800"/>
                <a:ext cx="856439" cy="436320"/>
              </a:xfrm>
              <a:prstGeom prst="rect">
                <a:avLst/>
              </a:prstGeom>
              <a:noFill/>
              <a:ln>
                <a:noFill/>
              </a:ln>
            </p:spPr>
          </p:pic>
        </p:grpSp>
        <p:pic>
          <p:nvPicPr>
            <p:cNvPr id="1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5921" y="1114071"/>
              <a:ext cx="1760505" cy="880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7731" y="2147886"/>
              <a:ext cx="1696884" cy="88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ed Rectangle 31"/>
            <p:cNvSpPr/>
            <p:nvPr/>
          </p:nvSpPr>
          <p:spPr>
            <a:xfrm>
              <a:off x="7026032" y="963432"/>
              <a:ext cx="2040281" cy="2160800"/>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32"/>
            <p:cNvSpPr/>
            <p:nvPr/>
          </p:nvSpPr>
          <p:spPr>
            <a:xfrm>
              <a:off x="4810930" y="970634"/>
              <a:ext cx="2058096" cy="215359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4"/>
          <p:cNvSpPr txBox="1"/>
          <p:nvPr/>
        </p:nvSpPr>
        <p:spPr>
          <a:xfrm>
            <a:off x="1148145" y="6403144"/>
            <a:ext cx="3705338"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buSzPct val="60000"/>
            </a:pPr>
            <a:r>
              <a:rPr lang="zh-CN" altLang="en-US" sz="2000" dirty="0"/>
              <a:t>观测随机变量，描述分支个数；</a:t>
            </a:r>
          </a:p>
        </p:txBody>
      </p:sp>
      <p:sp>
        <p:nvSpPr>
          <p:cNvPr id="39" name="TextBox 23"/>
          <p:cNvSpPr txBox="1"/>
          <p:nvPr/>
        </p:nvSpPr>
        <p:spPr>
          <a:xfrm>
            <a:off x="899592" y="6358511"/>
            <a:ext cx="1018631" cy="461665"/>
          </a:xfrm>
          <a:prstGeom prst="rect">
            <a:avLst/>
          </a:prstGeom>
          <a:noFill/>
        </p:spPr>
        <p:txBody>
          <a:bodyPr wrap="square" rtlCol="0">
            <a:spAutoFit/>
          </a:bodyPr>
          <a:lstStyle/>
          <a:p>
            <a:r>
              <a:rPr lang="en-US" altLang="zh-CN" sz="2400" b="1" i="1" dirty="0">
                <a:solidFill>
                  <a:schemeClr val="accent1">
                    <a:lumMod val="50000"/>
                  </a:schemeClr>
                </a:solidFill>
                <a:latin typeface="Times New Roman" pitchFamily="18" charset="0"/>
                <a:cs typeface="Times New Roman" pitchFamily="18" charset="0"/>
              </a:rPr>
              <a:t>N</a:t>
            </a:r>
            <a:endParaRPr lang="en-US" sz="3600" dirty="0">
              <a:latin typeface="Times New Roman" pitchFamily="18" charset="0"/>
              <a:cs typeface="Times New Roman" pitchFamily="18" charset="0"/>
            </a:endParaRPr>
          </a:p>
        </p:txBody>
      </p:sp>
      <p:pic>
        <p:nvPicPr>
          <p:cNvPr id="5" name="图片 4"/>
          <p:cNvPicPr>
            <a:picLocks noChangeAspect="1"/>
          </p:cNvPicPr>
          <p:nvPr/>
        </p:nvPicPr>
        <p:blipFill>
          <a:blip r:embed="rId8"/>
          <a:stretch>
            <a:fillRect/>
          </a:stretch>
        </p:blipFill>
        <p:spPr>
          <a:xfrm>
            <a:off x="549161" y="4920742"/>
            <a:ext cx="1075511" cy="938211"/>
          </a:xfrm>
          <a:prstGeom prst="rect">
            <a:avLst/>
          </a:prstGeom>
        </p:spPr>
      </p:pic>
      <p:sp>
        <p:nvSpPr>
          <p:cNvPr id="40" name="TextBox 4"/>
          <p:cNvSpPr txBox="1"/>
          <p:nvPr/>
        </p:nvSpPr>
        <p:spPr>
          <a:xfrm>
            <a:off x="4899110" y="6406099"/>
            <a:ext cx="3705338"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buSzPct val="60000"/>
            </a:pPr>
            <a:r>
              <a:rPr lang="zh-CN" altLang="en-US" sz="2000" dirty="0"/>
              <a:t>隐含随机变量，描述分支属性</a:t>
            </a:r>
          </a:p>
        </p:txBody>
      </p:sp>
      <p:sp>
        <p:nvSpPr>
          <p:cNvPr id="41" name="TextBox 23"/>
          <p:cNvSpPr txBox="1"/>
          <p:nvPr/>
        </p:nvSpPr>
        <p:spPr>
          <a:xfrm>
            <a:off x="4650557" y="6361466"/>
            <a:ext cx="1018631" cy="461665"/>
          </a:xfrm>
          <a:prstGeom prst="rect">
            <a:avLst/>
          </a:prstGeom>
          <a:noFill/>
        </p:spPr>
        <p:txBody>
          <a:bodyPr wrap="square" rtlCol="0">
            <a:spAutoFit/>
          </a:bodyPr>
          <a:lstStyle/>
          <a:p>
            <a:r>
              <a:rPr lang="en-US" altLang="zh-CN" sz="2400" b="1" i="1" dirty="0">
                <a:solidFill>
                  <a:schemeClr val="accent6">
                    <a:lumMod val="75000"/>
                  </a:schemeClr>
                </a:solidFill>
                <a:latin typeface="Times New Roman" pitchFamily="18" charset="0"/>
                <a:cs typeface="Times New Roman" pitchFamily="18" charset="0"/>
              </a:rPr>
              <a:t>S</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5037894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6.4.2-2 </a:t>
            </a:r>
            <a:r>
              <a:rPr lang="zh-CN" altLang="en-US" dirty="0"/>
              <a:t>基于概率模型的建模（</a:t>
            </a:r>
            <a:r>
              <a:rPr lang="en-US" altLang="zh-CN" dirty="0"/>
              <a:t>Probabilistic modeling</a:t>
            </a:r>
            <a:r>
              <a:rPr lang="zh-CN" altLang="en-US" dirty="0"/>
              <a:t>）</a:t>
            </a:r>
            <a:endParaRPr lang="en-US" altLang="zh-CN" dirty="0"/>
          </a:p>
          <a:p>
            <a:pPr lvl="2"/>
            <a:r>
              <a:rPr lang="zh-CN" altLang="en-US" dirty="0"/>
              <a:t>贝叶斯学习</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188</a:t>
            </a:fld>
            <a:endParaRPr lang="zh-CN" altLang="en-US"/>
          </a:p>
        </p:txBody>
      </p:sp>
      <p:pic>
        <p:nvPicPr>
          <p:cNvPr id="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2560" y="4104276"/>
            <a:ext cx="2209800" cy="225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6265590" y="5589240"/>
            <a:ext cx="1487996" cy="590920"/>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Group 22"/>
          <p:cNvGrpSpPr/>
          <p:nvPr/>
        </p:nvGrpSpPr>
        <p:grpSpPr>
          <a:xfrm>
            <a:off x="1321121" y="3424667"/>
            <a:ext cx="9144000" cy="994093"/>
            <a:chOff x="108520" y="4414946"/>
            <a:chExt cx="9144000" cy="994093"/>
          </a:xfrm>
        </p:grpSpPr>
        <p:sp>
          <p:nvSpPr>
            <p:cNvPr id="32" name="TextBox 23"/>
            <p:cNvSpPr txBox="1"/>
            <p:nvPr/>
          </p:nvSpPr>
          <p:spPr>
            <a:xfrm>
              <a:off x="108520" y="4440347"/>
              <a:ext cx="9144000" cy="646331"/>
            </a:xfrm>
            <a:prstGeom prst="rect">
              <a:avLst/>
            </a:prstGeom>
            <a:noFill/>
          </p:spPr>
          <p:txBody>
            <a:bodyPr wrap="square" rtlCol="0">
              <a:spAutoFit/>
            </a:bodyPr>
            <a:lstStyle/>
            <a:p>
              <a:r>
                <a:rPr lang="en-US" sz="2400" dirty="0">
                  <a:latin typeface="Times New Roman" pitchFamily="18" charset="0"/>
                  <a:cs typeface="Times New Roman" pitchFamily="18" charset="0"/>
                </a:rPr>
                <a:t> P(</a:t>
              </a:r>
              <a:r>
                <a:rPr lang="en-US" sz="2400" i="1" dirty="0">
                  <a:solidFill>
                    <a:srgbClr val="FF0000"/>
                  </a:solidFill>
                  <a:latin typeface="Times New Roman" pitchFamily="18" charset="0"/>
                  <a:cs typeface="Times New Roman" pitchFamily="18" charset="0"/>
                </a:rPr>
                <a:t>R</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r>
                <a:rPr lang="en-US" sz="3200" dirty="0">
                  <a:latin typeface="Times New Roman" pitchFamily="18" charset="0"/>
                  <a:cs typeface="Times New Roman" pitchFamily="18" charset="0"/>
                </a:rPr>
                <a:t>[</a:t>
              </a:r>
              <a:r>
                <a:rPr lang="en-US" sz="2400" dirty="0">
                  <a:latin typeface="Times New Roman" pitchFamily="18" charset="0"/>
                  <a:cs typeface="Times New Roman" pitchFamily="18" charset="0"/>
                </a:rPr>
                <a:t>P(</a:t>
              </a:r>
              <a:r>
                <a:rPr lang="en-US" sz="2400" i="1" dirty="0">
                  <a:latin typeface="Times New Roman" pitchFamily="18" charset="0"/>
                  <a:cs typeface="Times New Roman" pitchFamily="18" charset="0"/>
                </a:rPr>
                <a:t> </a:t>
              </a:r>
              <a:r>
                <a:rPr lang="en-US" sz="2400" i="1" dirty="0" err="1">
                  <a:solidFill>
                    <a:schemeClr val="tx2"/>
                  </a:solidFill>
                  <a:latin typeface="Times New Roman" pitchFamily="18" charset="0"/>
                  <a:cs typeface="Times New Roman" pitchFamily="18" charset="0"/>
                </a:rPr>
                <a:t>N</a:t>
              </a:r>
              <a:r>
                <a:rPr lang="en-US" sz="2400" i="1" baseline="-25000" dirty="0" err="1">
                  <a:solidFill>
                    <a:schemeClr val="tx2"/>
                  </a:solidFill>
                  <a:latin typeface="Times New Roman" pitchFamily="18" charset="0"/>
                  <a:cs typeface="Times New Roman" pitchFamily="18" charset="0"/>
                </a:rPr>
                <a:t>l</a:t>
              </a:r>
              <a:r>
                <a:rPr lang="en-US" sz="2400" i="1" dirty="0">
                  <a:solidFill>
                    <a:srgbClr val="FF0000"/>
                  </a:solidFill>
                  <a:latin typeface="Times New Roman" pitchFamily="18" charset="0"/>
                  <a:cs typeface="Times New Roman" pitchFamily="18" charset="0"/>
                </a:rPr>
                <a:t> </a:t>
              </a:r>
              <a:r>
                <a:rPr lang="en-US" sz="2400" b="1" i="1" dirty="0">
                  <a:latin typeface="Times New Roman" pitchFamily="18" charset="0"/>
                  <a:cs typeface="Times New Roman" pitchFamily="18" charset="0"/>
                </a:rPr>
                <a:t>|</a:t>
              </a:r>
              <a:r>
                <a:rPr lang="en-US" sz="2400" i="1" dirty="0">
                  <a:solidFill>
                    <a:srgbClr val="FF0000"/>
                  </a:solidFill>
                  <a:latin typeface="Times New Roman" pitchFamily="18" charset="0"/>
                  <a:cs typeface="Times New Roman" pitchFamily="18" charset="0"/>
                </a:rPr>
                <a:t> R</a:t>
              </a:r>
              <a:r>
                <a:rPr lang="en-US" sz="2400" dirty="0">
                  <a:latin typeface="Times New Roman" pitchFamily="18" charset="0"/>
                  <a:cs typeface="Times New Roman" pitchFamily="18" charset="0"/>
                </a:rPr>
                <a:t>) P (</a:t>
              </a:r>
              <a:r>
                <a:rPr lang="en-US" sz="2400" i="1" dirty="0">
                  <a:latin typeface="Times New Roman" pitchFamily="18" charset="0"/>
                  <a:cs typeface="Times New Roman" pitchFamily="18" charset="0"/>
                </a:rPr>
                <a:t> </a:t>
              </a:r>
              <a:r>
                <a:rPr lang="en-US" sz="2400" i="1" dirty="0" err="1">
                  <a:solidFill>
                    <a:schemeClr val="accent6">
                      <a:lumMod val="75000"/>
                    </a:schemeClr>
                  </a:solidFill>
                  <a:latin typeface="Times New Roman" pitchFamily="18" charset="0"/>
                  <a:cs typeface="Times New Roman" pitchFamily="18" charset="0"/>
                </a:rPr>
                <a:t>S</a:t>
              </a:r>
              <a:r>
                <a:rPr lang="en-US" sz="2400" i="1" baseline="-25000" dirty="0" err="1">
                  <a:solidFill>
                    <a:schemeClr val="accent6">
                      <a:lumMod val="75000"/>
                    </a:schemeClr>
                  </a:solidFill>
                  <a:latin typeface="Times New Roman" pitchFamily="18" charset="0"/>
                  <a:cs typeface="Times New Roman" pitchFamily="18" charset="0"/>
                </a:rPr>
                <a:t>l</a:t>
              </a:r>
              <a:r>
                <a:rPr lang="en-US" sz="2400" i="1" dirty="0">
                  <a:solidFill>
                    <a:srgbClr val="FF0000"/>
                  </a:solidFill>
                  <a:latin typeface="Times New Roman" pitchFamily="18" charset="0"/>
                  <a:cs typeface="Times New Roman" pitchFamily="18" charset="0"/>
                </a:rPr>
                <a:t> </a:t>
              </a:r>
              <a:r>
                <a:rPr lang="en-US" sz="2400" b="1" i="1" dirty="0">
                  <a:latin typeface="Times New Roman" pitchFamily="18" charset="0"/>
                  <a:cs typeface="Times New Roman" pitchFamily="18" charset="0"/>
                </a:rPr>
                <a:t>|</a:t>
              </a:r>
              <a:r>
                <a:rPr lang="en-US" sz="2400" i="1" dirty="0">
                  <a:solidFill>
                    <a:srgbClr val="FF0000"/>
                  </a:solidFill>
                  <a:latin typeface="Times New Roman" pitchFamily="18" charset="0"/>
                  <a:cs typeface="Times New Roman" pitchFamily="18" charset="0"/>
                </a:rPr>
                <a:t> R </a:t>
              </a:r>
              <a:r>
                <a:rPr lang="en-US" sz="2400" dirty="0">
                  <a:latin typeface="Times New Roman" pitchFamily="18" charset="0"/>
                  <a:cs typeface="Times New Roman" pitchFamily="18" charset="0"/>
                </a:rPr>
                <a:t>) P(</a:t>
              </a:r>
              <a:r>
                <a:rPr lang="en-US" sz="2400" i="1" dirty="0">
                  <a:latin typeface="Times New Roman" pitchFamily="18" charset="0"/>
                  <a:cs typeface="Times New Roman" pitchFamily="18" charset="0"/>
                </a:rPr>
                <a:t> </a:t>
              </a:r>
              <a:r>
                <a:rPr lang="en-US" sz="2400" i="1" dirty="0">
                  <a:solidFill>
                    <a:srgbClr val="7030A0"/>
                  </a:solidFill>
                  <a:latin typeface="Times New Roman" pitchFamily="18" charset="0"/>
                  <a:cs typeface="Times New Roman" pitchFamily="18" charset="0"/>
                </a:rPr>
                <a:t>D</a:t>
              </a:r>
              <a:r>
                <a:rPr lang="en-US" sz="2400" i="1" baseline="-25000" dirty="0">
                  <a:solidFill>
                    <a:srgbClr val="7030A0"/>
                  </a:solidFill>
                  <a:latin typeface="Times New Roman" pitchFamily="18" charset="0"/>
                  <a:cs typeface="Times New Roman" pitchFamily="18" charset="0"/>
                </a:rPr>
                <a:t>l</a:t>
              </a:r>
              <a:r>
                <a:rPr lang="en-US" sz="2400" i="1" dirty="0">
                  <a:solidFill>
                    <a:srgbClr val="FF0000"/>
                  </a:solidFill>
                  <a:latin typeface="Times New Roman" pitchFamily="18" charset="0"/>
                  <a:cs typeface="Times New Roman" pitchFamily="18" charset="0"/>
                </a:rPr>
                <a:t> </a:t>
              </a:r>
              <a:r>
                <a:rPr lang="en-US" sz="2400" b="1" i="1" dirty="0">
                  <a:latin typeface="Times New Roman" pitchFamily="18" charset="0"/>
                  <a:cs typeface="Times New Roman" pitchFamily="18" charset="0"/>
                </a:rPr>
                <a:t>|</a:t>
              </a:r>
              <a:r>
                <a:rPr lang="en-US" sz="2400" i="1" dirty="0">
                  <a:solidFill>
                    <a:srgbClr val="FF0000"/>
                  </a:solidFill>
                  <a:latin typeface="Times New Roman" pitchFamily="18" charset="0"/>
                  <a:cs typeface="Times New Roman" pitchFamily="18" charset="0"/>
                </a:rPr>
                <a:t> </a:t>
              </a:r>
              <a:r>
                <a:rPr lang="en-US" sz="2400" i="1" dirty="0" err="1">
                  <a:solidFill>
                    <a:schemeClr val="accent6">
                      <a:lumMod val="75000"/>
                    </a:schemeClr>
                  </a:solidFill>
                  <a:latin typeface="Times New Roman" pitchFamily="18" charset="0"/>
                  <a:cs typeface="Times New Roman" pitchFamily="18" charset="0"/>
                </a:rPr>
                <a:t>S</a:t>
              </a:r>
              <a:r>
                <a:rPr lang="en-US" sz="2400" i="1" baseline="-25000" dirty="0" err="1">
                  <a:solidFill>
                    <a:schemeClr val="accent6">
                      <a:lumMod val="75000"/>
                    </a:schemeClr>
                  </a:solidFill>
                  <a:latin typeface="Times New Roman" pitchFamily="18" charset="0"/>
                  <a:cs typeface="Times New Roman" pitchFamily="18" charset="0"/>
                </a:rPr>
                <a:t>l</a:t>
              </a:r>
              <a:r>
                <a:rPr lang="en-US" sz="2400" dirty="0">
                  <a:latin typeface="Times New Roman" pitchFamily="18" charset="0"/>
                  <a:cs typeface="Times New Roman" pitchFamily="18" charset="0"/>
                </a:rPr>
                <a:t> ) P(</a:t>
              </a:r>
              <a:r>
                <a:rPr lang="en-US" sz="2400" i="1" dirty="0">
                  <a:latin typeface="Times New Roman" pitchFamily="18" charset="0"/>
                  <a:cs typeface="Times New Roman" pitchFamily="18" charset="0"/>
                </a:rPr>
                <a:t> </a:t>
              </a:r>
              <a:r>
                <a:rPr lang="en-US" sz="2000" i="1" dirty="0" err="1">
                  <a:solidFill>
                    <a:schemeClr val="accent3">
                      <a:lumMod val="50000"/>
                    </a:schemeClr>
                  </a:solidFill>
                  <a:latin typeface="Times New Roman" pitchFamily="18" charset="0"/>
                  <a:cs typeface="Times New Roman" pitchFamily="18" charset="0"/>
                </a:rPr>
                <a:t>C</a:t>
              </a:r>
              <a:r>
                <a:rPr lang="en-US" sz="2400" i="1" baseline="-25000" dirty="0" err="1">
                  <a:solidFill>
                    <a:schemeClr val="accent3">
                      <a:lumMod val="50000"/>
                    </a:schemeClr>
                  </a:solidFill>
                  <a:latin typeface="Times New Roman" pitchFamily="18" charset="0"/>
                  <a:cs typeface="Times New Roman" pitchFamily="18" charset="0"/>
                </a:rPr>
                <a:t>l</a:t>
              </a:r>
              <a:r>
                <a:rPr lang="en-US" sz="2400" i="1" dirty="0">
                  <a:solidFill>
                    <a:srgbClr val="FF0000"/>
                  </a:solidFill>
                  <a:latin typeface="Times New Roman" pitchFamily="18" charset="0"/>
                  <a:cs typeface="Times New Roman" pitchFamily="18" charset="0"/>
                </a:rPr>
                <a:t> </a:t>
              </a:r>
              <a:r>
                <a:rPr lang="en-US" sz="2400" b="1" i="1" dirty="0">
                  <a:latin typeface="Times New Roman" pitchFamily="18" charset="0"/>
                  <a:cs typeface="Times New Roman" pitchFamily="18" charset="0"/>
                </a:rPr>
                <a:t>| </a:t>
              </a:r>
              <a:r>
                <a:rPr lang="en-US" sz="2400" i="1" dirty="0" err="1">
                  <a:solidFill>
                    <a:schemeClr val="accent6">
                      <a:lumMod val="75000"/>
                    </a:schemeClr>
                  </a:solidFill>
                  <a:latin typeface="Times New Roman" pitchFamily="18" charset="0"/>
                  <a:cs typeface="Times New Roman" pitchFamily="18" charset="0"/>
                </a:rPr>
                <a:t>S</a:t>
              </a:r>
              <a:r>
                <a:rPr lang="en-US" sz="2400" i="1" baseline="-25000" dirty="0" err="1">
                  <a:solidFill>
                    <a:schemeClr val="accent6">
                      <a:lumMod val="75000"/>
                    </a:schemeClr>
                  </a:solidFill>
                  <a:latin typeface="Times New Roman" pitchFamily="18" charset="0"/>
                  <a:cs typeface="Times New Roman" pitchFamily="18" charset="0"/>
                </a:rPr>
                <a:t>l</a:t>
              </a:r>
              <a:r>
                <a:rPr lang="en-US" sz="2400" dirty="0">
                  <a:latin typeface="Times New Roman" pitchFamily="18" charset="0"/>
                  <a:cs typeface="Times New Roman" pitchFamily="18" charset="0"/>
                </a:rPr>
                <a:t> )</a:t>
              </a:r>
              <a:r>
                <a:rPr lang="en-US" sz="3600" dirty="0">
                  <a:latin typeface="Times New Roman" pitchFamily="18" charset="0"/>
                  <a:cs typeface="Times New Roman" pitchFamily="18" charset="0"/>
                </a:rPr>
                <a:t>]</a:t>
              </a:r>
            </a:p>
          </p:txBody>
        </p:sp>
        <p:sp>
          <p:nvSpPr>
            <p:cNvPr id="33" name="TextBox 24"/>
            <p:cNvSpPr txBox="1"/>
            <p:nvPr/>
          </p:nvSpPr>
          <p:spPr>
            <a:xfrm>
              <a:off x="827584" y="4414946"/>
              <a:ext cx="685800" cy="769441"/>
            </a:xfrm>
            <a:prstGeom prst="rect">
              <a:avLst/>
            </a:prstGeom>
            <a:noFill/>
          </p:spPr>
          <p:txBody>
            <a:bodyPr wrap="square" rtlCol="0">
              <a:spAutoFit/>
            </a:bodyPr>
            <a:lstStyle/>
            <a:p>
              <a:r>
                <a:rPr lang="el-GR" sz="4400" dirty="0">
                  <a:latin typeface="Times New Roman" pitchFamily="18" charset="0"/>
                  <a:cs typeface="Times New Roman" pitchFamily="18" charset="0"/>
                </a:rPr>
                <a:t>Π</a:t>
              </a:r>
              <a:endParaRPr lang="en-US" sz="4400" dirty="0">
                <a:latin typeface="Times New Roman" pitchFamily="18" charset="0"/>
                <a:cs typeface="Times New Roman" pitchFamily="18" charset="0"/>
              </a:endParaRPr>
            </a:p>
          </p:txBody>
        </p:sp>
        <p:sp>
          <p:nvSpPr>
            <p:cNvPr id="34" name="TextBox 25"/>
            <p:cNvSpPr txBox="1"/>
            <p:nvPr/>
          </p:nvSpPr>
          <p:spPr>
            <a:xfrm>
              <a:off x="755576" y="5039707"/>
              <a:ext cx="952500" cy="369332"/>
            </a:xfrm>
            <a:prstGeom prst="rect">
              <a:avLst/>
            </a:prstGeom>
            <a:noFill/>
          </p:spPr>
          <p:txBody>
            <a:bodyPr wrap="square" rtlCol="0">
              <a:spAutoFit/>
            </a:bodyPr>
            <a:lstStyle/>
            <a:p>
              <a:r>
                <a:rPr lang="en-US" b="1" i="1" dirty="0">
                  <a:solidFill>
                    <a:srgbClr val="00B050"/>
                  </a:solidFill>
                  <a:latin typeface="Times New Roman" pitchFamily="18" charset="0"/>
                  <a:cs typeface="Times New Roman" pitchFamily="18" charset="0"/>
                </a:rPr>
                <a:t> l </a:t>
              </a:r>
              <a:r>
                <a:rPr lang="ru-RU" b="1" i="1" dirty="0">
                  <a:solidFill>
                    <a:srgbClr val="00B050"/>
                  </a:solidFill>
                  <a:latin typeface="Arial Unicode MS"/>
                  <a:ea typeface="Arial Unicode MS"/>
                  <a:cs typeface="Arial Unicode MS"/>
                </a:rPr>
                <a:t>∈</a:t>
              </a:r>
              <a:r>
                <a:rPr lang="en-US" b="1" i="1" dirty="0">
                  <a:solidFill>
                    <a:srgbClr val="00B050"/>
                  </a:solidFill>
                  <a:latin typeface="Arial Unicode MS"/>
                  <a:ea typeface="Arial Unicode MS"/>
                  <a:cs typeface="Arial Unicode MS"/>
                </a:rPr>
                <a:t> </a:t>
              </a:r>
              <a:r>
                <a:rPr lang="en-US" b="1" i="1" dirty="0">
                  <a:solidFill>
                    <a:srgbClr val="00B050"/>
                  </a:solidFill>
                  <a:latin typeface="Times New Roman" pitchFamily="18" charset="0"/>
                  <a:ea typeface="Arial Unicode MS"/>
                  <a:cs typeface="Times New Roman" pitchFamily="18" charset="0"/>
                </a:rPr>
                <a:t>L</a:t>
              </a:r>
              <a:endParaRPr lang="en-US" sz="2800" b="1" i="1" dirty="0">
                <a:solidFill>
                  <a:srgbClr val="00B050"/>
                </a:solidFill>
                <a:latin typeface="Times New Roman" pitchFamily="18" charset="0"/>
                <a:cs typeface="Times New Roman" pitchFamily="18" charset="0"/>
              </a:endParaRPr>
            </a:p>
          </p:txBody>
        </p:sp>
      </p:grpSp>
      <p:sp>
        <p:nvSpPr>
          <p:cNvPr id="35" name="Oval 9"/>
          <p:cNvSpPr/>
          <p:nvPr/>
        </p:nvSpPr>
        <p:spPr>
          <a:xfrm>
            <a:off x="6218170" y="4118131"/>
            <a:ext cx="459202" cy="459202"/>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9"/>
          <p:cNvSpPr/>
          <p:nvPr/>
        </p:nvSpPr>
        <p:spPr>
          <a:xfrm>
            <a:off x="6749025" y="4920742"/>
            <a:ext cx="459202" cy="459202"/>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3"/>
          <p:cNvSpPr txBox="1"/>
          <p:nvPr/>
        </p:nvSpPr>
        <p:spPr>
          <a:xfrm>
            <a:off x="3154914" y="3108081"/>
            <a:ext cx="3793350" cy="461665"/>
          </a:xfrm>
          <a:prstGeom prst="rect">
            <a:avLst/>
          </a:prstGeom>
          <a:noFill/>
        </p:spPr>
        <p:txBody>
          <a:bodyPr wrap="square" rtlCol="0">
            <a:spAutoFit/>
          </a:bodyPr>
          <a:lstStyle/>
          <a:p>
            <a:r>
              <a:rPr lang="en-US" sz="2400" dirty="0">
                <a:latin typeface="Times New Roman" pitchFamily="18" charset="0"/>
                <a:cs typeface="Times New Roman" pitchFamily="18" charset="0"/>
              </a:rPr>
              <a:t> P(X)=P({</a:t>
            </a:r>
            <a:r>
              <a:rPr lang="en-US" altLang="zh-CN" sz="2400" i="1" dirty="0">
                <a:solidFill>
                  <a:srgbClr val="FF0000"/>
                </a:solidFill>
                <a:latin typeface="Times New Roman" pitchFamily="18" charset="0"/>
                <a:cs typeface="Times New Roman" pitchFamily="18" charset="0"/>
              </a:rPr>
              <a:t>R</a:t>
            </a:r>
            <a:r>
              <a:rPr lang="en-US" altLang="zh-CN" sz="2400" i="1" dirty="0">
                <a:latin typeface="Times New Roman" pitchFamily="18" charset="0"/>
                <a:cs typeface="Times New Roman" pitchFamily="18" charset="0"/>
              </a:rPr>
              <a:t>, </a:t>
            </a:r>
            <a:r>
              <a:rPr lang="en-US" altLang="zh-CN" sz="2400" b="1" i="1" dirty="0">
                <a:solidFill>
                  <a:schemeClr val="accent6">
                    <a:lumMod val="75000"/>
                  </a:schemeClr>
                </a:solidFill>
                <a:latin typeface="Times New Roman" pitchFamily="18" charset="0"/>
                <a:cs typeface="Times New Roman" pitchFamily="18" charset="0"/>
              </a:rPr>
              <a:t>S</a:t>
            </a:r>
            <a:r>
              <a:rPr lang="en-US" altLang="zh-CN" sz="2400" i="1" dirty="0">
                <a:latin typeface="Times New Roman" pitchFamily="18" charset="0"/>
                <a:cs typeface="Times New Roman" pitchFamily="18" charset="0"/>
              </a:rPr>
              <a:t>, </a:t>
            </a:r>
            <a:r>
              <a:rPr lang="en-US" altLang="zh-CN" sz="2400" b="1" i="1" dirty="0">
                <a:solidFill>
                  <a:schemeClr val="accent1">
                    <a:lumMod val="50000"/>
                  </a:schemeClr>
                </a:solidFill>
                <a:latin typeface="Times New Roman" pitchFamily="18" charset="0"/>
                <a:cs typeface="Times New Roman" pitchFamily="18" charset="0"/>
              </a:rPr>
              <a:t>N</a:t>
            </a:r>
            <a:r>
              <a:rPr lang="en-US" altLang="zh-CN" sz="2400" i="1" dirty="0">
                <a:latin typeface="Times New Roman" pitchFamily="18" charset="0"/>
                <a:cs typeface="Times New Roman" pitchFamily="18" charset="0"/>
              </a:rPr>
              <a:t>, </a:t>
            </a:r>
            <a:r>
              <a:rPr lang="en-US" altLang="zh-CN" sz="2400" b="1" i="1" dirty="0">
                <a:solidFill>
                  <a:schemeClr val="accent3">
                    <a:lumMod val="50000"/>
                  </a:schemeClr>
                </a:solidFill>
                <a:latin typeface="Times New Roman" pitchFamily="18" charset="0"/>
                <a:cs typeface="Times New Roman" pitchFamily="18" charset="0"/>
              </a:rPr>
              <a:t>C</a:t>
            </a:r>
            <a:r>
              <a:rPr lang="en-US" altLang="zh-CN" sz="2400" i="1" dirty="0">
                <a:latin typeface="Times New Roman" pitchFamily="18" charset="0"/>
                <a:cs typeface="Times New Roman" pitchFamily="18" charset="0"/>
              </a:rPr>
              <a:t>, </a:t>
            </a:r>
            <a:r>
              <a:rPr lang="en-US" altLang="zh-CN" sz="2400" b="1" i="1" dirty="0">
                <a:solidFill>
                  <a:schemeClr val="accent3">
                    <a:lumMod val="50000"/>
                  </a:schemeClr>
                </a:solidFill>
                <a:latin typeface="Times New Roman" pitchFamily="18" charset="0"/>
                <a:cs typeface="Times New Roman" pitchFamily="18" charset="0"/>
              </a:rPr>
              <a:t>D</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endParaRPr lang="en-US" sz="3600" dirty="0">
              <a:latin typeface="Times New Roman" pitchFamily="18" charset="0"/>
              <a:cs typeface="Times New Roman" pitchFamily="18" charset="0"/>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0628" y="4695759"/>
            <a:ext cx="3845036" cy="195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3962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6.4.2-2 </a:t>
            </a:r>
            <a:r>
              <a:rPr lang="zh-CN" altLang="en-US" dirty="0"/>
              <a:t>基于概率模型的建模（</a:t>
            </a:r>
            <a:r>
              <a:rPr lang="en-US" altLang="zh-CN" dirty="0"/>
              <a:t>Probabilistic modeling</a:t>
            </a:r>
            <a:r>
              <a:rPr lang="zh-CN" altLang="en-US" dirty="0"/>
              <a:t>）</a:t>
            </a:r>
            <a:endParaRPr lang="en-US" altLang="zh-CN" dirty="0"/>
          </a:p>
          <a:p>
            <a:pPr lvl="2"/>
            <a:r>
              <a:rPr lang="zh-CN" altLang="en-US" dirty="0"/>
              <a:t>贝叶斯学习</a:t>
            </a:r>
            <a:endParaRPr lang="en-US" altLang="zh-CN" dirty="0"/>
          </a:p>
          <a:p>
            <a:pPr lvl="3"/>
            <a:r>
              <a:rPr lang="zh-CN" altLang="en-US" dirty="0"/>
              <a:t>给定数据集，利用贝叶斯统计进行训练</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189</a:t>
            </a:fld>
            <a:endParaRPr lang="zh-CN" altLang="en-US"/>
          </a:p>
        </p:txBody>
      </p:sp>
      <p:pic>
        <p:nvPicPr>
          <p:cNvPr id="2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560" y="4104276"/>
            <a:ext cx="2209800" cy="225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6265590" y="5589240"/>
            <a:ext cx="1487996" cy="590920"/>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9"/>
          <p:cNvSpPr/>
          <p:nvPr/>
        </p:nvSpPr>
        <p:spPr>
          <a:xfrm>
            <a:off x="6218170" y="4118131"/>
            <a:ext cx="459202" cy="459202"/>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9"/>
          <p:cNvSpPr/>
          <p:nvPr/>
        </p:nvSpPr>
        <p:spPr>
          <a:xfrm>
            <a:off x="6749025" y="4920742"/>
            <a:ext cx="459202" cy="459202"/>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3"/>
          <p:cNvSpPr txBox="1"/>
          <p:nvPr/>
        </p:nvSpPr>
        <p:spPr>
          <a:xfrm>
            <a:off x="3154914" y="3108081"/>
            <a:ext cx="3793350" cy="461665"/>
          </a:xfrm>
          <a:prstGeom prst="rect">
            <a:avLst/>
          </a:prstGeom>
          <a:noFill/>
        </p:spPr>
        <p:txBody>
          <a:bodyPr wrap="square" rtlCol="0">
            <a:spAutoFit/>
          </a:bodyPr>
          <a:lstStyle/>
          <a:p>
            <a:r>
              <a:rPr lang="en-US" sz="2400" dirty="0">
                <a:latin typeface="Times New Roman" pitchFamily="18" charset="0"/>
                <a:cs typeface="Times New Roman" pitchFamily="18" charset="0"/>
              </a:rPr>
              <a:t> P(X)=P({</a:t>
            </a:r>
            <a:r>
              <a:rPr lang="en-US" altLang="zh-CN" sz="2400" i="1" dirty="0">
                <a:solidFill>
                  <a:srgbClr val="FF0000"/>
                </a:solidFill>
                <a:latin typeface="Times New Roman" pitchFamily="18" charset="0"/>
                <a:cs typeface="Times New Roman" pitchFamily="18" charset="0"/>
              </a:rPr>
              <a:t>R</a:t>
            </a:r>
            <a:r>
              <a:rPr lang="en-US" altLang="zh-CN" sz="2400" i="1" dirty="0">
                <a:latin typeface="Times New Roman" pitchFamily="18" charset="0"/>
                <a:cs typeface="Times New Roman" pitchFamily="18" charset="0"/>
              </a:rPr>
              <a:t>, </a:t>
            </a:r>
            <a:r>
              <a:rPr lang="en-US" altLang="zh-CN" sz="2400" b="1" i="1" dirty="0">
                <a:solidFill>
                  <a:schemeClr val="accent6">
                    <a:lumMod val="75000"/>
                  </a:schemeClr>
                </a:solidFill>
                <a:latin typeface="Times New Roman" pitchFamily="18" charset="0"/>
                <a:cs typeface="Times New Roman" pitchFamily="18" charset="0"/>
              </a:rPr>
              <a:t>S</a:t>
            </a:r>
            <a:r>
              <a:rPr lang="en-US" altLang="zh-CN" sz="2400" i="1" dirty="0">
                <a:latin typeface="Times New Roman" pitchFamily="18" charset="0"/>
                <a:cs typeface="Times New Roman" pitchFamily="18" charset="0"/>
              </a:rPr>
              <a:t>, </a:t>
            </a:r>
            <a:r>
              <a:rPr lang="en-US" altLang="zh-CN" sz="2400" b="1" i="1" dirty="0">
                <a:solidFill>
                  <a:schemeClr val="accent1">
                    <a:lumMod val="50000"/>
                  </a:schemeClr>
                </a:solidFill>
                <a:latin typeface="Times New Roman" pitchFamily="18" charset="0"/>
                <a:cs typeface="Times New Roman" pitchFamily="18" charset="0"/>
              </a:rPr>
              <a:t>N</a:t>
            </a:r>
            <a:r>
              <a:rPr lang="en-US" altLang="zh-CN" sz="2400" i="1" dirty="0">
                <a:latin typeface="Times New Roman" pitchFamily="18" charset="0"/>
                <a:cs typeface="Times New Roman" pitchFamily="18" charset="0"/>
              </a:rPr>
              <a:t>, </a:t>
            </a:r>
            <a:r>
              <a:rPr lang="en-US" altLang="zh-CN" sz="2400" b="1" i="1" dirty="0">
                <a:solidFill>
                  <a:schemeClr val="accent3">
                    <a:lumMod val="50000"/>
                  </a:schemeClr>
                </a:solidFill>
                <a:latin typeface="Times New Roman" pitchFamily="18" charset="0"/>
                <a:cs typeface="Times New Roman" pitchFamily="18" charset="0"/>
              </a:rPr>
              <a:t>C</a:t>
            </a:r>
            <a:r>
              <a:rPr lang="en-US" altLang="zh-CN" sz="2400" i="1" dirty="0">
                <a:latin typeface="Times New Roman" pitchFamily="18" charset="0"/>
                <a:cs typeface="Times New Roman" pitchFamily="18" charset="0"/>
              </a:rPr>
              <a:t>, </a:t>
            </a:r>
            <a:r>
              <a:rPr lang="en-US" altLang="zh-CN" sz="2400" b="1" i="1" dirty="0">
                <a:solidFill>
                  <a:schemeClr val="accent3">
                    <a:lumMod val="50000"/>
                  </a:schemeClr>
                </a:solidFill>
                <a:latin typeface="Times New Roman" pitchFamily="18" charset="0"/>
                <a:cs typeface="Times New Roman" pitchFamily="18" charset="0"/>
              </a:rPr>
              <a:t>D</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r>
              <a:rPr lang="en-US" sz="2400" i="1" dirty="0">
                <a:latin typeface="Times New Roman" pitchFamily="18" charset="0"/>
                <a:cs typeface="Times New Roman" pitchFamily="18" charset="0"/>
              </a:rPr>
              <a:t> </a:t>
            </a:r>
            <a:r>
              <a:rPr lang="el-GR" sz="2400" i="1" dirty="0">
                <a:latin typeface="Times New Roman" pitchFamily="18" charset="0"/>
                <a:cs typeface="Times New Roman" pitchFamily="18" charset="0"/>
              </a:rPr>
              <a:t> </a:t>
            </a:r>
            <a:endParaRPr lang="en-US" sz="3600" dirty="0">
              <a:latin typeface="Times New Roman" pitchFamily="18" charset="0"/>
              <a:cs typeface="Times New Roman" pitchFamily="18" charset="0"/>
            </a:endParaRPr>
          </a:p>
        </p:txBody>
      </p:sp>
      <p:pic>
        <p:nvPicPr>
          <p:cNvPr id="16"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14" y="4240905"/>
            <a:ext cx="2810933" cy="2357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9" name="对象 18"/>
          <p:cNvGraphicFramePr>
            <a:graphicFrameLocks noChangeAspect="1"/>
          </p:cNvGraphicFramePr>
          <p:nvPr>
            <p:extLst>
              <p:ext uri="{D42A27DB-BD31-4B8C-83A1-F6EECF244321}">
                <p14:modId xmlns:p14="http://schemas.microsoft.com/office/powerpoint/2010/main" val="2222296325"/>
              </p:ext>
            </p:extLst>
          </p:nvPr>
        </p:nvGraphicFramePr>
        <p:xfrm>
          <a:off x="3406746" y="4869704"/>
          <a:ext cx="2110826" cy="1350168"/>
        </p:xfrm>
        <a:graphic>
          <a:graphicData uri="http://schemas.openxmlformats.org/presentationml/2006/ole">
            <mc:AlternateContent xmlns:mc="http://schemas.openxmlformats.org/markup-compatibility/2006">
              <mc:Choice xmlns:v="urn:schemas-microsoft-com:vml" Requires="v">
                <p:oleObj spid="_x0000_s138284" name="Equation" r:id="rId6" imgW="914400" imgH="634680" progId="Equation.DSMT4">
                  <p:embed/>
                </p:oleObj>
              </mc:Choice>
              <mc:Fallback>
                <p:oleObj name="Equation" r:id="rId6" imgW="914400" imgH="634680" progId="Equation.DSMT4">
                  <p:embed/>
                  <p:pic>
                    <p:nvPicPr>
                      <p:cNvPr id="0" name=""/>
                      <p:cNvPicPr>
                        <a:picLocks noChangeAspect="1" noChangeArrowheads="1"/>
                      </p:cNvPicPr>
                      <p:nvPr/>
                    </p:nvPicPr>
                    <p:blipFill>
                      <a:blip r:embed="rId7"/>
                      <a:srcRect/>
                      <a:stretch>
                        <a:fillRect/>
                      </a:stretch>
                    </p:blipFill>
                    <p:spPr bwMode="auto">
                      <a:xfrm>
                        <a:off x="3406746" y="4869704"/>
                        <a:ext cx="2110826" cy="135016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84982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dirty="0">
                <a:solidFill>
                  <a:schemeClr val="bg1">
                    <a:lumMod val="50000"/>
                  </a:schemeClr>
                </a:solidFill>
              </a:rPr>
              <a:t>基本概念</a:t>
            </a:r>
            <a:endParaRPr lang="en-US" altLang="zh-CN" dirty="0">
              <a:solidFill>
                <a:schemeClr val="bg1">
                  <a:lumMod val="50000"/>
                </a:schemeClr>
              </a:solidFill>
            </a:endParaRPr>
          </a:p>
          <a:p>
            <a:pPr marL="514350" indent="-514350">
              <a:buFont typeface="+mj-lt"/>
              <a:buAutoNum type="arabicPeriod"/>
            </a:pPr>
            <a:r>
              <a:rPr lang="zh-CN" altLang="en-US" sz="3600" b="1" dirty="0"/>
              <a:t>三维模型的表达与数据结构</a:t>
            </a:r>
            <a:endParaRPr lang="en-US" altLang="zh-CN" sz="3600" b="1" dirty="0"/>
          </a:p>
          <a:p>
            <a:pPr marL="514350" indent="-514350">
              <a:buFont typeface="+mj-lt"/>
              <a:buAutoNum type="arabicPeriod"/>
            </a:pPr>
            <a:r>
              <a:rPr lang="zh-CN" altLang="en-US" sz="3600" dirty="0">
                <a:solidFill>
                  <a:schemeClr val="bg1">
                    <a:lumMod val="50000"/>
                  </a:schemeClr>
                </a:solidFill>
              </a:rPr>
              <a:t>自由曲线曲面建模</a:t>
            </a:r>
            <a:endParaRPr lang="en-US" altLang="zh-CN" sz="3600" b="1" dirty="0"/>
          </a:p>
          <a:p>
            <a:pPr marL="514350" indent="-514350">
              <a:buFont typeface="+mj-lt"/>
              <a:buAutoNum type="arabicPeriod"/>
            </a:pPr>
            <a:r>
              <a:rPr lang="zh-CN" altLang="en-US" dirty="0">
                <a:solidFill>
                  <a:schemeClr val="bg1">
                    <a:lumMod val="50000"/>
                  </a:schemeClr>
                </a:solidFill>
              </a:rPr>
              <a:t>细分曲面建模</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三维重建</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其他建模</a:t>
            </a:r>
            <a:endParaRPr lang="en-US" altLang="zh-CN" dirty="0">
              <a:solidFill>
                <a:schemeClr val="bg1">
                  <a:lumMod val="50000"/>
                </a:scheme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a:t>
            </a:fld>
            <a:endParaRPr lang="zh-CN" altLang="en-US"/>
          </a:p>
        </p:txBody>
      </p:sp>
    </p:spTree>
    <p:extLst>
      <p:ext uri="{BB962C8B-B14F-4D97-AF65-F5344CB8AC3E}">
        <p14:creationId xmlns:p14="http://schemas.microsoft.com/office/powerpoint/2010/main" val="19115490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 </a:t>
            </a:r>
            <a:r>
              <a:rPr lang="zh-CN" altLang="en-US" b="1" dirty="0"/>
              <a:t>基于数据驱动的建模</a:t>
            </a:r>
          </a:p>
        </p:txBody>
      </p:sp>
      <p:sp>
        <p:nvSpPr>
          <p:cNvPr id="3" name="内容占位符 2"/>
          <p:cNvSpPr>
            <a:spLocks noGrp="1"/>
          </p:cNvSpPr>
          <p:nvPr>
            <p:ph idx="1"/>
          </p:nvPr>
        </p:nvSpPr>
        <p:spPr>
          <a:xfrm>
            <a:off x="457200" y="1600200"/>
            <a:ext cx="8686800" cy="4525963"/>
          </a:xfrm>
        </p:spPr>
        <p:txBody>
          <a:bodyPr/>
          <a:lstStyle/>
          <a:p>
            <a:r>
              <a:rPr lang="en-US" altLang="zh-CN" b="1" dirty="0"/>
              <a:t>6.4.2 </a:t>
            </a:r>
            <a:r>
              <a:rPr lang="zh-CN" altLang="en-US" b="1" dirty="0"/>
              <a:t>实例</a:t>
            </a:r>
            <a:endParaRPr lang="en-US" altLang="zh-CN" b="1" dirty="0"/>
          </a:p>
          <a:p>
            <a:pPr lvl="1"/>
            <a:r>
              <a:rPr lang="en-US" altLang="zh-CN" dirty="0"/>
              <a:t>6.4.2-2 </a:t>
            </a:r>
            <a:r>
              <a:rPr lang="zh-CN" altLang="en-US" dirty="0"/>
              <a:t>基于概率模型的建模（</a:t>
            </a:r>
            <a:r>
              <a:rPr lang="en-US" altLang="zh-CN" dirty="0"/>
              <a:t>Probabilistic modeling</a:t>
            </a:r>
            <a:r>
              <a:rPr lang="zh-CN" altLang="en-US" dirty="0"/>
              <a:t>）</a:t>
            </a:r>
            <a:endParaRPr lang="en-US" altLang="zh-CN" dirty="0"/>
          </a:p>
          <a:p>
            <a:pPr lvl="2"/>
            <a:r>
              <a:rPr lang="zh-CN" altLang="en-US" dirty="0"/>
              <a:t>最大概率分支枚举</a:t>
            </a:r>
            <a:endParaRPr lang="en-US" altLang="zh-CN" dirty="0"/>
          </a:p>
          <a:p>
            <a:pPr lvl="3"/>
            <a:r>
              <a:rPr lang="zh-CN" altLang="en-US" dirty="0"/>
              <a:t>将分支以最大概率化的方式进行组合，生成新的模型</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190</a:t>
            </a:fld>
            <a:endParaRPr lang="zh-CN" altLang="en-US"/>
          </a:p>
        </p:txBody>
      </p:sp>
      <p:pic>
        <p:nvPicPr>
          <p:cNvPr id="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572923"/>
            <a:ext cx="4608511" cy="1668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560" y="4104276"/>
            <a:ext cx="2209800" cy="225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6265590" y="5589240"/>
            <a:ext cx="1487996" cy="590920"/>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9"/>
          <p:cNvSpPr/>
          <p:nvPr/>
        </p:nvSpPr>
        <p:spPr>
          <a:xfrm>
            <a:off x="6218170" y="4118131"/>
            <a:ext cx="459202" cy="459202"/>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9"/>
          <p:cNvSpPr/>
          <p:nvPr/>
        </p:nvSpPr>
        <p:spPr>
          <a:xfrm>
            <a:off x="6749025" y="4920742"/>
            <a:ext cx="459202" cy="459202"/>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右箭头 7"/>
          <p:cNvSpPr/>
          <p:nvPr/>
        </p:nvSpPr>
        <p:spPr>
          <a:xfrm flipH="1">
            <a:off x="4998427" y="5301208"/>
            <a:ext cx="437669"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0710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a:xfrm>
            <a:off x="457200" y="1600200"/>
            <a:ext cx="8507288" cy="5069160"/>
          </a:xfrm>
        </p:spPr>
        <p:txBody>
          <a:bodyPr>
            <a:normAutofit/>
          </a:bodyPr>
          <a:lstStyle/>
          <a:p>
            <a:r>
              <a:rPr lang="en-US" altLang="zh-CN" sz="1800" dirty="0"/>
              <a:t>The NURBS book. </a:t>
            </a:r>
            <a:r>
              <a:rPr lang="en-US" altLang="zh-CN" sz="1800" i="1" dirty="0"/>
              <a:t>Les A. </a:t>
            </a:r>
            <a:r>
              <a:rPr lang="en-US" altLang="zh-CN" sz="1800" i="1" dirty="0" err="1"/>
              <a:t>Piegl</a:t>
            </a:r>
            <a:r>
              <a:rPr lang="en-US" altLang="zh-CN" sz="1800" i="1" dirty="0"/>
              <a:t>, Wayne Tiller</a:t>
            </a:r>
            <a:r>
              <a:rPr lang="en-US" altLang="zh-CN" sz="1800" dirty="0"/>
              <a:t>. Springer, 2013.</a:t>
            </a:r>
          </a:p>
          <a:p>
            <a:r>
              <a:rPr lang="en-US" altLang="zh-CN" sz="1800" dirty="0"/>
              <a:t>Point cloud surface representation. </a:t>
            </a:r>
            <a:r>
              <a:rPr lang="en-US" altLang="zh-CN" sz="1800" i="1" dirty="0"/>
              <a:t>Mark </a:t>
            </a:r>
            <a:r>
              <a:rPr lang="en-US" altLang="zh-CN" sz="1800" i="1" dirty="0" err="1"/>
              <a:t>Pauly</a:t>
            </a:r>
            <a:r>
              <a:rPr lang="en-US" altLang="zh-CN" sz="1800" dirty="0"/>
              <a:t>. </a:t>
            </a:r>
            <a:r>
              <a:rPr lang="en-US" altLang="zh-CN" sz="1800" dirty="0" err="1"/>
              <a:t>Eurographics</a:t>
            </a:r>
            <a:r>
              <a:rPr lang="en-US" altLang="zh-CN" sz="1800" dirty="0"/>
              <a:t> course, 2003.</a:t>
            </a:r>
          </a:p>
          <a:p>
            <a:r>
              <a:rPr lang="en-US" altLang="zh-CN" sz="1800" dirty="0"/>
              <a:t>A survey of point-based techniques in computer graphics. </a:t>
            </a:r>
            <a:r>
              <a:rPr lang="en-US" altLang="zh-CN" sz="1800" i="1" dirty="0"/>
              <a:t>Leif </a:t>
            </a:r>
            <a:r>
              <a:rPr lang="en-US" altLang="zh-CN" sz="1800" i="1" dirty="0" err="1"/>
              <a:t>Kobbelt</a:t>
            </a:r>
            <a:r>
              <a:rPr lang="en-US" altLang="zh-CN" sz="1800" i="1" dirty="0"/>
              <a:t>, Mario </a:t>
            </a:r>
            <a:r>
              <a:rPr lang="en-US" altLang="zh-CN" sz="1800" i="1" dirty="0" err="1"/>
              <a:t>Botsch</a:t>
            </a:r>
            <a:r>
              <a:rPr lang="en-US" altLang="zh-CN" sz="1800" i="1" dirty="0"/>
              <a:t>. </a:t>
            </a:r>
            <a:r>
              <a:rPr lang="en-US" altLang="zh-CN" sz="1800" dirty="0"/>
              <a:t>Computer and Graphics, 2004.</a:t>
            </a:r>
          </a:p>
          <a:p>
            <a:r>
              <a:rPr lang="en-US" altLang="zh-CN" sz="1800" dirty="0"/>
              <a:t>Polygon mesh processing. </a:t>
            </a:r>
            <a:r>
              <a:rPr lang="en-US" altLang="zh-CN" sz="1800" i="1" dirty="0" err="1"/>
              <a:t>Botsch</a:t>
            </a:r>
            <a:r>
              <a:rPr lang="en-US" altLang="zh-CN" sz="1800" i="1" dirty="0"/>
              <a:t>, </a:t>
            </a:r>
            <a:r>
              <a:rPr lang="en-US" altLang="zh-CN" sz="1800" i="1" dirty="0" err="1"/>
              <a:t>Kobbelt</a:t>
            </a:r>
            <a:r>
              <a:rPr lang="en-US" altLang="zh-CN" sz="1800" i="1" dirty="0"/>
              <a:t>, </a:t>
            </a:r>
            <a:r>
              <a:rPr lang="en-US" altLang="zh-CN" sz="1800" i="1" dirty="0" err="1"/>
              <a:t>Pauly</a:t>
            </a:r>
            <a:r>
              <a:rPr lang="en-US" altLang="zh-CN" sz="1800" i="1" dirty="0"/>
              <a:t>, </a:t>
            </a:r>
            <a:r>
              <a:rPr lang="en-US" altLang="zh-CN" sz="1800" i="1" dirty="0" err="1"/>
              <a:t>Alliez</a:t>
            </a:r>
            <a:r>
              <a:rPr lang="en-US" altLang="zh-CN" sz="1800" i="1" dirty="0"/>
              <a:t>, Levy</a:t>
            </a:r>
            <a:r>
              <a:rPr lang="en-US" altLang="zh-CN" sz="1800" dirty="0"/>
              <a:t>. CRC press, 2010.</a:t>
            </a:r>
          </a:p>
          <a:p>
            <a:r>
              <a:rPr lang="en-US" altLang="zh-CN" sz="1800" dirty="0">
                <a:sym typeface="+mn-ea"/>
              </a:rPr>
              <a:t>Multiple view geometry in computer vision. </a:t>
            </a:r>
            <a:r>
              <a:rPr lang="en-US" altLang="zh-CN" sz="1800" i="1" dirty="0">
                <a:sym typeface="+mn-ea"/>
              </a:rPr>
              <a:t>R. Hartley, A. Zisserman.</a:t>
            </a:r>
            <a:r>
              <a:rPr lang="en-US" altLang="zh-CN" sz="1800" dirty="0">
                <a:sym typeface="+mn-ea"/>
              </a:rPr>
              <a:t> 2000.</a:t>
            </a:r>
            <a:endParaRPr lang="en-US" altLang="zh-CN" sz="1800" dirty="0"/>
          </a:p>
          <a:p>
            <a:endParaRPr lang="en-US" altLang="zh-CN" sz="1800" dirty="0"/>
          </a:p>
          <a:p>
            <a:endParaRPr lang="en-US" altLang="zh-CN" sz="1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191</a:t>
            </a:fld>
            <a:endParaRPr lang="zh-CN" altLang="en-US"/>
          </a:p>
        </p:txBody>
      </p:sp>
    </p:spTree>
    <p:extLst>
      <p:ext uri="{BB962C8B-B14F-4D97-AF65-F5344CB8AC3E}">
        <p14:creationId xmlns:p14="http://schemas.microsoft.com/office/powerpoint/2010/main" val="34221359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a:xfrm>
            <a:off x="457200" y="1600200"/>
            <a:ext cx="8507288" cy="5069160"/>
          </a:xfrm>
        </p:spPr>
        <p:txBody>
          <a:bodyPr>
            <a:normAutofit/>
          </a:bodyPr>
          <a:lstStyle/>
          <a:p>
            <a:r>
              <a:rPr lang="en-US" altLang="zh-CN" sz="1800" dirty="0"/>
              <a:t>Fitting B-spline curves to point clouds by curvature-based squared distance minimization. </a:t>
            </a:r>
            <a:r>
              <a:rPr lang="en-US" altLang="zh-CN" sz="1800" i="1" dirty="0"/>
              <a:t>W. Wang, et al.</a:t>
            </a:r>
            <a:r>
              <a:rPr lang="en-US" altLang="zh-CN" sz="1800" dirty="0"/>
              <a:t>, TOG 2006.</a:t>
            </a:r>
          </a:p>
          <a:p>
            <a:r>
              <a:rPr lang="en-US" altLang="zh-CN" sz="1800" dirty="0"/>
              <a:t>Surface reconstruction from unorganized points. </a:t>
            </a:r>
            <a:r>
              <a:rPr lang="en-US" altLang="zh-CN" sz="1800" i="1" dirty="0"/>
              <a:t>Hoppe, </a:t>
            </a:r>
            <a:r>
              <a:rPr lang="en-US" altLang="zh-CN" sz="1800" i="1" dirty="0" err="1"/>
              <a:t>DeRose</a:t>
            </a:r>
            <a:r>
              <a:rPr lang="en-US" altLang="zh-CN" sz="1800" i="1" dirty="0"/>
              <a:t>, Duchamp, McDonald, </a:t>
            </a:r>
            <a:r>
              <a:rPr lang="en-US" altLang="zh-CN" sz="1800" i="1" dirty="0" err="1"/>
              <a:t>Stuetzle</a:t>
            </a:r>
            <a:r>
              <a:rPr lang="en-US" altLang="zh-CN" sz="1800" i="1" dirty="0"/>
              <a:t>. </a:t>
            </a:r>
            <a:r>
              <a:rPr lang="en-US" altLang="zh-CN" sz="1800" dirty="0" err="1"/>
              <a:t>Siggraph</a:t>
            </a:r>
            <a:r>
              <a:rPr lang="en-US" altLang="zh-CN" sz="1800" dirty="0"/>
              <a:t> 92.</a:t>
            </a:r>
          </a:p>
          <a:p>
            <a:r>
              <a:rPr lang="en-US" altLang="zh-CN" sz="1800" dirty="0"/>
              <a:t>Statistical point geometry. </a:t>
            </a:r>
            <a:r>
              <a:rPr lang="en-US" altLang="zh-CN" sz="1800" i="1" dirty="0" err="1"/>
              <a:t>Kalaiah</a:t>
            </a:r>
            <a:r>
              <a:rPr lang="en-US" altLang="zh-CN" sz="1800" i="1" dirty="0"/>
              <a:t>, </a:t>
            </a:r>
            <a:r>
              <a:rPr lang="en-US" altLang="zh-CN" sz="1800" i="1" dirty="0" err="1"/>
              <a:t>Varshney</a:t>
            </a:r>
            <a:r>
              <a:rPr lang="en-US" altLang="zh-CN" sz="1800" dirty="0"/>
              <a:t>. Symposium on Geometry Processing, 2003.</a:t>
            </a:r>
          </a:p>
          <a:p>
            <a:r>
              <a:rPr lang="en-US" altLang="zh-CN" sz="1800" dirty="0"/>
              <a:t>Reconstruction and representation of 3D objects with radial basis functions. </a:t>
            </a:r>
            <a:r>
              <a:rPr lang="en-US" altLang="zh-CN" sz="1800" i="1" dirty="0" err="1"/>
              <a:t>Carr</a:t>
            </a:r>
            <a:r>
              <a:rPr lang="en-US" altLang="zh-CN" sz="1800" i="1" dirty="0"/>
              <a:t>, </a:t>
            </a:r>
            <a:r>
              <a:rPr lang="en-US" altLang="zh-CN" sz="1800" i="1" dirty="0" err="1"/>
              <a:t>Beatson</a:t>
            </a:r>
            <a:r>
              <a:rPr lang="en-US" altLang="zh-CN" sz="1800" i="1" dirty="0"/>
              <a:t>, Cherrie, Mitchell, Fright, McCallum, Evans</a:t>
            </a:r>
            <a:r>
              <a:rPr lang="en-US" altLang="zh-CN" sz="1800" dirty="0"/>
              <a:t>. </a:t>
            </a:r>
            <a:r>
              <a:rPr lang="en-US" altLang="zh-CN" sz="1800" dirty="0" err="1"/>
              <a:t>Siggraph</a:t>
            </a:r>
            <a:r>
              <a:rPr lang="en-US" altLang="zh-CN" sz="1800" dirty="0"/>
              <a:t>, 2001.</a:t>
            </a:r>
          </a:p>
          <a:p>
            <a:r>
              <a:rPr lang="en-US" altLang="zh-CN" sz="1800" dirty="0"/>
              <a:t>Spectral surface </a:t>
            </a:r>
            <a:r>
              <a:rPr lang="en-US" altLang="zh-CN" sz="1800" dirty="0" err="1"/>
              <a:t>quadrangulation</a:t>
            </a:r>
            <a:r>
              <a:rPr lang="en-US" altLang="zh-CN" sz="1800" dirty="0"/>
              <a:t>. </a:t>
            </a:r>
            <a:r>
              <a:rPr lang="en-US" altLang="zh-CN" sz="1800" i="1" dirty="0"/>
              <a:t>S. Dong, P. Bremer, M. Garland, V. </a:t>
            </a:r>
            <a:r>
              <a:rPr lang="en-US" altLang="zh-CN" sz="1800" i="1" dirty="0" err="1"/>
              <a:t>Pascucci</a:t>
            </a:r>
            <a:r>
              <a:rPr lang="en-US" altLang="zh-CN" sz="1800" i="1" dirty="0"/>
              <a:t>, J. Hart.</a:t>
            </a:r>
            <a:r>
              <a:rPr lang="en-US" altLang="zh-CN" sz="1800" dirty="0"/>
              <a:t> </a:t>
            </a:r>
            <a:r>
              <a:rPr lang="en-US" altLang="zh-CN" sz="1800" dirty="0" err="1"/>
              <a:t>Siggraph</a:t>
            </a:r>
            <a:r>
              <a:rPr lang="en-US" altLang="zh-CN" sz="1800" dirty="0"/>
              <a:t>, 2007.</a:t>
            </a:r>
          </a:p>
          <a:p>
            <a:r>
              <a:rPr lang="en-US" altLang="zh-CN" sz="1800" dirty="0" err="1"/>
              <a:t>Variational</a:t>
            </a:r>
            <a:r>
              <a:rPr lang="en-US" altLang="zh-CN" sz="1800" dirty="0"/>
              <a:t> tetrahedral meshing. </a:t>
            </a:r>
            <a:r>
              <a:rPr lang="en-US" altLang="zh-CN" sz="1800" i="1" dirty="0"/>
              <a:t>P. </a:t>
            </a:r>
            <a:r>
              <a:rPr lang="en-US" altLang="zh-CN" sz="1800" i="1" dirty="0" err="1"/>
              <a:t>Alliez</a:t>
            </a:r>
            <a:r>
              <a:rPr lang="en-US" altLang="zh-CN" sz="1800" i="1" dirty="0"/>
              <a:t>, D. Cohen-Steiner, M. </a:t>
            </a:r>
            <a:r>
              <a:rPr lang="en-US" altLang="zh-CN" sz="1800" i="1" dirty="0" err="1"/>
              <a:t>Yvinec</a:t>
            </a:r>
            <a:r>
              <a:rPr lang="en-US" altLang="zh-CN" sz="1800" i="1" dirty="0"/>
              <a:t>, M. </a:t>
            </a:r>
            <a:r>
              <a:rPr lang="en-US" altLang="zh-CN" sz="1800" i="1" dirty="0" err="1"/>
              <a:t>Desbrun</a:t>
            </a:r>
            <a:r>
              <a:rPr lang="en-US" altLang="zh-CN" sz="1800" i="1" dirty="0"/>
              <a:t>.</a:t>
            </a:r>
            <a:r>
              <a:rPr lang="en-US" altLang="zh-CN" sz="1800" dirty="0"/>
              <a:t> </a:t>
            </a:r>
            <a:r>
              <a:rPr lang="en-US" altLang="zh-CN" sz="1800" dirty="0" err="1"/>
              <a:t>Siggraph</a:t>
            </a:r>
            <a:r>
              <a:rPr lang="en-US" altLang="zh-CN" sz="1800" dirty="0"/>
              <a:t> 2005.</a:t>
            </a:r>
          </a:p>
          <a:p>
            <a:r>
              <a:rPr lang="en-US" altLang="zh-CN" sz="1800" dirty="0"/>
              <a:t>All-hex mesh generation via volumetric </a:t>
            </a:r>
            <a:r>
              <a:rPr lang="en-US" altLang="zh-CN" sz="1800" dirty="0" err="1"/>
              <a:t>polycube</a:t>
            </a:r>
            <a:r>
              <a:rPr lang="en-US" altLang="zh-CN" sz="1800" dirty="0"/>
              <a:t> deformation. </a:t>
            </a:r>
            <a:r>
              <a:rPr lang="en-US" altLang="zh-CN" sz="1800" i="1" dirty="0"/>
              <a:t>J. Gregson, A. </a:t>
            </a:r>
            <a:r>
              <a:rPr lang="en-US" altLang="zh-CN" sz="1800" i="1" dirty="0" err="1"/>
              <a:t>Sheffer</a:t>
            </a:r>
            <a:r>
              <a:rPr lang="en-US" altLang="zh-CN" sz="1800" i="1" dirty="0"/>
              <a:t>, E. Zhang</a:t>
            </a:r>
            <a:r>
              <a:rPr lang="en-US" altLang="zh-CN" sz="1800" dirty="0"/>
              <a:t>. Computer Graphics Forum, 2011.</a:t>
            </a:r>
          </a:p>
          <a:p>
            <a:r>
              <a:rPr lang="en-US" altLang="zh-CN" sz="1800" dirty="0"/>
              <a:t>Harmonic volumetric mapping for solid modeling applications. </a:t>
            </a:r>
            <a:r>
              <a:rPr lang="en-US" altLang="zh-CN" sz="1800" i="1" dirty="0"/>
              <a:t>X. Li, X. </a:t>
            </a:r>
            <a:r>
              <a:rPr lang="en-US" altLang="zh-CN" sz="1800" i="1" dirty="0" err="1"/>
              <a:t>Guo</a:t>
            </a:r>
            <a:r>
              <a:rPr lang="en-US" altLang="zh-CN" sz="1800" i="1" dirty="0"/>
              <a:t>, H. Wang, Y. He, X. </a:t>
            </a:r>
            <a:r>
              <a:rPr lang="en-US" altLang="zh-CN" sz="1800" i="1" dirty="0" err="1"/>
              <a:t>Gu</a:t>
            </a:r>
            <a:r>
              <a:rPr lang="en-US" altLang="zh-CN" sz="1800" i="1" dirty="0"/>
              <a:t>, H. Qin. </a:t>
            </a:r>
            <a:r>
              <a:rPr lang="en-US" altLang="zh-CN" sz="1800" dirty="0"/>
              <a:t>SPM, 2007.</a:t>
            </a:r>
            <a:endParaRPr lang="zh-CN" altLang="en-US" sz="1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192</a:t>
            </a:fld>
            <a:endParaRPr lang="zh-CN" altLang="en-US"/>
          </a:p>
        </p:txBody>
      </p:sp>
    </p:spTree>
    <p:extLst>
      <p:ext uri="{BB962C8B-B14F-4D97-AF65-F5344CB8AC3E}">
        <p14:creationId xmlns:p14="http://schemas.microsoft.com/office/powerpoint/2010/main" val="8235909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a:xfrm>
            <a:off x="457200" y="1600200"/>
            <a:ext cx="8507288" cy="5069160"/>
          </a:xfrm>
        </p:spPr>
        <p:txBody>
          <a:bodyPr>
            <a:normAutofit/>
          </a:bodyPr>
          <a:lstStyle/>
          <a:p>
            <a:r>
              <a:rPr lang="en-US" altLang="zh-CN" sz="1800" dirty="0"/>
              <a:t>A hierarchical boundary model for solid object representation. </a:t>
            </a:r>
            <a:r>
              <a:rPr lang="en-US" altLang="zh-CN" sz="1800" i="1" dirty="0"/>
              <a:t> L. </a:t>
            </a:r>
            <a:r>
              <a:rPr lang="en-US" altLang="zh-CN" sz="1800" i="1" dirty="0" err="1"/>
              <a:t>Floriani</a:t>
            </a:r>
            <a:r>
              <a:rPr lang="en-US" altLang="zh-CN" sz="1800" i="1" dirty="0"/>
              <a:t>, B. </a:t>
            </a:r>
            <a:r>
              <a:rPr lang="en-US" altLang="zh-CN" sz="1800" i="1" dirty="0" err="1"/>
              <a:t>Falcidieno</a:t>
            </a:r>
            <a:r>
              <a:rPr lang="en-US" altLang="zh-CN" sz="1800" i="1" dirty="0"/>
              <a:t>.</a:t>
            </a:r>
            <a:r>
              <a:rPr lang="en-US" altLang="zh-CN" sz="1800" dirty="0"/>
              <a:t> TOG 1988.</a:t>
            </a:r>
          </a:p>
          <a:p>
            <a:r>
              <a:rPr lang="en-US" altLang="zh-CN" sz="1800" dirty="0"/>
              <a:t>Surface reconstruction from constructive solid geometry for interactive visualization. </a:t>
            </a:r>
            <a:r>
              <a:rPr lang="en-US" altLang="zh-CN" sz="1800" i="1" dirty="0"/>
              <a:t>Advances in Visual Computing</a:t>
            </a:r>
            <a:r>
              <a:rPr lang="en-US" altLang="zh-CN" sz="1800" dirty="0"/>
              <a:t>, 2007.</a:t>
            </a:r>
          </a:p>
          <a:p>
            <a:r>
              <a:rPr lang="en-US" altLang="zh-CN" sz="1800" dirty="0"/>
              <a:t>Octree representation and its </a:t>
            </a:r>
            <a:r>
              <a:rPr lang="en-US" altLang="zh-CN" sz="1800" dirty="0" err="1"/>
              <a:t>applicaions</a:t>
            </a:r>
            <a:r>
              <a:rPr lang="en-US" altLang="zh-CN" sz="1800" dirty="0"/>
              <a:t> in CAD. </a:t>
            </a:r>
            <a:r>
              <a:rPr lang="en-US" altLang="zh-CN" sz="1800" i="1" dirty="0"/>
              <a:t>Z.-S. Tang</a:t>
            </a:r>
            <a:r>
              <a:rPr lang="en-US" altLang="zh-CN" sz="1800" dirty="0"/>
              <a:t>. JCST, 1992.</a:t>
            </a:r>
          </a:p>
          <a:p>
            <a:r>
              <a:rPr lang="en-US" altLang="zh-CN" sz="1800" dirty="0"/>
              <a:t>Directed edges – a scalable representation for triangle meshes. </a:t>
            </a:r>
            <a:r>
              <a:rPr lang="en-US" altLang="zh-CN" sz="1800" i="1" dirty="0"/>
              <a:t>S. Campagna, L. </a:t>
            </a:r>
            <a:r>
              <a:rPr lang="en-US" altLang="zh-CN" sz="1800" i="1" dirty="0" err="1"/>
              <a:t>Kobbelt</a:t>
            </a:r>
            <a:r>
              <a:rPr lang="en-US" altLang="zh-CN" sz="1800" i="1" dirty="0"/>
              <a:t>, H. Seidel. </a:t>
            </a:r>
            <a:r>
              <a:rPr lang="en-US" altLang="zh-CN" sz="1800" dirty="0"/>
              <a:t>ACM Journal of Graphics Tools, 1998.</a:t>
            </a:r>
          </a:p>
          <a:p>
            <a:r>
              <a:rPr lang="en-US" altLang="zh-CN" sz="1800" dirty="0"/>
              <a:t>Passive reconstruction of high quality textured 3D models of works of art. </a:t>
            </a:r>
            <a:r>
              <a:rPr lang="en-US" altLang="zh-CN" sz="1800" i="1" dirty="0"/>
              <a:t>N. </a:t>
            </a:r>
            <a:r>
              <a:rPr lang="en-US" altLang="zh-CN" sz="1800" i="1" dirty="0" err="1"/>
              <a:t>Brusco</a:t>
            </a:r>
            <a:r>
              <a:rPr lang="en-US" altLang="zh-CN" sz="1800" i="1" dirty="0"/>
              <a:t>, L. Ballan, G. </a:t>
            </a:r>
            <a:r>
              <a:rPr lang="en-US" altLang="zh-CN" sz="1800" i="1" dirty="0" err="1"/>
              <a:t>Cortelazzo</a:t>
            </a:r>
            <a:r>
              <a:rPr lang="en-US" altLang="zh-CN" sz="1800" i="1" dirty="0"/>
              <a:t>.</a:t>
            </a:r>
            <a:r>
              <a:rPr lang="en-US" altLang="zh-CN" sz="1800" dirty="0"/>
              <a:t> VAST, 2005.</a:t>
            </a:r>
          </a:p>
          <a:p>
            <a:r>
              <a:rPr lang="en-US" altLang="zh-CN" sz="1800" dirty="0"/>
              <a:t>The bundle adjustment - progress and prospects. </a:t>
            </a:r>
            <a:r>
              <a:rPr lang="en-US" altLang="zh-CN" sz="1800" i="1" dirty="0"/>
              <a:t>D. C. Brown. </a:t>
            </a:r>
            <a:r>
              <a:rPr lang="en-US" altLang="zh-CN" sz="1800" dirty="0"/>
              <a:t>International Archives of Photogrammetry, 21(3), 1976.</a:t>
            </a:r>
          </a:p>
          <a:p>
            <a:r>
              <a:rPr lang="en-US" altLang="zh-CN" sz="1800" dirty="0"/>
              <a:t>Bundle adjustment – a modern synthesis. </a:t>
            </a:r>
            <a:r>
              <a:rPr lang="en-US" altLang="zh-CN" sz="1800" i="1" dirty="0"/>
              <a:t>W. </a:t>
            </a:r>
            <a:r>
              <a:rPr lang="en-US" altLang="zh-CN" sz="1800" i="1" dirty="0" err="1"/>
              <a:t>Triggs</a:t>
            </a:r>
            <a:r>
              <a:rPr lang="en-US" altLang="zh-CN" sz="1800" i="1" dirty="0"/>
              <a:t>, et al. </a:t>
            </a:r>
            <a:r>
              <a:rPr lang="en-US" altLang="zh-CN" sz="1800" dirty="0"/>
              <a:t>Springer, 2000</a:t>
            </a:r>
          </a:p>
          <a:p>
            <a:r>
              <a:rPr lang="en-US" altLang="zh-CN" sz="1800" dirty="0"/>
              <a:t>R. </a:t>
            </a:r>
            <a:r>
              <a:rPr lang="en-US" altLang="zh-CN" sz="1800" dirty="0" err="1"/>
              <a:t>Szeliski</a:t>
            </a:r>
            <a:r>
              <a:rPr lang="en-US" altLang="zh-CN" sz="1800" dirty="0"/>
              <a:t> and S. B. Kang. Recovering 3D shape and motion from image streams using nonlinear least squares. J. Visual </a:t>
            </a:r>
            <a:r>
              <a:rPr lang="en-US" altLang="zh-CN" sz="1800" dirty="0" err="1"/>
              <a:t>Commun</a:t>
            </a:r>
            <a:r>
              <a:rPr lang="en-US" altLang="zh-CN" sz="1800" dirty="0"/>
              <a:t>. Image Represent, 1994.</a:t>
            </a:r>
          </a:p>
          <a:p>
            <a:endParaRPr lang="zh-CN" altLang="en-US" sz="1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193</a:t>
            </a:fld>
            <a:endParaRPr lang="zh-CN" altLang="en-US"/>
          </a:p>
        </p:txBody>
      </p:sp>
    </p:spTree>
    <p:extLst>
      <p:ext uri="{BB962C8B-B14F-4D97-AF65-F5344CB8AC3E}">
        <p14:creationId xmlns:p14="http://schemas.microsoft.com/office/powerpoint/2010/main" val="6831380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a:xfrm>
            <a:off x="457200" y="1600200"/>
            <a:ext cx="8507288" cy="5069160"/>
          </a:xfrm>
        </p:spPr>
        <p:txBody>
          <a:bodyPr>
            <a:normAutofit/>
          </a:bodyPr>
          <a:lstStyle/>
          <a:p>
            <a:r>
              <a:rPr lang="en-US" altLang="zh-CN" sz="1800" dirty="0"/>
              <a:t>Seeing double without confusion: structure-from-motion in highly ambiguous scenes. </a:t>
            </a:r>
            <a:r>
              <a:rPr lang="en-US" altLang="zh-CN" sz="1800" i="1" dirty="0"/>
              <a:t>N. Jiang, et al. </a:t>
            </a:r>
            <a:r>
              <a:rPr lang="en-US" altLang="zh-CN" sz="1800" dirty="0"/>
              <a:t>CVPR, 2012.</a:t>
            </a:r>
          </a:p>
          <a:p>
            <a:r>
              <a:rPr lang="en-US" altLang="zh-CN" sz="1800" dirty="0"/>
              <a:t>Multiple-view structure and motion from line correspondences. </a:t>
            </a:r>
            <a:r>
              <a:rPr lang="en-US" altLang="zh-CN" sz="1800" i="1" dirty="0"/>
              <a:t>A. </a:t>
            </a:r>
            <a:r>
              <a:rPr lang="en-US" altLang="zh-CN" sz="1800" i="1" dirty="0" err="1"/>
              <a:t>Bartoli</a:t>
            </a:r>
            <a:r>
              <a:rPr lang="en-US" altLang="zh-CN" sz="1800" i="1" dirty="0"/>
              <a:t>, P. Sturm</a:t>
            </a:r>
            <a:r>
              <a:rPr lang="en-US" altLang="zh-CN" sz="1800" dirty="0"/>
              <a:t>. ICCV, 2003.</a:t>
            </a:r>
          </a:p>
          <a:p>
            <a:r>
              <a:rPr lang="en-US" altLang="zh-CN" sz="1800" dirty="0"/>
              <a:t>Robust plane-based structure from motion. </a:t>
            </a:r>
            <a:r>
              <a:rPr lang="en-US" altLang="zh-CN" sz="1800" i="1" dirty="0"/>
              <a:t>Z. Zhou, H. </a:t>
            </a:r>
            <a:r>
              <a:rPr lang="en-US" altLang="zh-CN" sz="1800" i="1" dirty="0" err="1"/>
              <a:t>Jin</a:t>
            </a:r>
            <a:r>
              <a:rPr lang="en-US" altLang="zh-CN" sz="1800" i="1" dirty="0"/>
              <a:t>, Y. Ma</a:t>
            </a:r>
            <a:r>
              <a:rPr lang="en-US" altLang="zh-CN" sz="1800" dirty="0"/>
              <a:t>. CVPR, 2012.</a:t>
            </a:r>
          </a:p>
          <a:p>
            <a:r>
              <a:rPr lang="en-US" altLang="zh-CN" sz="1800" dirty="0"/>
              <a:t>Semantic structure from motion with points, regions, and objects. </a:t>
            </a:r>
            <a:r>
              <a:rPr lang="en-US" altLang="zh-CN" sz="1800" i="1" dirty="0"/>
              <a:t>S. </a:t>
            </a:r>
            <a:r>
              <a:rPr lang="en-US" altLang="zh-CN" sz="1800" i="1" dirty="0" err="1"/>
              <a:t>Bao</a:t>
            </a:r>
            <a:r>
              <a:rPr lang="en-US" altLang="zh-CN" sz="1800" i="1" dirty="0"/>
              <a:t>, M. </a:t>
            </a:r>
            <a:r>
              <a:rPr lang="en-US" altLang="zh-CN" sz="1800" i="1" dirty="0" err="1"/>
              <a:t>Bagra</a:t>
            </a:r>
            <a:r>
              <a:rPr lang="en-US" altLang="zh-CN" sz="1800" i="1" dirty="0"/>
              <a:t>, Y. Chao, S. </a:t>
            </a:r>
            <a:r>
              <a:rPr lang="en-US" altLang="zh-CN" sz="1800" i="1" dirty="0" err="1"/>
              <a:t>Savarese</a:t>
            </a:r>
            <a:r>
              <a:rPr lang="en-US" altLang="zh-CN" sz="1800" i="1" dirty="0"/>
              <a:t>. </a:t>
            </a:r>
            <a:r>
              <a:rPr lang="en-US" altLang="zh-CN" sz="1800" dirty="0"/>
              <a:t>CVPR, 2012.</a:t>
            </a:r>
          </a:p>
          <a:p>
            <a:r>
              <a:rPr lang="en-US" altLang="zh-CN" sz="1800" dirty="0"/>
              <a:t>Marching cubes: a high resolution 3D surface construction algorithm. </a:t>
            </a:r>
            <a:r>
              <a:rPr lang="en-US" altLang="zh-CN" sz="1800" i="1" dirty="0"/>
              <a:t>W. </a:t>
            </a:r>
            <a:r>
              <a:rPr lang="en-US" altLang="zh-CN" sz="1800" i="1" dirty="0" err="1"/>
              <a:t>Lorensen</a:t>
            </a:r>
            <a:r>
              <a:rPr lang="en-US" altLang="zh-CN" sz="1800" i="1" dirty="0"/>
              <a:t> and H. Cline. </a:t>
            </a:r>
            <a:r>
              <a:rPr lang="en-US" altLang="zh-CN" sz="1800" dirty="0" err="1"/>
              <a:t>Siggraph</a:t>
            </a:r>
            <a:r>
              <a:rPr lang="en-US" altLang="zh-CN" sz="1800" dirty="0"/>
              <a:t>, 1987.</a:t>
            </a:r>
          </a:p>
          <a:p>
            <a:r>
              <a:rPr lang="en-US" altLang="zh-CN" sz="1800" dirty="0"/>
              <a:t>A new </a:t>
            </a:r>
            <a:r>
              <a:rPr lang="en-US" altLang="zh-CN" sz="1800" dirty="0" err="1"/>
              <a:t>Voronoi</a:t>
            </a:r>
            <a:r>
              <a:rPr lang="en-US" altLang="zh-CN" sz="1800" dirty="0"/>
              <a:t>-based surface reconstruction algorithm. </a:t>
            </a:r>
            <a:r>
              <a:rPr lang="en-US" altLang="zh-CN" sz="1800" i="1" dirty="0"/>
              <a:t>N. </a:t>
            </a:r>
            <a:r>
              <a:rPr lang="en-US" altLang="zh-CN" sz="1800" i="1" dirty="0" err="1"/>
              <a:t>Amenta</a:t>
            </a:r>
            <a:r>
              <a:rPr lang="en-US" altLang="zh-CN" sz="1800" i="1" dirty="0"/>
              <a:t>, et al. </a:t>
            </a:r>
            <a:r>
              <a:rPr lang="en-US" altLang="zh-CN" sz="1800" dirty="0" err="1"/>
              <a:t>Siggraph</a:t>
            </a:r>
            <a:r>
              <a:rPr lang="en-US" altLang="zh-CN" sz="1800" dirty="0"/>
              <a:t>, 1998.</a:t>
            </a:r>
          </a:p>
          <a:p>
            <a:r>
              <a:rPr lang="en-US" altLang="zh-CN" sz="1800" dirty="0"/>
              <a:t>Robust moving least-squares fitting with sharp feature. </a:t>
            </a:r>
            <a:r>
              <a:rPr lang="en-US" altLang="zh-CN" sz="1800" i="1" dirty="0"/>
              <a:t>S. Fleishman, et al. </a:t>
            </a:r>
            <a:r>
              <a:rPr lang="en-US" altLang="zh-CN" sz="1800" dirty="0" err="1"/>
              <a:t>Siggraph</a:t>
            </a:r>
            <a:r>
              <a:rPr lang="en-US" altLang="zh-CN" sz="1800" dirty="0"/>
              <a:t>, 2005.</a:t>
            </a:r>
          </a:p>
          <a:p>
            <a:r>
              <a:rPr lang="fr-FR" altLang="zh-CN" sz="1800" dirty="0"/>
              <a:t>Poisson surface reconstruction. </a:t>
            </a:r>
            <a:r>
              <a:rPr lang="fr-FR" altLang="zh-CN" sz="1800" i="1" dirty="0"/>
              <a:t>M. Kazhdan, et al. </a:t>
            </a:r>
            <a:r>
              <a:rPr lang="fr-FR" altLang="zh-CN" sz="1800" dirty="0"/>
              <a:t>SGP, 2006.</a:t>
            </a:r>
          </a:p>
          <a:p>
            <a:endParaRPr lang="en-US" altLang="zh-CN" sz="1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194</a:t>
            </a:fld>
            <a:endParaRPr lang="zh-CN" altLang="en-US"/>
          </a:p>
        </p:txBody>
      </p:sp>
    </p:spTree>
    <p:extLst>
      <p:ext uri="{BB962C8B-B14F-4D97-AF65-F5344CB8AC3E}">
        <p14:creationId xmlns:p14="http://schemas.microsoft.com/office/powerpoint/2010/main" val="6898026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a:xfrm>
            <a:off x="457200" y="1600200"/>
            <a:ext cx="8507288" cy="5069160"/>
          </a:xfrm>
        </p:spPr>
        <p:txBody>
          <a:bodyPr>
            <a:normAutofit/>
          </a:bodyPr>
          <a:lstStyle/>
          <a:p>
            <a:r>
              <a:rPr lang="fr-FR" altLang="zh-CN" sz="1800" dirty="0"/>
              <a:t>RGB-D mapping: using kinect-style depth cameras for dense 3D modeling of indoor environments. </a:t>
            </a:r>
            <a:r>
              <a:rPr lang="fr-FR" altLang="zh-CN" sz="1800" i="1" dirty="0"/>
              <a:t>P. Henry, et al. </a:t>
            </a:r>
            <a:r>
              <a:rPr lang="fr-FR" altLang="zh-CN" sz="1800" dirty="0"/>
              <a:t>IJRR, 2012.</a:t>
            </a:r>
          </a:p>
          <a:p>
            <a:r>
              <a:rPr lang="fr-FR" altLang="zh-CN" sz="1800" dirty="0"/>
              <a:t>Integrating depth and color cues for dense multi-resolution scene mapping using RGB-D cameras. </a:t>
            </a:r>
            <a:r>
              <a:rPr lang="fr-FR" altLang="zh-CN" sz="1800" i="1" dirty="0"/>
              <a:t>J. Stuckler and S. Behnke. </a:t>
            </a:r>
            <a:r>
              <a:rPr lang="fr-FR" altLang="zh-CN" sz="1800" dirty="0"/>
              <a:t>MFI, 2012.</a:t>
            </a:r>
          </a:p>
          <a:p>
            <a:r>
              <a:rPr lang="en-US" altLang="zh-CN" sz="1800" dirty="0" err="1"/>
              <a:t>KinectFusion</a:t>
            </a:r>
            <a:r>
              <a:rPr lang="en-US" altLang="zh-CN" sz="1800" dirty="0"/>
              <a:t>: real-time 3D reconstruction and interaction using a moving depth camera. </a:t>
            </a:r>
            <a:r>
              <a:rPr lang="en-US" altLang="zh-CN" sz="1800" i="1" dirty="0"/>
              <a:t>S. Izadi. </a:t>
            </a:r>
            <a:r>
              <a:rPr lang="en-US" altLang="zh-CN" sz="1800" dirty="0"/>
              <a:t>UIST, 2012.</a:t>
            </a:r>
          </a:p>
          <a:p>
            <a:r>
              <a:rPr lang="en-US" altLang="zh-CN" sz="1800" dirty="0"/>
              <a:t>Modeling by example. T. </a:t>
            </a:r>
            <a:r>
              <a:rPr lang="en-US" altLang="zh-CN" sz="1800" dirty="0" err="1"/>
              <a:t>Funkhouser</a:t>
            </a:r>
            <a:r>
              <a:rPr lang="en-US" altLang="zh-CN" sz="1800" dirty="0"/>
              <a:t>, M. </a:t>
            </a:r>
            <a:r>
              <a:rPr lang="en-US" altLang="zh-CN" sz="1800" dirty="0" err="1"/>
              <a:t>Kazhdan</a:t>
            </a:r>
            <a:r>
              <a:rPr lang="en-US" altLang="zh-CN" sz="1800" dirty="0"/>
              <a:t>, P. </a:t>
            </a:r>
            <a:r>
              <a:rPr lang="en-US" altLang="zh-CN" sz="1800" dirty="0" err="1"/>
              <a:t>Shilane</a:t>
            </a:r>
            <a:r>
              <a:rPr lang="en-US" altLang="zh-CN" sz="1800" dirty="0"/>
              <a:t>, P. Min, W. Kiefer, A. Tal. </a:t>
            </a:r>
            <a:r>
              <a:rPr lang="en-US" altLang="zh-CN" sz="1800" i="1" dirty="0" err="1"/>
              <a:t>Siggraph</a:t>
            </a:r>
            <a:r>
              <a:rPr lang="en-US" altLang="zh-CN" sz="1800" dirty="0"/>
              <a:t>, 2004.</a:t>
            </a:r>
          </a:p>
          <a:p>
            <a:r>
              <a:rPr lang="en-US" altLang="zh-CN" sz="1800" dirty="0"/>
              <a:t>A Probabilistic Model for Component-Based Shape Synthesis. </a:t>
            </a:r>
            <a:r>
              <a:rPr lang="en-US" altLang="zh-CN" sz="1800" i="1" dirty="0"/>
              <a:t>E </a:t>
            </a:r>
            <a:r>
              <a:rPr lang="en-US" altLang="zh-CN" sz="1800" i="1" dirty="0" err="1"/>
              <a:t>Kalogerakis</a:t>
            </a:r>
            <a:r>
              <a:rPr lang="en-US" altLang="zh-CN" sz="1800" i="1" dirty="0"/>
              <a:t>, et al</a:t>
            </a:r>
            <a:r>
              <a:rPr lang="en-US" altLang="zh-CN" sz="1800" dirty="0"/>
              <a:t>., </a:t>
            </a:r>
            <a:r>
              <a:rPr lang="en-US" altLang="zh-CN" sz="1800" dirty="0" err="1"/>
              <a:t>Siggraph</a:t>
            </a:r>
            <a:r>
              <a:rPr lang="en-US" altLang="zh-CN" sz="1800" dirty="0"/>
              <a:t> 2012.</a:t>
            </a:r>
          </a:p>
          <a:p>
            <a:r>
              <a:rPr lang="en-US" altLang="zh-CN" sz="1800" dirty="0"/>
              <a:t>Plants, Fractals and Formal Language. A. R. Smith. </a:t>
            </a:r>
            <a:r>
              <a:rPr lang="en-US" altLang="zh-CN" sz="1800" i="1" dirty="0"/>
              <a:t>Computer Graphics</a:t>
            </a:r>
            <a:r>
              <a:rPr lang="en-US" altLang="zh-CN" sz="1800" dirty="0"/>
              <a:t>, 1984.</a:t>
            </a:r>
          </a:p>
          <a:p>
            <a:endParaRPr lang="fr-FR" altLang="zh-CN" sz="1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195</a:t>
            </a:fld>
            <a:endParaRPr lang="zh-CN" altLang="en-US"/>
          </a:p>
        </p:txBody>
      </p:sp>
    </p:spTree>
    <p:extLst>
      <p:ext uri="{BB962C8B-B14F-4D97-AF65-F5344CB8AC3E}">
        <p14:creationId xmlns:p14="http://schemas.microsoft.com/office/powerpoint/2010/main" val="230966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514350" indent="-514350">
              <a:buFont typeface="+mj-lt"/>
              <a:buAutoNum type="arabicPeriod"/>
            </a:pPr>
            <a:r>
              <a:rPr lang="zh-CN" altLang="en-US" sz="3600" b="1" dirty="0"/>
              <a:t>基本概念</a:t>
            </a:r>
            <a:endParaRPr lang="en-US" altLang="zh-CN" sz="3600" b="1" dirty="0"/>
          </a:p>
          <a:p>
            <a:pPr marL="514350" indent="-514350">
              <a:buFont typeface="+mj-lt"/>
              <a:buAutoNum type="arabicPeriod"/>
            </a:pPr>
            <a:r>
              <a:rPr lang="zh-CN" altLang="en-US" dirty="0">
                <a:solidFill>
                  <a:schemeClr val="bg1">
                    <a:lumMod val="50000"/>
                  </a:schemeClr>
                </a:solidFill>
              </a:rPr>
              <a:t>三维模型的表达与数据结构</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自由曲线曲面建模</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细分曲面建模</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三维重建</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其他建模</a:t>
            </a:r>
            <a:endParaRPr lang="en-US" altLang="zh-CN" dirty="0">
              <a:solidFill>
                <a:schemeClr val="bg1">
                  <a:lumMod val="50000"/>
                </a:scheme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2299822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3D</a:t>
            </a:r>
            <a:r>
              <a:rPr lang="zh-CN" altLang="en-US" dirty="0"/>
              <a:t>模型的表达</a:t>
            </a:r>
          </a:p>
        </p:txBody>
      </p:sp>
      <p:sp>
        <p:nvSpPr>
          <p:cNvPr id="3" name="Content Placeholder 2"/>
          <p:cNvSpPr>
            <a:spLocks noGrp="1"/>
          </p:cNvSpPr>
          <p:nvPr>
            <p:ph idx="1"/>
          </p:nvPr>
        </p:nvSpPr>
        <p:spPr>
          <a:xfrm>
            <a:off x="457200" y="1600200"/>
            <a:ext cx="2743200" cy="4525963"/>
          </a:xfrm>
        </p:spPr>
        <p:txBody>
          <a:bodyPr>
            <a:normAutofit fontScale="92500" lnSpcReduction="20000"/>
          </a:bodyPr>
          <a:lstStyle/>
          <a:p>
            <a:r>
              <a:rPr lang="zh-CN" altLang="en-US" dirty="0"/>
              <a:t>原始数据</a:t>
            </a:r>
          </a:p>
          <a:p>
            <a:pPr lvl="1"/>
            <a:r>
              <a:rPr lang="zh-CN" altLang="en-US" dirty="0"/>
              <a:t>体素</a:t>
            </a:r>
            <a:endParaRPr lang="en-US" altLang="zh-CN" dirty="0"/>
          </a:p>
          <a:p>
            <a:pPr lvl="1"/>
            <a:r>
              <a:rPr lang="zh-CN" altLang="en-US" dirty="0"/>
              <a:t>点云</a:t>
            </a:r>
            <a:endParaRPr lang="en-US" altLang="zh-CN" dirty="0"/>
          </a:p>
          <a:p>
            <a:pPr lvl="1"/>
            <a:r>
              <a:rPr lang="zh-CN" altLang="en-US" dirty="0"/>
              <a:t>深度图像</a:t>
            </a:r>
            <a:endParaRPr lang="en-US" altLang="zh-CN" dirty="0"/>
          </a:p>
          <a:p>
            <a:pPr lvl="1"/>
            <a:r>
              <a:rPr lang="zh-CN" altLang="en-US" dirty="0"/>
              <a:t>多边形</a:t>
            </a:r>
            <a:endParaRPr lang="en-US" altLang="zh-CN" dirty="0"/>
          </a:p>
          <a:p>
            <a:pPr lvl="1"/>
            <a:endParaRPr lang="en-US" altLang="zh-CN" dirty="0"/>
          </a:p>
          <a:p>
            <a:r>
              <a:rPr lang="zh-CN" altLang="en-US" dirty="0"/>
              <a:t>曲面</a:t>
            </a:r>
            <a:endParaRPr lang="en-US" altLang="zh-CN" dirty="0"/>
          </a:p>
          <a:p>
            <a:pPr lvl="1"/>
            <a:r>
              <a:rPr lang="zh-CN" altLang="en-US" dirty="0"/>
              <a:t>曲面网格</a:t>
            </a:r>
            <a:endParaRPr lang="en-US" altLang="zh-CN" dirty="0"/>
          </a:p>
          <a:p>
            <a:pPr lvl="1"/>
            <a:r>
              <a:rPr lang="zh-CN" altLang="en-US" dirty="0"/>
              <a:t>细分曲面</a:t>
            </a:r>
            <a:endParaRPr lang="en-US" altLang="zh-CN" dirty="0"/>
          </a:p>
          <a:p>
            <a:pPr lvl="1"/>
            <a:r>
              <a:rPr lang="zh-CN" altLang="en-US" dirty="0"/>
              <a:t>参数曲面</a:t>
            </a:r>
            <a:endParaRPr lang="en-US" altLang="zh-CN" dirty="0"/>
          </a:p>
          <a:p>
            <a:pPr lvl="1"/>
            <a:r>
              <a:rPr lang="zh-CN" altLang="en-US" dirty="0"/>
              <a:t>隐式曲面</a:t>
            </a:r>
          </a:p>
          <a:p>
            <a:pPr lvl="1"/>
            <a:endParaRPr lang="en-US" altLang="zh-CN" dirty="0"/>
          </a:p>
        </p:txBody>
      </p:sp>
      <p:sp>
        <p:nvSpPr>
          <p:cNvPr id="4" name="Content Placeholder 2"/>
          <p:cNvSpPr txBox="1">
            <a:spLocks/>
          </p:cNvSpPr>
          <p:nvPr/>
        </p:nvSpPr>
        <p:spPr>
          <a:xfrm>
            <a:off x="4648200" y="1600200"/>
            <a:ext cx="3352800" cy="3886199"/>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3200" dirty="0"/>
              <a:t>实体模型</a:t>
            </a: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2800" dirty="0"/>
              <a:t>八叉树</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BSP</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树</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800" dirty="0"/>
              <a:t>CSG</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Sweep</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CN" altLang="en-US" sz="3200" dirty="0"/>
              <a:t>高层次语义结构</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800" dirty="0"/>
              <a:t>Scene Graph</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Marching Cube [</a:t>
            </a:r>
            <a:r>
              <a:rPr lang="en-US" altLang="zh-CN" dirty="0" err="1"/>
              <a:t>Lorensen</a:t>
            </a:r>
            <a:r>
              <a:rPr lang="en-US" altLang="zh-CN" dirty="0"/>
              <a:t>&amp; Cline ’87] </a:t>
            </a:r>
            <a:r>
              <a:rPr lang="zh-CN" altLang="en-US" dirty="0"/>
              <a:t>：从体素到三角网格</a:t>
            </a:r>
          </a:p>
        </p:txBody>
      </p:sp>
      <p:sp>
        <p:nvSpPr>
          <p:cNvPr id="3" name="Content Placeholder 2"/>
          <p:cNvSpPr>
            <a:spLocks noGrp="1"/>
          </p:cNvSpPr>
          <p:nvPr>
            <p:ph idx="1"/>
          </p:nvPr>
        </p:nvSpPr>
        <p:spPr>
          <a:xfrm>
            <a:off x="457200" y="1600201"/>
            <a:ext cx="5791200" cy="2133599"/>
          </a:xfrm>
        </p:spPr>
        <p:txBody>
          <a:bodyPr>
            <a:normAutofit fontScale="47500" lnSpcReduction="20000"/>
          </a:bodyPr>
          <a:lstStyle/>
          <a:p>
            <a:r>
              <a:rPr lang="zh-CN" altLang="en-US" dirty="0"/>
              <a:t>将一个隐式的曲面转换为三角网格</a:t>
            </a:r>
          </a:p>
          <a:p>
            <a:endParaRPr lang="zh-CN" altLang="en-US" dirty="0"/>
          </a:p>
          <a:p>
            <a:r>
              <a:rPr lang="zh-CN" altLang="en-US" dirty="0"/>
              <a:t>在</a:t>
            </a:r>
            <a:r>
              <a:rPr lang="en-US" altLang="zh-CN" dirty="0"/>
              <a:t>3D</a:t>
            </a:r>
            <a:r>
              <a:rPr lang="zh-CN" altLang="en-US" dirty="0"/>
              <a:t>网格（</a:t>
            </a:r>
            <a:r>
              <a:rPr lang="en-US" altLang="zh-CN" dirty="0"/>
              <a:t>grid</a:t>
            </a:r>
            <a:r>
              <a:rPr lang="zh-CN" altLang="en-US" dirty="0"/>
              <a:t>）上定义的隐式曲面</a:t>
            </a:r>
          </a:p>
          <a:p>
            <a:endParaRPr lang="zh-CN" altLang="en-US" dirty="0"/>
          </a:p>
          <a:p>
            <a:r>
              <a:rPr lang="zh-CN" altLang="en-US" dirty="0"/>
              <a:t>在每个立方体（</a:t>
            </a:r>
            <a:r>
              <a:rPr lang="en-US" altLang="zh-CN" dirty="0"/>
              <a:t>cube</a:t>
            </a:r>
            <a:r>
              <a:rPr lang="zh-CN" altLang="en-US" dirty="0"/>
              <a:t>）中根据</a:t>
            </a:r>
            <a:r>
              <a:rPr lang="en-US" altLang="zh-CN" dirty="0"/>
              <a:t>8</a:t>
            </a:r>
            <a:r>
              <a:rPr lang="zh-CN" altLang="en-US" dirty="0"/>
              <a:t>个顶点的标量值来确定重构曲面</a:t>
            </a:r>
          </a:p>
          <a:p>
            <a:endParaRPr lang="zh-CN" altLang="en-US" dirty="0"/>
          </a:p>
          <a:p>
            <a:r>
              <a:rPr lang="zh-CN" altLang="en-US" dirty="0"/>
              <a:t>一般用于医学数据</a:t>
            </a:r>
          </a:p>
        </p:txBody>
      </p:sp>
      <p:pic>
        <p:nvPicPr>
          <p:cNvPr id="72708" name="Picture 4" descr="http://vis.pku.edu.cn/blog/wp-content/uploads/2011/10/dvr.jpg"/>
          <p:cNvPicPr>
            <a:picLocks noChangeAspect="1" noChangeArrowheads="1"/>
          </p:cNvPicPr>
          <p:nvPr/>
        </p:nvPicPr>
        <p:blipFill>
          <a:blip r:embed="rId2" cstate="print"/>
          <a:srcRect r="72028"/>
          <a:stretch>
            <a:fillRect/>
          </a:stretch>
        </p:blipFill>
        <p:spPr bwMode="auto">
          <a:xfrm>
            <a:off x="6477000" y="1524000"/>
            <a:ext cx="2286000" cy="2505076"/>
          </a:xfrm>
          <a:prstGeom prst="rect">
            <a:avLst/>
          </a:prstGeom>
          <a:noFill/>
        </p:spPr>
      </p:pic>
      <p:pic>
        <p:nvPicPr>
          <p:cNvPr id="72709" name="Picture 5"/>
          <p:cNvPicPr>
            <a:picLocks noChangeAspect="1" noChangeArrowheads="1"/>
          </p:cNvPicPr>
          <p:nvPr/>
        </p:nvPicPr>
        <p:blipFill>
          <a:blip r:embed="rId3" cstate="print"/>
          <a:srcRect/>
          <a:stretch>
            <a:fillRect/>
          </a:stretch>
        </p:blipFill>
        <p:spPr bwMode="auto">
          <a:xfrm>
            <a:off x="6553200" y="4191000"/>
            <a:ext cx="2219325" cy="2219325"/>
          </a:xfrm>
          <a:prstGeom prst="rect">
            <a:avLst/>
          </a:prstGeom>
          <a:noFill/>
          <a:ln w="9525">
            <a:noFill/>
            <a:miter lim="800000"/>
            <a:headEnd/>
            <a:tailEnd/>
          </a:ln>
          <a:effectLst/>
        </p:spPr>
      </p:pic>
      <p:pic>
        <p:nvPicPr>
          <p:cNvPr id="72710" name="Picture 6"/>
          <p:cNvPicPr>
            <a:picLocks noChangeAspect="1" noChangeArrowheads="1"/>
          </p:cNvPicPr>
          <p:nvPr/>
        </p:nvPicPr>
        <p:blipFill>
          <a:blip r:embed="rId4" cstate="print"/>
          <a:srcRect/>
          <a:stretch>
            <a:fillRect/>
          </a:stretch>
        </p:blipFill>
        <p:spPr bwMode="auto">
          <a:xfrm>
            <a:off x="1828800" y="3352800"/>
            <a:ext cx="3138147" cy="31242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点云</a:t>
            </a:r>
          </a:p>
        </p:txBody>
      </p:sp>
      <p:pic>
        <p:nvPicPr>
          <p:cNvPr id="76802" name="Picture 2" descr="http://www.alwayst.com/upfile/JIANCEFUWU/image13.jpeg"/>
          <p:cNvPicPr>
            <a:picLocks noChangeAspect="1" noChangeArrowheads="1"/>
          </p:cNvPicPr>
          <p:nvPr/>
        </p:nvPicPr>
        <p:blipFill>
          <a:blip r:embed="rId2" cstate="print"/>
          <a:srcRect/>
          <a:stretch>
            <a:fillRect/>
          </a:stretch>
        </p:blipFill>
        <p:spPr bwMode="auto">
          <a:xfrm>
            <a:off x="1" y="1524000"/>
            <a:ext cx="3657600" cy="3518844"/>
          </a:xfrm>
          <a:prstGeom prst="rect">
            <a:avLst/>
          </a:prstGeom>
          <a:noFill/>
        </p:spPr>
      </p:pic>
      <p:pic>
        <p:nvPicPr>
          <p:cNvPr id="76804" name="Picture 4" descr="http://linkfast.com.tw/images/photogrannetry/pic005.jpg"/>
          <p:cNvPicPr>
            <a:picLocks noChangeAspect="1" noChangeArrowheads="1"/>
          </p:cNvPicPr>
          <p:nvPr/>
        </p:nvPicPr>
        <p:blipFill>
          <a:blip r:embed="rId3" cstate="print"/>
          <a:srcRect/>
          <a:stretch>
            <a:fillRect/>
          </a:stretch>
        </p:blipFill>
        <p:spPr bwMode="auto">
          <a:xfrm>
            <a:off x="3759002" y="1981200"/>
            <a:ext cx="5384998" cy="302758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深度图像</a:t>
            </a:r>
          </a:p>
        </p:txBody>
      </p:sp>
      <p:pic>
        <p:nvPicPr>
          <p:cNvPr id="5" name="Picture 2" descr="http://people.csail.mit.edu/hasinoff/lightefficient/hamster-depth.png"/>
          <p:cNvPicPr>
            <a:picLocks noChangeAspect="1" noChangeArrowheads="1"/>
          </p:cNvPicPr>
          <p:nvPr/>
        </p:nvPicPr>
        <p:blipFill>
          <a:blip r:embed="rId2" cstate="print"/>
          <a:srcRect/>
          <a:stretch>
            <a:fillRect/>
          </a:stretch>
        </p:blipFill>
        <p:spPr bwMode="auto">
          <a:xfrm>
            <a:off x="228600" y="2006600"/>
            <a:ext cx="4191000" cy="2794000"/>
          </a:xfrm>
          <a:prstGeom prst="rect">
            <a:avLst/>
          </a:prstGeom>
          <a:noFill/>
        </p:spPr>
      </p:pic>
      <p:pic>
        <p:nvPicPr>
          <p:cNvPr id="77828" name="Picture 4" descr="https://software.intel.com/sites/default/files/depth_data_fig01.jpg"/>
          <p:cNvPicPr>
            <a:picLocks noChangeAspect="1" noChangeArrowheads="1"/>
          </p:cNvPicPr>
          <p:nvPr/>
        </p:nvPicPr>
        <p:blipFill>
          <a:blip r:embed="rId3" cstate="print"/>
          <a:srcRect/>
          <a:stretch>
            <a:fillRect/>
          </a:stretch>
        </p:blipFill>
        <p:spPr bwMode="auto">
          <a:xfrm>
            <a:off x="4648200" y="1990724"/>
            <a:ext cx="4048125" cy="2886076"/>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网格（</a:t>
            </a:r>
            <a:r>
              <a:rPr lang="en-US" altLang="zh-CN" dirty="0"/>
              <a:t>Mesh</a:t>
            </a:r>
            <a:r>
              <a:rPr lang="zh-CN" altLang="en-US" dirty="0"/>
              <a:t>）</a:t>
            </a:r>
          </a:p>
        </p:txBody>
      </p:sp>
      <p:sp>
        <p:nvSpPr>
          <p:cNvPr id="3" name="Content Placeholder 2"/>
          <p:cNvSpPr>
            <a:spLocks noGrp="1"/>
          </p:cNvSpPr>
          <p:nvPr>
            <p:ph idx="1"/>
          </p:nvPr>
        </p:nvSpPr>
        <p:spPr>
          <a:xfrm>
            <a:off x="457200" y="1570037"/>
            <a:ext cx="8229600" cy="4525963"/>
          </a:xfrm>
        </p:spPr>
        <p:txBody>
          <a:bodyPr>
            <a:normAutofit/>
          </a:bodyPr>
          <a:lstStyle/>
          <a:p>
            <a:pPr lvl="1"/>
            <a:r>
              <a:rPr lang="zh-CN" altLang="en-US" sz="2400" dirty="0"/>
              <a:t>图形学中最常用的表达</a:t>
            </a:r>
            <a:endParaRPr lang="en-US" altLang="zh-CN" sz="2400" dirty="0"/>
          </a:p>
          <a:p>
            <a:pPr lvl="1"/>
            <a:r>
              <a:rPr lang="zh-CN" altLang="en-US" sz="2400" dirty="0"/>
              <a:t>简单</a:t>
            </a:r>
            <a:endParaRPr lang="en-US" altLang="zh-CN" sz="2400" dirty="0"/>
          </a:p>
          <a:p>
            <a:pPr lvl="1"/>
            <a:r>
              <a:rPr lang="zh-CN" altLang="en-US" sz="2400" dirty="0"/>
              <a:t>可表达复杂形状</a:t>
            </a:r>
            <a:endParaRPr lang="en-US" altLang="zh-CN" sz="2400" dirty="0"/>
          </a:p>
          <a:p>
            <a:pPr lvl="1"/>
            <a:r>
              <a:rPr lang="zh-CN" altLang="en-US" sz="2400" dirty="0"/>
              <a:t>图形硬件支持</a:t>
            </a:r>
            <a:endParaRPr lang="en-US" altLang="zh-CN" sz="2400" dirty="0"/>
          </a:p>
          <a:p>
            <a:pPr lvl="1"/>
            <a:r>
              <a:rPr lang="zh-CN" altLang="en-US" sz="2400" dirty="0"/>
              <a:t>一般为三角网格</a:t>
            </a:r>
            <a:endParaRPr lang="en-US" sz="2400" dirty="0"/>
          </a:p>
          <a:p>
            <a:pPr lvl="1"/>
            <a:endParaRPr lang="zh-CN" altLang="en-US" dirty="0"/>
          </a:p>
        </p:txBody>
      </p:sp>
      <p:grpSp>
        <p:nvGrpSpPr>
          <p:cNvPr id="4" name="Group 3"/>
          <p:cNvGrpSpPr/>
          <p:nvPr/>
        </p:nvGrpSpPr>
        <p:grpSpPr>
          <a:xfrm>
            <a:off x="990600" y="3803904"/>
            <a:ext cx="7440168" cy="3054096"/>
            <a:chOff x="1600200" y="3727704"/>
            <a:chExt cx="7440168" cy="3054096"/>
          </a:xfrm>
        </p:grpSpPr>
        <p:pic>
          <p:nvPicPr>
            <p:cNvPr id="5" name="Picture 3"/>
            <p:cNvPicPr>
              <a:picLocks noChangeAspect="1" noChangeArrowheads="1"/>
            </p:cNvPicPr>
            <p:nvPr/>
          </p:nvPicPr>
          <p:blipFill>
            <a:blip r:embed="rId2" cstate="print"/>
            <a:srcRect/>
            <a:stretch>
              <a:fillRect/>
            </a:stretch>
          </p:blipFill>
          <p:spPr bwMode="auto">
            <a:xfrm>
              <a:off x="5029200" y="3727704"/>
              <a:ext cx="4011168" cy="3054096"/>
            </a:xfrm>
            <a:prstGeom prst="rect">
              <a:avLst/>
            </a:prstGeom>
            <a:noFill/>
            <a:ln w="9525">
              <a:noFill/>
              <a:miter lim="800000"/>
              <a:headEnd/>
              <a:tailEnd/>
            </a:ln>
            <a:effectLst/>
          </p:spPr>
        </p:pic>
        <p:pic>
          <p:nvPicPr>
            <p:cNvPr id="6" name="Picture 4"/>
            <p:cNvPicPr>
              <a:picLocks noChangeAspect="1" noChangeArrowheads="1"/>
            </p:cNvPicPr>
            <p:nvPr/>
          </p:nvPicPr>
          <p:blipFill>
            <a:blip r:embed="rId3" cstate="print"/>
            <a:srcRect l="16565" t="23652" r="63981" b="51597"/>
            <a:stretch>
              <a:fillRect/>
            </a:stretch>
          </p:blipFill>
          <p:spPr bwMode="auto">
            <a:xfrm>
              <a:off x="1600200" y="4267200"/>
              <a:ext cx="2438400" cy="2362200"/>
            </a:xfrm>
            <a:prstGeom prst="rect">
              <a:avLst/>
            </a:prstGeom>
            <a:noFill/>
            <a:ln w="31750" cmpd="sng">
              <a:solidFill>
                <a:schemeClr val="tx1"/>
              </a:solidFill>
              <a:miter lim="800000"/>
              <a:headEnd/>
              <a:tailEnd/>
            </a:ln>
            <a:effectLst/>
          </p:spPr>
        </p:pic>
        <p:sp>
          <p:nvSpPr>
            <p:cNvPr id="7" name="Rectangle 6"/>
            <p:cNvSpPr/>
            <p:nvPr/>
          </p:nvSpPr>
          <p:spPr>
            <a:xfrm>
              <a:off x="5715000" y="4648200"/>
              <a:ext cx="609600" cy="533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4267200" y="4876800"/>
              <a:ext cx="12954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为什么是三角网格</a:t>
            </a:r>
          </a:p>
        </p:txBody>
      </p:sp>
      <p:sp>
        <p:nvSpPr>
          <p:cNvPr id="3" name="Content Placeholder 2"/>
          <p:cNvSpPr>
            <a:spLocks noGrp="1"/>
          </p:cNvSpPr>
          <p:nvPr>
            <p:ph idx="1"/>
          </p:nvPr>
        </p:nvSpPr>
        <p:spPr/>
        <p:txBody>
          <a:bodyPr/>
          <a:lstStyle/>
          <a:p>
            <a:r>
              <a:rPr lang="zh-CN" altLang="en-US" dirty="0"/>
              <a:t>其它多边形网格可以容易地剖分为三角形</a:t>
            </a:r>
            <a:endParaRPr lang="en-US" altLang="zh-CN" dirty="0"/>
          </a:p>
          <a:p>
            <a:endParaRPr lang="en-US" altLang="zh-CN" dirty="0"/>
          </a:p>
          <a:p>
            <a:r>
              <a:rPr lang="zh-CN" altLang="en-US" dirty="0"/>
              <a:t>三点共面：保证平面性</a:t>
            </a:r>
            <a:endParaRPr lang="en-US" altLang="zh-CN" dirty="0"/>
          </a:p>
          <a:p>
            <a:endParaRPr lang="en-US" altLang="zh-CN" dirty="0"/>
          </a:p>
          <a:p>
            <a:r>
              <a:rPr lang="zh-CN" altLang="en-US" dirty="0"/>
              <a:t>可以容易地定义内外方向、插值操作等</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网格小知识</a:t>
            </a:r>
          </a:p>
        </p:txBody>
      </p:sp>
      <p:sp>
        <p:nvSpPr>
          <p:cNvPr id="4" name="Content Placeholder 2"/>
          <p:cNvSpPr>
            <a:spLocks noGrp="1"/>
          </p:cNvSpPr>
          <p:nvPr>
            <p:ph idx="1"/>
          </p:nvPr>
        </p:nvSpPr>
        <p:spPr>
          <a:xfrm>
            <a:off x="3352800" y="1371601"/>
            <a:ext cx="5791200" cy="3276599"/>
          </a:xfrm>
        </p:spPr>
        <p:txBody>
          <a:bodyPr>
            <a:normAutofit fontScale="55000" lnSpcReduction="20000"/>
          </a:bodyPr>
          <a:lstStyle/>
          <a:p>
            <a:r>
              <a:rPr lang="zh-CN" altLang="en-US" dirty="0"/>
              <a:t>三维形体的分段线性（</a:t>
            </a:r>
            <a:r>
              <a:rPr lang="en-US" altLang="zh-CN" dirty="0"/>
              <a:t>Piecewise linear</a:t>
            </a:r>
            <a:r>
              <a:rPr lang="zh-CN" altLang="en-US" dirty="0"/>
              <a:t>）近似</a:t>
            </a:r>
            <a:endParaRPr lang="en-US" altLang="zh-CN" dirty="0"/>
          </a:p>
          <a:p>
            <a:r>
              <a:rPr lang="zh-CN" altLang="en-US" dirty="0"/>
              <a:t>组成成分</a:t>
            </a:r>
            <a:endParaRPr lang="en-US" dirty="0"/>
          </a:p>
          <a:p>
            <a:pPr lvl="1"/>
            <a:r>
              <a:rPr lang="zh-CN" altLang="en-US" dirty="0"/>
              <a:t>几何：顶点</a:t>
            </a:r>
            <a:endParaRPr lang="en-US" dirty="0"/>
          </a:p>
          <a:p>
            <a:pPr lvl="1"/>
            <a:r>
              <a:rPr lang="zh-CN" altLang="en-US" dirty="0"/>
              <a:t>拓扑</a:t>
            </a:r>
            <a:r>
              <a:rPr lang="en-US" dirty="0"/>
              <a:t>:    </a:t>
            </a:r>
            <a:r>
              <a:rPr lang="zh-CN" altLang="en-US" dirty="0"/>
              <a:t>边和面</a:t>
            </a:r>
            <a:endParaRPr lang="en-US" dirty="0"/>
          </a:p>
          <a:p>
            <a:endParaRPr lang="en-US" dirty="0"/>
          </a:p>
          <a:p>
            <a:r>
              <a:rPr lang="zh-CN" altLang="en-US" sz="3300" dirty="0">
                <a:solidFill>
                  <a:srgbClr val="7030A0"/>
                </a:solidFill>
              </a:rPr>
              <a:t>边界边</a:t>
            </a:r>
            <a:r>
              <a:rPr lang="en-US" sz="3300" dirty="0">
                <a:solidFill>
                  <a:srgbClr val="7030A0"/>
                </a:solidFill>
              </a:rPr>
              <a:t>: </a:t>
            </a:r>
            <a:r>
              <a:rPr lang="zh-CN" altLang="en-US" sz="3300" dirty="0">
                <a:solidFill>
                  <a:srgbClr val="7030A0"/>
                </a:solidFill>
              </a:rPr>
              <a:t>只与一个面相邻</a:t>
            </a:r>
            <a:endParaRPr lang="en-US" sz="3300" dirty="0">
              <a:solidFill>
                <a:srgbClr val="7030A0"/>
              </a:solidFill>
            </a:endParaRPr>
          </a:p>
          <a:p>
            <a:r>
              <a:rPr lang="zh-CN" altLang="en-US" sz="3300" dirty="0">
                <a:solidFill>
                  <a:srgbClr val="0070C0"/>
                </a:solidFill>
              </a:rPr>
              <a:t>正则边</a:t>
            </a:r>
            <a:r>
              <a:rPr lang="en-US" sz="3300" dirty="0">
                <a:solidFill>
                  <a:srgbClr val="0070C0"/>
                </a:solidFill>
              </a:rPr>
              <a:t>: </a:t>
            </a:r>
            <a:r>
              <a:rPr lang="zh-CN" altLang="en-US" sz="3300" dirty="0">
                <a:solidFill>
                  <a:srgbClr val="0070C0"/>
                </a:solidFill>
              </a:rPr>
              <a:t>与且仅与两个面相邻</a:t>
            </a:r>
            <a:endParaRPr lang="en-US" sz="3300" dirty="0">
              <a:solidFill>
                <a:srgbClr val="0070C0"/>
              </a:solidFill>
            </a:endParaRPr>
          </a:p>
          <a:p>
            <a:r>
              <a:rPr lang="zh-CN" altLang="en-US" sz="3300" dirty="0">
                <a:solidFill>
                  <a:srgbClr val="00B050"/>
                </a:solidFill>
              </a:rPr>
              <a:t>奇异边</a:t>
            </a:r>
            <a:r>
              <a:rPr lang="en-US" sz="3300" dirty="0">
                <a:solidFill>
                  <a:srgbClr val="00B050"/>
                </a:solidFill>
              </a:rPr>
              <a:t>: </a:t>
            </a:r>
            <a:r>
              <a:rPr lang="zh-CN" altLang="en-US" sz="3300" dirty="0">
                <a:solidFill>
                  <a:srgbClr val="00B050"/>
                </a:solidFill>
              </a:rPr>
              <a:t>与多于两个面相邻</a:t>
            </a:r>
            <a:endParaRPr lang="en-US" sz="3300" dirty="0">
              <a:solidFill>
                <a:srgbClr val="00B050"/>
              </a:solidFill>
            </a:endParaRPr>
          </a:p>
          <a:p>
            <a:endParaRPr lang="en-US" dirty="0"/>
          </a:p>
          <a:p>
            <a:r>
              <a:rPr lang="zh-CN" altLang="en-US" dirty="0"/>
              <a:t>流形网格</a:t>
            </a:r>
            <a:r>
              <a:rPr lang="en-US" dirty="0"/>
              <a:t>: </a:t>
            </a:r>
            <a:r>
              <a:rPr lang="zh-CN" altLang="en-US" dirty="0"/>
              <a:t>没有奇异边的网格</a:t>
            </a:r>
            <a:endParaRPr lang="en-US" dirty="0">
              <a:solidFill>
                <a:srgbClr val="7030A0"/>
              </a:solidFill>
            </a:endParaRPr>
          </a:p>
          <a:p>
            <a:r>
              <a:rPr lang="zh-CN" altLang="en-US" dirty="0"/>
              <a:t>封闭网格</a:t>
            </a:r>
            <a:r>
              <a:rPr lang="en-US" dirty="0"/>
              <a:t>: </a:t>
            </a:r>
            <a:r>
              <a:rPr lang="zh-CN" altLang="en-US" dirty="0"/>
              <a:t>没有边界边的网格</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381000" y="1828800"/>
            <a:ext cx="2926478" cy="2092295"/>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990600" y="4267200"/>
            <a:ext cx="7181850" cy="1946102"/>
          </a:xfrm>
          <a:prstGeom prst="rect">
            <a:avLst/>
          </a:prstGeom>
          <a:noFill/>
          <a:ln w="9525">
            <a:noFill/>
            <a:miter lim="800000"/>
            <a:headEnd/>
            <a:tailEnd/>
          </a:ln>
          <a:effectLst/>
        </p:spPr>
      </p:pic>
      <p:sp>
        <p:nvSpPr>
          <p:cNvPr id="7" name="TextBox 6"/>
          <p:cNvSpPr txBox="1"/>
          <p:nvPr/>
        </p:nvSpPr>
        <p:spPr>
          <a:xfrm>
            <a:off x="914400" y="6248400"/>
            <a:ext cx="7391400" cy="381000"/>
          </a:xfrm>
          <a:prstGeom prst="rect">
            <a:avLst/>
          </a:prstGeom>
          <a:noFill/>
        </p:spPr>
        <p:txBody>
          <a:bodyPr wrap="square" rtlCol="0">
            <a:spAutoFit/>
          </a:bodyPr>
          <a:lstStyle/>
          <a:p>
            <a:r>
              <a:rPr lang="en-US" dirty="0"/>
              <a:t>Non-Manifold		Closed Manifold		Open Manifold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拓扑</a:t>
            </a:r>
          </a:p>
        </p:txBody>
      </p:sp>
      <p:pic>
        <p:nvPicPr>
          <p:cNvPr id="4" name="Picture 2"/>
          <p:cNvPicPr>
            <a:picLocks noChangeAspect="1" noChangeArrowheads="1"/>
          </p:cNvPicPr>
          <p:nvPr/>
        </p:nvPicPr>
        <p:blipFill>
          <a:blip r:embed="rId2" cstate="print"/>
          <a:srcRect/>
          <a:stretch>
            <a:fillRect/>
          </a:stretch>
        </p:blipFill>
        <p:spPr bwMode="auto">
          <a:xfrm>
            <a:off x="800542" y="1676400"/>
            <a:ext cx="2823721" cy="1981200"/>
          </a:xfrm>
          <a:prstGeom prst="rect">
            <a:avLst/>
          </a:prstGeom>
          <a:noFill/>
          <a:ln w="9525">
            <a:noFill/>
            <a:miter lim="800000"/>
            <a:headEnd/>
            <a:tailEnd/>
          </a:ln>
          <a:effectLst/>
        </p:spPr>
      </p:pic>
      <p:sp>
        <p:nvSpPr>
          <p:cNvPr id="5" name="TextBox 4"/>
          <p:cNvSpPr txBox="1"/>
          <p:nvPr/>
        </p:nvSpPr>
        <p:spPr>
          <a:xfrm>
            <a:off x="3733800" y="1827074"/>
            <a:ext cx="914400" cy="1754326"/>
          </a:xfrm>
          <a:prstGeom prst="rect">
            <a:avLst/>
          </a:prstGeom>
          <a:noFill/>
        </p:spPr>
        <p:txBody>
          <a:bodyPr wrap="square" rtlCol="0">
            <a:spAutoFit/>
          </a:bodyPr>
          <a:lstStyle/>
          <a:p>
            <a:r>
              <a:rPr lang="en-US" dirty="0"/>
              <a:t>v = 12</a:t>
            </a:r>
          </a:p>
          <a:p>
            <a:r>
              <a:rPr lang="en-US" dirty="0"/>
              <a:t>f = 14</a:t>
            </a:r>
          </a:p>
          <a:p>
            <a:r>
              <a:rPr lang="en-US" dirty="0"/>
              <a:t>e = 25</a:t>
            </a:r>
          </a:p>
          <a:p>
            <a:r>
              <a:rPr lang="en-US" dirty="0"/>
              <a:t>c = 1</a:t>
            </a:r>
          </a:p>
          <a:p>
            <a:r>
              <a:rPr lang="en-US" dirty="0"/>
              <a:t>g = 0</a:t>
            </a:r>
          </a:p>
          <a:p>
            <a:r>
              <a:rPr lang="en-US" dirty="0"/>
              <a:t>b = 1</a:t>
            </a:r>
          </a:p>
        </p:txBody>
      </p:sp>
      <p:sp>
        <p:nvSpPr>
          <p:cNvPr id="6" name="TextBox 5"/>
          <p:cNvSpPr txBox="1"/>
          <p:nvPr/>
        </p:nvSpPr>
        <p:spPr>
          <a:xfrm>
            <a:off x="4800600" y="1981200"/>
            <a:ext cx="3810000" cy="923330"/>
          </a:xfrm>
          <a:prstGeom prst="rect">
            <a:avLst/>
          </a:prstGeom>
          <a:noFill/>
        </p:spPr>
        <p:txBody>
          <a:bodyPr wrap="square" rtlCol="0">
            <a:spAutoFit/>
          </a:bodyPr>
          <a:lstStyle/>
          <a:p>
            <a:r>
              <a:rPr lang="zh-CN" altLang="en-US" dirty="0"/>
              <a:t>图的亏格</a:t>
            </a:r>
            <a:r>
              <a:rPr lang="en-US" altLang="zh-CN" dirty="0"/>
              <a:t>(genus)</a:t>
            </a:r>
            <a:r>
              <a:rPr lang="zh-CN" altLang="en-US" dirty="0"/>
              <a:t>：</a:t>
            </a:r>
            <a:r>
              <a:rPr lang="en-US" altLang="zh-CN" dirty="0"/>
              <a:t>handle</a:t>
            </a:r>
            <a:r>
              <a:rPr lang="zh-CN" altLang="en-US" dirty="0"/>
              <a:t>的数目。</a:t>
            </a:r>
            <a:endParaRPr lang="en-US" altLang="zh-CN" dirty="0"/>
          </a:p>
          <a:p>
            <a:r>
              <a:rPr lang="zh-CN" altLang="en-US" dirty="0"/>
              <a:t>在沿其撕裂后，能够使图保持连通的封闭路径的最大数目的一半</a:t>
            </a:r>
            <a:endParaRPr lang="en-US" altLang="zh-CN" dirty="0"/>
          </a:p>
        </p:txBody>
      </p:sp>
      <p:pic>
        <p:nvPicPr>
          <p:cNvPr id="7" name="Picture 3"/>
          <p:cNvPicPr>
            <a:picLocks noChangeAspect="1" noChangeArrowheads="1"/>
          </p:cNvPicPr>
          <p:nvPr/>
        </p:nvPicPr>
        <p:blipFill>
          <a:blip r:embed="rId3" cstate="print"/>
          <a:srcRect/>
          <a:stretch>
            <a:fillRect/>
          </a:stretch>
        </p:blipFill>
        <p:spPr bwMode="auto">
          <a:xfrm>
            <a:off x="3305175" y="3752850"/>
            <a:ext cx="5610225" cy="1733550"/>
          </a:xfrm>
          <a:prstGeom prst="rect">
            <a:avLst/>
          </a:prstGeom>
          <a:noFill/>
          <a:ln w="9525">
            <a:noFill/>
            <a:miter lim="800000"/>
            <a:headEnd/>
            <a:tailEnd/>
          </a:ln>
          <a:effectLst/>
        </p:spPr>
      </p:pic>
      <p:sp>
        <p:nvSpPr>
          <p:cNvPr id="8" name="TextBox 7"/>
          <p:cNvSpPr txBox="1"/>
          <p:nvPr/>
        </p:nvSpPr>
        <p:spPr>
          <a:xfrm>
            <a:off x="381000" y="3886200"/>
            <a:ext cx="3429000" cy="830997"/>
          </a:xfrm>
          <a:prstGeom prst="rect">
            <a:avLst/>
          </a:prstGeom>
          <a:noFill/>
        </p:spPr>
        <p:txBody>
          <a:bodyPr wrap="square" rtlCol="0">
            <a:spAutoFit/>
          </a:bodyPr>
          <a:lstStyle/>
          <a:p>
            <a:r>
              <a:rPr lang="en-US" sz="2400" dirty="0">
                <a:solidFill>
                  <a:srgbClr val="0070C0"/>
                </a:solidFill>
              </a:rPr>
              <a:t>Euler-Poincare </a:t>
            </a:r>
            <a:r>
              <a:rPr lang="zh-CN" altLang="en-US" sz="2400" dirty="0">
                <a:solidFill>
                  <a:srgbClr val="0070C0"/>
                </a:solidFill>
              </a:rPr>
              <a:t>公式</a:t>
            </a:r>
            <a:endParaRPr lang="en-US" sz="2400" dirty="0">
              <a:solidFill>
                <a:srgbClr val="0070C0"/>
              </a:solidFill>
            </a:endParaRPr>
          </a:p>
          <a:p>
            <a:r>
              <a:rPr lang="en-US" sz="2400" dirty="0">
                <a:solidFill>
                  <a:srgbClr val="0070C0"/>
                </a:solidFill>
              </a:rPr>
              <a:t>        </a:t>
            </a:r>
            <a:r>
              <a:rPr lang="en-US" sz="2400" dirty="0" err="1">
                <a:solidFill>
                  <a:srgbClr val="0070C0"/>
                </a:solidFill>
              </a:rPr>
              <a:t>v+f</a:t>
            </a:r>
            <a:r>
              <a:rPr lang="en-US" sz="2400" dirty="0">
                <a:solidFill>
                  <a:srgbClr val="0070C0"/>
                </a:solidFill>
              </a:rPr>
              <a:t>-e = 2(c-g)-b</a:t>
            </a:r>
          </a:p>
        </p:txBody>
      </p:sp>
      <p:sp>
        <p:nvSpPr>
          <p:cNvPr id="9" name="Oval 8"/>
          <p:cNvSpPr/>
          <p:nvPr/>
        </p:nvSpPr>
        <p:spPr>
          <a:xfrm>
            <a:off x="6477000" y="5715000"/>
            <a:ext cx="2133600" cy="9906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43600" y="5943601"/>
            <a:ext cx="533400" cy="5334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rot="16200000" flipH="1">
            <a:off x="5257800" y="5105400"/>
            <a:ext cx="1143001" cy="533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游戏时间：猜猜亏格数</a:t>
            </a:r>
          </a:p>
        </p:txBody>
      </p:sp>
      <p:grpSp>
        <p:nvGrpSpPr>
          <p:cNvPr id="4" name="Group 3"/>
          <p:cNvGrpSpPr/>
          <p:nvPr/>
        </p:nvGrpSpPr>
        <p:grpSpPr>
          <a:xfrm>
            <a:off x="4953000" y="2819400"/>
            <a:ext cx="3124200" cy="1447800"/>
            <a:chOff x="914400" y="2057400"/>
            <a:chExt cx="3124200" cy="1447800"/>
          </a:xfrm>
        </p:grpSpPr>
        <p:sp>
          <p:nvSpPr>
            <p:cNvPr id="5" name="Oval 4"/>
            <p:cNvSpPr/>
            <p:nvPr/>
          </p:nvSpPr>
          <p:spPr>
            <a:xfrm>
              <a:off x="914400" y="2057400"/>
              <a:ext cx="3124200" cy="1447800"/>
            </a:xfrm>
            <a:prstGeom prst="ellipse">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05000" y="2438400"/>
              <a:ext cx="1219200" cy="6096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2"/>
          <p:cNvPicPr>
            <a:picLocks noChangeAspect="1" noChangeArrowheads="1"/>
          </p:cNvPicPr>
          <p:nvPr/>
        </p:nvPicPr>
        <p:blipFill>
          <a:blip r:embed="rId2" cstate="print"/>
          <a:srcRect/>
          <a:stretch>
            <a:fillRect/>
          </a:stretch>
        </p:blipFill>
        <p:spPr bwMode="auto">
          <a:xfrm>
            <a:off x="2057400" y="4114800"/>
            <a:ext cx="2899542" cy="2303745"/>
          </a:xfrm>
          <a:prstGeom prst="rect">
            <a:avLst/>
          </a:prstGeom>
          <a:noFill/>
          <a:ln w="9525">
            <a:noFill/>
            <a:miter lim="800000"/>
            <a:headEnd/>
            <a:tailEnd/>
          </a:ln>
          <a:effectLst/>
        </p:spPr>
      </p:pic>
      <p:grpSp>
        <p:nvGrpSpPr>
          <p:cNvPr id="8" name="Group 7"/>
          <p:cNvGrpSpPr/>
          <p:nvPr/>
        </p:nvGrpSpPr>
        <p:grpSpPr>
          <a:xfrm>
            <a:off x="762000" y="1905000"/>
            <a:ext cx="3124200" cy="1447800"/>
            <a:chOff x="914400" y="2057400"/>
            <a:chExt cx="3124200" cy="1447800"/>
          </a:xfrm>
        </p:grpSpPr>
        <p:sp>
          <p:nvSpPr>
            <p:cNvPr id="9" name="Oval 8"/>
            <p:cNvSpPr/>
            <p:nvPr/>
          </p:nvSpPr>
          <p:spPr>
            <a:xfrm>
              <a:off x="914400" y="2057400"/>
              <a:ext cx="3124200" cy="14478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5000" y="2438400"/>
              <a:ext cx="1219200" cy="6096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953000" y="1828800"/>
            <a:ext cx="3124200" cy="1447800"/>
            <a:chOff x="914400" y="2057400"/>
            <a:chExt cx="3124200" cy="1447800"/>
          </a:xfrm>
        </p:grpSpPr>
        <p:sp>
          <p:nvSpPr>
            <p:cNvPr id="12" name="Oval 11"/>
            <p:cNvSpPr/>
            <p:nvPr/>
          </p:nvSpPr>
          <p:spPr>
            <a:xfrm>
              <a:off x="914400" y="2057400"/>
              <a:ext cx="31242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05000" y="2438400"/>
              <a:ext cx="1219200" cy="6096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p:cNvCxnSpPr>
            <a:stCxn id="12" idx="2"/>
            <a:endCxn id="5" idx="2"/>
          </p:cNvCxnSpPr>
          <p:nvPr/>
        </p:nvCxnSpPr>
        <p:spPr>
          <a:xfrm rot="10800000" flipV="1">
            <a:off x="4953000" y="2552700"/>
            <a:ext cx="1588" cy="990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2" idx="6"/>
            <a:endCxn id="5" idx="6"/>
          </p:cNvCxnSpPr>
          <p:nvPr/>
        </p:nvCxnSpPr>
        <p:spPr>
          <a:xfrm>
            <a:off x="8077200" y="2552700"/>
            <a:ext cx="1588" cy="990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3" idx="2"/>
            <a:endCxn id="6" idx="2"/>
          </p:cNvCxnSpPr>
          <p:nvPr/>
        </p:nvCxnSpPr>
        <p:spPr>
          <a:xfrm rot="10800000" flipV="1">
            <a:off x="5943600" y="2514600"/>
            <a:ext cx="1588" cy="99060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6"/>
            <a:endCxn id="6" idx="6"/>
          </p:cNvCxnSpPr>
          <p:nvPr/>
        </p:nvCxnSpPr>
        <p:spPr>
          <a:xfrm>
            <a:off x="7162800" y="2514600"/>
            <a:ext cx="1588" cy="99060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能否把左图连续地变为右图？</a:t>
            </a:r>
          </a:p>
        </p:txBody>
      </p:sp>
      <p:pic>
        <p:nvPicPr>
          <p:cNvPr id="2052" name="Picture 4" descr="http://imgsrc.baidu.com/forum/w%3D580/sign=99abe9077bf0f736d8fe4c093a54b382/3ea517deb48f8c54a6211a5739292df5e2fe7fc9.jpg"/>
          <p:cNvPicPr>
            <a:picLocks noChangeAspect="1" noChangeArrowheads="1"/>
          </p:cNvPicPr>
          <p:nvPr/>
        </p:nvPicPr>
        <p:blipFill>
          <a:blip r:embed="rId2" cstate="print"/>
          <a:srcRect/>
          <a:stretch>
            <a:fillRect/>
          </a:stretch>
        </p:blipFill>
        <p:spPr bwMode="auto">
          <a:xfrm>
            <a:off x="2209800" y="2362200"/>
            <a:ext cx="4933950" cy="282880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1.1</a:t>
            </a:r>
            <a:r>
              <a:rPr lang="zh-CN" altLang="en-US" dirty="0"/>
              <a:t>几何建模（</a:t>
            </a:r>
            <a:r>
              <a:rPr lang="en-US" altLang="zh-CN" dirty="0"/>
              <a:t>Geometric Modeling</a:t>
            </a:r>
            <a:r>
              <a:rPr lang="zh-CN" altLang="en-US" dirty="0"/>
              <a:t>）</a:t>
            </a:r>
          </a:p>
        </p:txBody>
      </p:sp>
      <p:sp>
        <p:nvSpPr>
          <p:cNvPr id="3" name="Content Placeholder 2"/>
          <p:cNvSpPr>
            <a:spLocks noGrp="1"/>
          </p:cNvSpPr>
          <p:nvPr>
            <p:ph idx="1"/>
          </p:nvPr>
        </p:nvSpPr>
        <p:spPr>
          <a:xfrm>
            <a:off x="457200" y="1600200"/>
            <a:ext cx="7467600" cy="4525963"/>
          </a:xfrm>
        </p:spPr>
        <p:txBody>
          <a:bodyPr/>
          <a:lstStyle/>
          <a:p>
            <a:r>
              <a:rPr lang="zh-CN" altLang="en-US" sz="2800" dirty="0"/>
              <a:t>在计算机中表达一个真实世界的三维对象或虚拟三维形象，就必须先描述其形状</a:t>
            </a:r>
            <a:endParaRPr lang="en-US" sz="2800" dirty="0"/>
          </a:p>
          <a:p>
            <a:endParaRPr lang="en-US" sz="2800" dirty="0"/>
          </a:p>
          <a:p>
            <a:r>
              <a:rPr lang="zh-CN" altLang="en-US" dirty="0"/>
              <a:t>几何建模</a:t>
            </a:r>
            <a:endParaRPr lang="en-US" altLang="zh-CN" dirty="0"/>
          </a:p>
          <a:p>
            <a:pPr lvl="1"/>
            <a:r>
              <a:rPr lang="zh-CN" altLang="en-US" sz="2400" dirty="0"/>
              <a:t>三维对象的表达、构造和处理的计算机算法和过程</a:t>
            </a:r>
            <a:endParaRPr lang="en-US" altLang="zh-CN" dirty="0"/>
          </a:p>
          <a:p>
            <a:endParaRPr lang="en-US" altLang="zh-CN" dirty="0"/>
          </a:p>
          <a:p>
            <a:endParaRPr lang="zh-CN" altLang="en-US" dirty="0"/>
          </a:p>
        </p:txBody>
      </p:sp>
      <p:pic>
        <p:nvPicPr>
          <p:cNvPr id="5" name="Picture 3"/>
          <p:cNvPicPr>
            <a:picLocks noChangeAspect="1" noChangeArrowheads="1"/>
          </p:cNvPicPr>
          <p:nvPr/>
        </p:nvPicPr>
        <p:blipFill>
          <a:blip r:embed="rId2" cstate="print"/>
          <a:srcRect l="8054" r="11409"/>
          <a:stretch>
            <a:fillRect/>
          </a:stretch>
        </p:blipFill>
        <p:spPr bwMode="auto">
          <a:xfrm>
            <a:off x="76200" y="4535750"/>
            <a:ext cx="2286000" cy="2093650"/>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srcRect/>
          <a:stretch>
            <a:fillRect/>
          </a:stretch>
        </p:blipFill>
        <p:spPr bwMode="auto">
          <a:xfrm>
            <a:off x="2514600" y="4572000"/>
            <a:ext cx="1638300" cy="1948584"/>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4300537" y="4617454"/>
            <a:ext cx="4843463" cy="1783346"/>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src.baidu.com/forum/w%3D580/sign=4c3f1d7eacc379317d688621dbc5b784/257b685494eef01f0ee6c7bde3fe9925be317dc9.jpg"/>
          <p:cNvPicPr>
            <a:picLocks noChangeAspect="1" noChangeArrowheads="1"/>
          </p:cNvPicPr>
          <p:nvPr/>
        </p:nvPicPr>
        <p:blipFill>
          <a:blip r:embed="rId2" cstate="print"/>
          <a:srcRect/>
          <a:stretch>
            <a:fillRect/>
          </a:stretch>
        </p:blipFill>
        <p:spPr bwMode="auto">
          <a:xfrm>
            <a:off x="2153424" y="228600"/>
            <a:ext cx="4856975" cy="64008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http://imgsrc.baidu.com/forum/w%3D580/sign=c2f9458b7a310a55c424defc87444387/1da070eef01f3a29183a0ab69a25bc315e607cc9.jpg"/>
          <p:cNvPicPr>
            <a:picLocks noChangeAspect="1" noChangeArrowheads="1"/>
          </p:cNvPicPr>
          <p:nvPr/>
        </p:nvPicPr>
        <p:blipFill>
          <a:blip r:embed="rId2" cstate="print"/>
          <a:srcRect/>
          <a:stretch>
            <a:fillRect/>
          </a:stretch>
        </p:blipFill>
        <p:spPr bwMode="auto">
          <a:xfrm>
            <a:off x="2057400" y="152400"/>
            <a:ext cx="4803393" cy="65532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能否翻转有洞的轮胎？</a:t>
            </a:r>
          </a:p>
        </p:txBody>
      </p:sp>
      <p:pic>
        <p:nvPicPr>
          <p:cNvPr id="4" name="Picture 2" descr="http://imgsrc.baidu.com/forum/w%3D580/sign=8a7f1957bd096b6381195e583c338733/3aec732bd40735fa66f490c19d510fb30e2408b3.jpg"/>
          <p:cNvPicPr>
            <a:picLocks noChangeAspect="1" noChangeArrowheads="1"/>
          </p:cNvPicPr>
          <p:nvPr/>
        </p:nvPicPr>
        <p:blipFill>
          <a:blip r:embed="rId2" cstate="print"/>
          <a:srcRect/>
          <a:stretch>
            <a:fillRect/>
          </a:stretch>
        </p:blipFill>
        <p:spPr bwMode="auto">
          <a:xfrm>
            <a:off x="1981200" y="2286000"/>
            <a:ext cx="4724400" cy="352513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http://imgsrc.baidu.com/forum/w%3D580/sign=732655416863f6241c5d390bb744eb32/06df300735fae6cdfab075190cb30f2443a70fb3.jpg"/>
          <p:cNvPicPr>
            <a:picLocks noChangeAspect="1" noChangeArrowheads="1"/>
          </p:cNvPicPr>
          <p:nvPr/>
        </p:nvPicPr>
        <p:blipFill>
          <a:blip r:embed="rId2" cstate="print"/>
          <a:srcRect/>
          <a:stretch>
            <a:fillRect/>
          </a:stretch>
        </p:blipFill>
        <p:spPr bwMode="auto">
          <a:xfrm>
            <a:off x="609600" y="2667000"/>
            <a:ext cx="7715986" cy="1990726"/>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http://imgsrc.baidu.com/forum/w%3D580/sign=e85a1d6c68600c33f079dec02a4c5134/a40e02cd7b899e518c8ae46c41a7d933c9950db3.jpg"/>
          <p:cNvPicPr>
            <a:picLocks noChangeAspect="1" noChangeArrowheads="1" noCrop="1"/>
          </p:cNvPicPr>
          <p:nvPr/>
        </p:nvPicPr>
        <p:blipFill>
          <a:blip r:embed="rId2" cstate="print"/>
          <a:srcRect/>
          <a:stretch>
            <a:fillRect/>
          </a:stretch>
        </p:blipFill>
        <p:spPr bwMode="auto">
          <a:xfrm>
            <a:off x="1981200" y="1447800"/>
            <a:ext cx="4362450" cy="4362453"/>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网格的数据结构表达</a:t>
            </a:r>
          </a:p>
        </p:txBody>
      </p:sp>
      <p:sp>
        <p:nvSpPr>
          <p:cNvPr id="3" name="Content Placeholder 2"/>
          <p:cNvSpPr>
            <a:spLocks noGrp="1"/>
          </p:cNvSpPr>
          <p:nvPr>
            <p:ph idx="1"/>
          </p:nvPr>
        </p:nvSpPr>
        <p:spPr/>
        <p:txBody>
          <a:bodyPr>
            <a:normAutofit fontScale="85000" lnSpcReduction="20000"/>
          </a:bodyPr>
          <a:lstStyle/>
          <a:p>
            <a:r>
              <a:rPr lang="zh-CN" altLang="en-US" dirty="0"/>
              <a:t>网格数据的应用</a:t>
            </a:r>
            <a:r>
              <a:rPr lang="en-US" dirty="0"/>
              <a:t>:</a:t>
            </a:r>
          </a:p>
          <a:p>
            <a:pPr lvl="1"/>
            <a:r>
              <a:rPr lang="zh-CN" altLang="en-US" dirty="0"/>
              <a:t>渲染</a:t>
            </a:r>
            <a:endParaRPr lang="en-US" dirty="0"/>
          </a:p>
          <a:p>
            <a:pPr lvl="1"/>
            <a:r>
              <a:rPr lang="zh-CN" altLang="en-US" dirty="0"/>
              <a:t>几何查询</a:t>
            </a:r>
            <a:endParaRPr lang="en-US" dirty="0"/>
          </a:p>
          <a:p>
            <a:pPr lvl="2"/>
            <a:r>
              <a:rPr lang="en-US" dirty="0"/>
              <a:t>face #3 </a:t>
            </a:r>
            <a:r>
              <a:rPr lang="zh-CN" altLang="en-US" dirty="0"/>
              <a:t>包括哪些顶点</a:t>
            </a:r>
            <a:r>
              <a:rPr lang="en-US" dirty="0"/>
              <a:t>?</a:t>
            </a:r>
          </a:p>
          <a:p>
            <a:pPr lvl="2"/>
            <a:r>
              <a:rPr lang="zh-CN" altLang="en-US" dirty="0"/>
              <a:t>顶点</a:t>
            </a:r>
            <a:r>
              <a:rPr lang="en-US" dirty="0"/>
              <a:t> </a:t>
            </a:r>
            <a:r>
              <a:rPr lang="en-US" dirty="0" err="1"/>
              <a:t>i</a:t>
            </a:r>
            <a:r>
              <a:rPr lang="en-US" dirty="0"/>
              <a:t> </a:t>
            </a:r>
            <a:r>
              <a:rPr lang="zh-CN" altLang="en-US" dirty="0"/>
              <a:t>和顶点</a:t>
            </a:r>
            <a:r>
              <a:rPr lang="en-US" dirty="0"/>
              <a:t> j </a:t>
            </a:r>
            <a:r>
              <a:rPr lang="zh-CN" altLang="en-US" dirty="0"/>
              <a:t>是否相邻</a:t>
            </a:r>
            <a:r>
              <a:rPr lang="en-US" dirty="0"/>
              <a:t>?</a:t>
            </a:r>
          </a:p>
          <a:p>
            <a:pPr lvl="2"/>
            <a:r>
              <a:rPr lang="en-US" dirty="0"/>
              <a:t>face #7</a:t>
            </a:r>
            <a:r>
              <a:rPr lang="zh-CN" altLang="en-US" dirty="0"/>
              <a:t>与哪些面相邻</a:t>
            </a:r>
            <a:r>
              <a:rPr lang="en-US" dirty="0"/>
              <a:t>?</a:t>
            </a:r>
          </a:p>
          <a:p>
            <a:pPr lvl="1"/>
            <a:r>
              <a:rPr lang="zh-CN" altLang="en-US" dirty="0"/>
              <a:t>几何操作</a:t>
            </a:r>
            <a:r>
              <a:rPr lang="en-US" dirty="0"/>
              <a:t>Geometry operations</a:t>
            </a:r>
          </a:p>
          <a:p>
            <a:pPr lvl="2"/>
            <a:r>
              <a:rPr lang="zh-CN" altLang="en-US" dirty="0"/>
              <a:t>添加或者删除一个顶点</a:t>
            </a:r>
            <a:r>
              <a:rPr lang="en-US" altLang="zh-CN" dirty="0"/>
              <a:t>/</a:t>
            </a:r>
            <a:r>
              <a:rPr lang="zh-CN" altLang="en-US" dirty="0"/>
              <a:t>边</a:t>
            </a:r>
            <a:r>
              <a:rPr lang="en-US" altLang="zh-CN" dirty="0"/>
              <a:t>/</a:t>
            </a:r>
            <a:r>
              <a:rPr lang="zh-CN" altLang="en-US" dirty="0"/>
              <a:t>面</a:t>
            </a:r>
            <a:endParaRPr lang="en-US" dirty="0"/>
          </a:p>
          <a:p>
            <a:endParaRPr lang="en-US" dirty="0"/>
          </a:p>
          <a:p>
            <a:r>
              <a:rPr lang="zh-CN" altLang="en-US" dirty="0"/>
              <a:t>大部分网格难以支持高效的上述操作</a:t>
            </a:r>
            <a:endParaRPr lang="en-US" dirty="0"/>
          </a:p>
          <a:p>
            <a:endParaRPr lang="en-US" dirty="0"/>
          </a:p>
          <a:p>
            <a:r>
              <a:rPr lang="zh-CN" altLang="en-US" dirty="0"/>
              <a:t>一般采用三角流形网格</a:t>
            </a:r>
            <a:endParaRPr lang="en-US" dirty="0"/>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网格的数据结构是否优秀</a:t>
            </a:r>
          </a:p>
        </p:txBody>
      </p:sp>
      <p:sp>
        <p:nvSpPr>
          <p:cNvPr id="3" name="Content Placeholder 2"/>
          <p:cNvSpPr>
            <a:spLocks noGrp="1"/>
          </p:cNvSpPr>
          <p:nvPr>
            <p:ph idx="1"/>
          </p:nvPr>
        </p:nvSpPr>
        <p:spPr/>
        <p:txBody>
          <a:bodyPr>
            <a:normAutofit lnSpcReduction="10000"/>
          </a:bodyPr>
          <a:lstStyle/>
          <a:p>
            <a:r>
              <a:rPr lang="zh-CN" altLang="en-US" dirty="0"/>
              <a:t>构建数据结构的时间复杂度</a:t>
            </a:r>
            <a:endParaRPr lang="en-US" dirty="0"/>
          </a:p>
          <a:p>
            <a:endParaRPr lang="en-US" dirty="0"/>
          </a:p>
          <a:p>
            <a:r>
              <a:rPr lang="zh-CN" altLang="en-US" dirty="0"/>
              <a:t>进行一个查询操作的时间复杂度</a:t>
            </a:r>
            <a:endParaRPr lang="en-US" dirty="0"/>
          </a:p>
          <a:p>
            <a:endParaRPr lang="en-US" dirty="0"/>
          </a:p>
          <a:p>
            <a:r>
              <a:rPr lang="zh-CN" altLang="en-US" dirty="0"/>
              <a:t>进行一个网格编辑操作的时间复杂度（更新数据结构）</a:t>
            </a:r>
            <a:endParaRPr lang="en-US" altLang="zh-CN" dirty="0"/>
          </a:p>
          <a:p>
            <a:endParaRPr lang="en-US" altLang="zh-CN" dirty="0"/>
          </a:p>
          <a:p>
            <a:r>
              <a:rPr lang="zh-CN" altLang="en-US" dirty="0"/>
              <a:t>空间复杂度</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数据结构举例</a:t>
            </a:r>
          </a:p>
        </p:txBody>
      </p:sp>
      <p:sp>
        <p:nvSpPr>
          <p:cNvPr id="3" name="Content Placeholder 2"/>
          <p:cNvSpPr>
            <a:spLocks noGrp="1"/>
          </p:cNvSpPr>
          <p:nvPr>
            <p:ph idx="1"/>
          </p:nvPr>
        </p:nvSpPr>
        <p:spPr/>
        <p:txBody>
          <a:bodyPr/>
          <a:lstStyle/>
          <a:p>
            <a:r>
              <a:rPr lang="zh-CN" altLang="en-US" dirty="0"/>
              <a:t>面列表（</a:t>
            </a:r>
            <a:r>
              <a:rPr lang="en-US" dirty="0"/>
              <a:t> List of faces</a:t>
            </a:r>
            <a:r>
              <a:rPr lang="zh-CN" altLang="en-US" dirty="0"/>
              <a:t>）</a:t>
            </a:r>
            <a:endParaRPr lang="en-US" dirty="0"/>
          </a:p>
          <a:p>
            <a:endParaRPr lang="en-US" dirty="0"/>
          </a:p>
          <a:p>
            <a:r>
              <a:rPr lang="zh-CN" altLang="en-US" dirty="0"/>
              <a:t>邻接矩阵（</a:t>
            </a:r>
            <a:r>
              <a:rPr lang="en-US" dirty="0"/>
              <a:t>Adjacency matrix</a:t>
            </a:r>
            <a:r>
              <a:rPr lang="zh-CN" altLang="en-US" dirty="0"/>
              <a:t>）</a:t>
            </a:r>
            <a:endParaRPr lang="en-US" dirty="0"/>
          </a:p>
          <a:p>
            <a:endParaRPr lang="en-US" dirty="0"/>
          </a:p>
          <a:p>
            <a:r>
              <a:rPr lang="zh-CN" altLang="en-US" dirty="0"/>
              <a:t>半边结构（</a:t>
            </a:r>
            <a:r>
              <a:rPr lang="en-US" dirty="0"/>
              <a:t>Half-edge</a:t>
            </a:r>
            <a:r>
              <a:rPr lang="zh-CN" altLang="en-US" dirty="0"/>
              <a:t>）</a:t>
            </a:r>
            <a:endParaRPr lang="en-US"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一个实际的文件例子 </a:t>
            </a:r>
            <a:r>
              <a:rPr lang="en-US" altLang="zh-CN" dirty="0"/>
              <a:t>.</a:t>
            </a:r>
            <a:r>
              <a:rPr lang="en-US" altLang="zh-CN" dirty="0" err="1"/>
              <a:t>obj</a:t>
            </a:r>
            <a:r>
              <a:rPr lang="zh-CN" altLang="en-US" dirty="0"/>
              <a:t>文件</a:t>
            </a:r>
          </a:p>
        </p:txBody>
      </p:sp>
      <p:sp>
        <p:nvSpPr>
          <p:cNvPr id="4" name="TextBox 3"/>
          <p:cNvSpPr txBox="1"/>
          <p:nvPr/>
        </p:nvSpPr>
        <p:spPr>
          <a:xfrm>
            <a:off x="1447800" y="1600201"/>
            <a:ext cx="3962400" cy="4832092"/>
          </a:xfrm>
          <a:prstGeom prst="rect">
            <a:avLst/>
          </a:prstGeom>
          <a:noFill/>
        </p:spPr>
        <p:txBody>
          <a:bodyPr wrap="square" rtlCol="0">
            <a:spAutoFit/>
          </a:bodyPr>
          <a:lstStyle/>
          <a:p>
            <a:r>
              <a:rPr lang="en-US" sz="1400" dirty="0"/>
              <a:t># Object “object01”</a:t>
            </a:r>
          </a:p>
          <a:p>
            <a:r>
              <a:rPr lang="en-US" sz="1400" dirty="0"/>
              <a:t>g mesh01</a:t>
            </a:r>
          </a:p>
          <a:p>
            <a:r>
              <a:rPr lang="en-US" sz="1400" dirty="0"/>
              <a:t># NO. points 4:</a:t>
            </a:r>
          </a:p>
          <a:p>
            <a:r>
              <a:rPr lang="en-US" sz="1400" dirty="0"/>
              <a:t>v -21.7978 45.3715 0</a:t>
            </a:r>
          </a:p>
          <a:p>
            <a:r>
              <a:rPr lang="en-US" sz="1400" dirty="0"/>
              <a:t>v -21.7978 14.0897 22.1196</a:t>
            </a:r>
          </a:p>
          <a:p>
            <a:r>
              <a:rPr lang="en-US" sz="1400" dirty="0"/>
              <a:t>v -2.64162 14.0897 -11.0598</a:t>
            </a:r>
          </a:p>
          <a:p>
            <a:r>
              <a:rPr lang="en-US" sz="1400" dirty="0"/>
              <a:t>v -40.9539 14.0897 -11.0598</a:t>
            </a:r>
          </a:p>
          <a:p>
            <a:endParaRPr lang="en-US" sz="1400" dirty="0"/>
          </a:p>
          <a:p>
            <a:r>
              <a:rPr lang="en-US" sz="1400" dirty="0"/>
              <a:t># NO. </a:t>
            </a:r>
            <a:r>
              <a:rPr lang="en-US" sz="1400" dirty="0" err="1"/>
              <a:t>normals</a:t>
            </a:r>
            <a:r>
              <a:rPr lang="en-US" sz="1400" dirty="0"/>
              <a:t> 16:</a:t>
            </a:r>
          </a:p>
          <a:p>
            <a:r>
              <a:rPr lang="en-US" sz="1400" dirty="0" err="1"/>
              <a:t>vn</a:t>
            </a:r>
            <a:r>
              <a:rPr lang="en-US" sz="1400" dirty="0"/>
              <a:t> 0.81650 0.3333 0.47140</a:t>
            </a:r>
          </a:p>
          <a:p>
            <a:r>
              <a:rPr lang="en-US" sz="1400" dirty="0" err="1"/>
              <a:t>vn</a:t>
            </a:r>
            <a:r>
              <a:rPr lang="en-US" sz="1400" dirty="0"/>
              <a:t> 0 0.3333 -0.94281</a:t>
            </a:r>
          </a:p>
          <a:p>
            <a:r>
              <a:rPr lang="en-US" sz="1400" dirty="0"/>
              <a:t>…</a:t>
            </a:r>
          </a:p>
          <a:p>
            <a:endParaRPr lang="en-US" sz="1400" dirty="0"/>
          </a:p>
          <a:p>
            <a:r>
              <a:rPr lang="en-US" sz="1400" dirty="0"/>
              <a:t># NO. </a:t>
            </a:r>
            <a:r>
              <a:rPr lang="en-US" sz="1400" dirty="0" err="1"/>
              <a:t>texute</a:t>
            </a:r>
            <a:r>
              <a:rPr lang="en-US" sz="1400" dirty="0"/>
              <a:t> coordinates 4: </a:t>
            </a:r>
          </a:p>
          <a:p>
            <a:r>
              <a:rPr lang="en-US" sz="1400" dirty="0" err="1"/>
              <a:t>vt</a:t>
            </a:r>
            <a:r>
              <a:rPr lang="en-US" sz="1400" dirty="0"/>
              <a:t> 1 0</a:t>
            </a:r>
          </a:p>
          <a:p>
            <a:r>
              <a:rPr lang="en-US" sz="1400" dirty="0"/>
              <a:t>…</a:t>
            </a:r>
          </a:p>
          <a:p>
            <a:endParaRPr lang="en-US" sz="1400" dirty="0"/>
          </a:p>
          <a:p>
            <a:r>
              <a:rPr lang="en-US" sz="1400" dirty="0"/>
              <a:t># NO. faces 4:</a:t>
            </a:r>
          </a:p>
          <a:p>
            <a:r>
              <a:rPr lang="en-US" sz="1400" dirty="0"/>
              <a:t>f 1/3/5 2/2/8 3/1/11</a:t>
            </a:r>
          </a:p>
          <a:p>
            <a:r>
              <a:rPr lang="en-US" sz="1400" dirty="0"/>
              <a:t>f 1/3/7 3/1/13 4/4/14</a:t>
            </a:r>
          </a:p>
          <a:p>
            <a:r>
              <a:rPr lang="en-US" sz="1400" dirty="0"/>
              <a:t>f 4/4/16 2/2/10 1/3/6</a:t>
            </a:r>
          </a:p>
          <a:p>
            <a:r>
              <a:rPr lang="en-US" sz="1400" dirty="0"/>
              <a:t>f 4/4/15 3/1/12 2/2/9</a:t>
            </a:r>
          </a:p>
        </p:txBody>
      </p:sp>
      <p:grpSp>
        <p:nvGrpSpPr>
          <p:cNvPr id="5" name="Group 4"/>
          <p:cNvGrpSpPr/>
          <p:nvPr/>
        </p:nvGrpSpPr>
        <p:grpSpPr>
          <a:xfrm>
            <a:off x="4953000" y="2514600"/>
            <a:ext cx="2438400" cy="2590800"/>
            <a:chOff x="5486399" y="2438399"/>
            <a:chExt cx="2438400" cy="2590800"/>
          </a:xfrm>
        </p:grpSpPr>
        <p:cxnSp>
          <p:nvCxnSpPr>
            <p:cNvPr id="6" name="Straight Connector 5"/>
            <p:cNvCxnSpPr/>
            <p:nvPr/>
          </p:nvCxnSpPr>
          <p:spPr>
            <a:xfrm rot="5400000">
              <a:off x="5257799" y="2666999"/>
              <a:ext cx="1981200" cy="1524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486399" y="3962399"/>
              <a:ext cx="2438400" cy="45720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V="1">
              <a:off x="6705599" y="2743199"/>
              <a:ext cx="1524000" cy="914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5943599" y="3505199"/>
              <a:ext cx="2590800" cy="457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7162799" y="4267199"/>
              <a:ext cx="1066800" cy="457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5486399" y="4419599"/>
              <a:ext cx="1981200" cy="609600"/>
            </a:xfrm>
            <a:prstGeom prst="line">
              <a:avLst/>
            </a:prstGeom>
            <a:ln w="28575"/>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面列表</a:t>
            </a:r>
          </a:p>
        </p:txBody>
      </p:sp>
      <p:sp>
        <p:nvSpPr>
          <p:cNvPr id="3" name="Content Placeholder 2"/>
          <p:cNvSpPr>
            <a:spLocks noGrp="1"/>
          </p:cNvSpPr>
          <p:nvPr>
            <p:ph idx="1"/>
          </p:nvPr>
        </p:nvSpPr>
        <p:spPr/>
        <p:txBody>
          <a:bodyPr>
            <a:normAutofit fontScale="92500" lnSpcReduction="10000"/>
          </a:bodyPr>
          <a:lstStyle/>
          <a:p>
            <a:r>
              <a:rPr lang="zh-CN" altLang="en-US" dirty="0"/>
              <a:t>顶点列表</a:t>
            </a:r>
            <a:r>
              <a:rPr lang="en-US" dirty="0"/>
              <a:t>(</a:t>
            </a:r>
            <a:r>
              <a:rPr lang="zh-CN" altLang="en-US" dirty="0"/>
              <a:t>顶点坐标：</a:t>
            </a:r>
            <a:r>
              <a:rPr lang="en-US" dirty="0"/>
              <a:t>coordinates)</a:t>
            </a:r>
          </a:p>
          <a:p>
            <a:r>
              <a:rPr lang="zh-CN" altLang="en-US" dirty="0"/>
              <a:t>面列表</a:t>
            </a:r>
            <a:r>
              <a:rPr lang="en-US" dirty="0"/>
              <a:t>- </a:t>
            </a:r>
            <a:r>
              <a:rPr lang="zh-CN" altLang="en-US" dirty="0"/>
              <a:t>面中顶点的三元组</a:t>
            </a:r>
            <a:r>
              <a:rPr lang="en-US" dirty="0"/>
              <a:t> (v1,v2,v3)</a:t>
            </a:r>
          </a:p>
          <a:p>
            <a:endParaRPr lang="en-US" dirty="0"/>
          </a:p>
          <a:p>
            <a:r>
              <a:rPr lang="zh-CN" altLang="en-US" dirty="0"/>
              <a:t>查询操作</a:t>
            </a:r>
            <a:r>
              <a:rPr lang="en-US" dirty="0"/>
              <a:t>:</a:t>
            </a:r>
          </a:p>
          <a:p>
            <a:pPr lvl="1"/>
            <a:r>
              <a:rPr lang="en-US" dirty="0"/>
              <a:t>face #3</a:t>
            </a:r>
            <a:r>
              <a:rPr lang="zh-CN" altLang="en-US" dirty="0"/>
              <a:t>包括哪些顶点</a:t>
            </a:r>
            <a:r>
              <a:rPr lang="en-US" dirty="0"/>
              <a:t>?</a:t>
            </a:r>
          </a:p>
          <a:p>
            <a:pPr lvl="2"/>
            <a:r>
              <a:rPr lang="en-US" dirty="0"/>
              <a:t>O(1) </a:t>
            </a:r>
            <a:r>
              <a:rPr lang="en-US" altLang="zh-CN" dirty="0"/>
              <a:t>-</a:t>
            </a:r>
            <a:r>
              <a:rPr lang="en-US" dirty="0"/>
              <a:t> </a:t>
            </a:r>
            <a:r>
              <a:rPr lang="zh-CN" altLang="en-US" dirty="0"/>
              <a:t>查询第三个面的顶点三元组</a:t>
            </a:r>
            <a:endParaRPr lang="en-US" dirty="0"/>
          </a:p>
          <a:p>
            <a:pPr lvl="1"/>
            <a:r>
              <a:rPr lang="zh-CN" altLang="en-US" dirty="0"/>
              <a:t>顶点</a:t>
            </a:r>
            <a:r>
              <a:rPr lang="en-US" dirty="0" err="1"/>
              <a:t>i</a:t>
            </a:r>
            <a:r>
              <a:rPr lang="en-US" dirty="0"/>
              <a:t> </a:t>
            </a:r>
            <a:r>
              <a:rPr lang="zh-CN" altLang="en-US" dirty="0"/>
              <a:t>和顶点</a:t>
            </a:r>
            <a:r>
              <a:rPr lang="en-US" dirty="0"/>
              <a:t>j</a:t>
            </a:r>
            <a:r>
              <a:rPr lang="zh-CN" altLang="en-US" dirty="0"/>
              <a:t>是否相邻</a:t>
            </a:r>
            <a:r>
              <a:rPr lang="en-US" dirty="0"/>
              <a:t>?</a:t>
            </a:r>
          </a:p>
          <a:p>
            <a:pPr lvl="2"/>
            <a:r>
              <a:rPr lang="en-US" altLang="zh-CN" dirty="0"/>
              <a:t>O(n)-</a:t>
            </a:r>
            <a:r>
              <a:rPr lang="zh-CN" altLang="en-US" dirty="0"/>
              <a:t>需要遍历所有的面，效率较低</a:t>
            </a:r>
            <a:endParaRPr lang="en-US" altLang="zh-CN" dirty="0"/>
          </a:p>
          <a:p>
            <a:pPr lvl="2"/>
            <a:endParaRPr lang="en-US" dirty="0"/>
          </a:p>
          <a:p>
            <a:r>
              <a:rPr lang="zh-CN" altLang="en-US" dirty="0"/>
              <a:t>可满足渲染要求，对于几何处理还不够高效</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664" y="1700808"/>
            <a:ext cx="8229600" cy="533399"/>
          </a:xfrm>
        </p:spPr>
        <p:txBody>
          <a:bodyPr>
            <a:normAutofit fontScale="70000" lnSpcReduction="20000"/>
          </a:bodyPr>
          <a:lstStyle/>
          <a:p>
            <a:r>
              <a:rPr lang="zh-CN" altLang="en-US" dirty="0"/>
              <a:t>要逼真再现一个场景，需要对场景中的每一个细节进行建模</a:t>
            </a:r>
          </a:p>
        </p:txBody>
      </p:sp>
      <p:pic>
        <p:nvPicPr>
          <p:cNvPr id="15362" name="Picture 2"/>
          <p:cNvPicPr>
            <a:picLocks noChangeAspect="1" noChangeArrowheads="1"/>
          </p:cNvPicPr>
          <p:nvPr/>
        </p:nvPicPr>
        <p:blipFill>
          <a:blip r:embed="rId2" cstate="print"/>
          <a:srcRect/>
          <a:stretch>
            <a:fillRect/>
          </a:stretch>
        </p:blipFill>
        <p:spPr bwMode="auto">
          <a:xfrm>
            <a:off x="0" y="2348880"/>
            <a:ext cx="4594911" cy="3438525"/>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4523464" y="2348880"/>
            <a:ext cx="4620536" cy="3457701"/>
          </a:xfrm>
          <a:prstGeom prst="rect">
            <a:avLst/>
          </a:prstGeom>
          <a:noFill/>
          <a:ln w="9525">
            <a:noFill/>
            <a:miter lim="800000"/>
            <a:headEnd/>
            <a:tailEnd/>
          </a:ln>
          <a:effectLst/>
        </p:spPr>
      </p:pic>
      <p:sp>
        <p:nvSpPr>
          <p:cNvPr id="5" name="标题 1">
            <a:extLst>
              <a:ext uri="{FF2B5EF4-FFF2-40B4-BE49-F238E27FC236}">
                <a16:creationId xmlns:a16="http://schemas.microsoft.com/office/drawing/2014/main" id="{AB7BEA25-FFA4-4EBF-A7E3-96A8C5226638}"/>
              </a:ext>
            </a:extLst>
          </p:cNvPr>
          <p:cNvSpPr>
            <a:spLocks noGrp="1"/>
          </p:cNvSpPr>
          <p:nvPr>
            <p:ph type="title"/>
          </p:nvPr>
        </p:nvSpPr>
        <p:spPr>
          <a:xfrm>
            <a:off x="457200" y="274638"/>
            <a:ext cx="8229600" cy="1143000"/>
          </a:xfrm>
        </p:spPr>
        <p:txBody>
          <a:bodyPr/>
          <a:lstStyle/>
          <a:p>
            <a:r>
              <a:rPr lang="en-US" altLang="zh-CN" b="1" dirty="0"/>
              <a:t>1.1 </a:t>
            </a:r>
            <a:r>
              <a:rPr lang="zh-CN" altLang="en-US" b="1" dirty="0"/>
              <a:t>几何建模</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面列表实例</a:t>
            </a:r>
          </a:p>
        </p:txBody>
      </p:sp>
      <p:pic>
        <p:nvPicPr>
          <p:cNvPr id="4" name="Picture 2"/>
          <p:cNvPicPr>
            <a:picLocks noChangeAspect="1" noChangeArrowheads="1"/>
          </p:cNvPicPr>
          <p:nvPr/>
        </p:nvPicPr>
        <p:blipFill>
          <a:blip r:embed="rId2" cstate="print"/>
          <a:srcRect/>
          <a:stretch>
            <a:fillRect/>
          </a:stretch>
        </p:blipFill>
        <p:spPr bwMode="auto">
          <a:xfrm>
            <a:off x="381000" y="1495425"/>
            <a:ext cx="7943850" cy="5210175"/>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面列表的优劣</a:t>
            </a:r>
          </a:p>
        </p:txBody>
      </p:sp>
      <p:sp>
        <p:nvSpPr>
          <p:cNvPr id="3" name="Content Placeholder 2"/>
          <p:cNvSpPr>
            <a:spLocks noGrp="1"/>
          </p:cNvSpPr>
          <p:nvPr>
            <p:ph idx="1"/>
          </p:nvPr>
        </p:nvSpPr>
        <p:spPr/>
        <p:txBody>
          <a:bodyPr>
            <a:normAutofit/>
          </a:bodyPr>
          <a:lstStyle/>
          <a:p>
            <a:r>
              <a:rPr lang="zh-CN" altLang="en-US" dirty="0"/>
              <a:t>优点</a:t>
            </a:r>
            <a:endParaRPr lang="en-US" dirty="0"/>
          </a:p>
          <a:p>
            <a:pPr lvl="1"/>
            <a:r>
              <a:rPr lang="zh-CN" altLang="en-US" dirty="0"/>
              <a:t>方便而紧凑</a:t>
            </a:r>
            <a:endParaRPr lang="en-US" dirty="0"/>
          </a:p>
          <a:p>
            <a:pPr lvl="1"/>
            <a:r>
              <a:rPr lang="zh-CN" altLang="en-US" dirty="0"/>
              <a:t>可表达非流形网格</a:t>
            </a:r>
            <a:endParaRPr lang="en-US" dirty="0"/>
          </a:p>
          <a:p>
            <a:endParaRPr lang="en-US" dirty="0"/>
          </a:p>
          <a:p>
            <a:r>
              <a:rPr lang="zh-CN" altLang="en-US" dirty="0"/>
              <a:t>缺点</a:t>
            </a:r>
            <a:endParaRPr lang="en-US" dirty="0"/>
          </a:p>
          <a:p>
            <a:pPr lvl="1"/>
            <a:r>
              <a:rPr lang="zh-CN" altLang="en-US" dirty="0"/>
              <a:t>不能有效地支持点、面之间的邻接关系查询</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需要查询哪些邻接关系？</a:t>
            </a:r>
          </a:p>
        </p:txBody>
      </p:sp>
      <p:graphicFrame>
        <p:nvGraphicFramePr>
          <p:cNvPr id="4" name="Table 3"/>
          <p:cNvGraphicFramePr>
            <a:graphicFrameLocks noGrp="1"/>
          </p:cNvGraphicFramePr>
          <p:nvPr/>
        </p:nvGraphicFramePr>
        <p:xfrm>
          <a:off x="609600" y="1778000"/>
          <a:ext cx="3886200" cy="3708400"/>
        </p:xfrm>
        <a:graphic>
          <a:graphicData uri="http://schemas.openxmlformats.org/drawingml/2006/table">
            <a:tbl>
              <a:tblPr firstRow="1" bandRow="1">
                <a:tableStyleId>{69012ECD-51FC-41F1-AA8D-1B2483CD663E}</a:tableStyleId>
              </a:tblPr>
              <a:tblGrid>
                <a:gridCol w="777240">
                  <a:extLst>
                    <a:ext uri="{9D8B030D-6E8A-4147-A177-3AD203B41FA5}">
                      <a16:colId xmlns:a16="http://schemas.microsoft.com/office/drawing/2014/main" val="20000"/>
                    </a:ext>
                  </a:extLst>
                </a:gridCol>
                <a:gridCol w="2427171">
                  <a:extLst>
                    <a:ext uri="{9D8B030D-6E8A-4147-A177-3AD203B41FA5}">
                      <a16:colId xmlns:a16="http://schemas.microsoft.com/office/drawing/2014/main" val="20001"/>
                    </a:ext>
                  </a:extLst>
                </a:gridCol>
                <a:gridCol w="681789">
                  <a:extLst>
                    <a:ext uri="{9D8B030D-6E8A-4147-A177-3AD203B41FA5}">
                      <a16:colId xmlns:a16="http://schemas.microsoft.com/office/drawing/2014/main" val="20002"/>
                    </a:ext>
                  </a:extLst>
                </a:gridCol>
              </a:tblGrid>
              <a:tr h="370840">
                <a:tc>
                  <a:txBody>
                    <a:bodyPr/>
                    <a:lstStyle/>
                    <a:p>
                      <a:pPr algn="ctr"/>
                      <a:r>
                        <a:rPr lang="en-US" dirty="0"/>
                        <a:t>Input</a:t>
                      </a:r>
                    </a:p>
                  </a:txBody>
                  <a:tcPr/>
                </a:tc>
                <a:tc>
                  <a:txBody>
                    <a:bodyPr/>
                    <a:lstStyle/>
                    <a:p>
                      <a:pPr algn="ctr"/>
                      <a:r>
                        <a:rPr lang="en-US" dirty="0"/>
                        <a:t>output</a:t>
                      </a:r>
                    </a:p>
                  </a:txBody>
                  <a:tcPr/>
                </a:tc>
                <a:tc>
                  <a:txBody>
                    <a:bodyPr/>
                    <a:lstStyle/>
                    <a:p>
                      <a:pPr algn="ctr"/>
                      <a:r>
                        <a:rPr lang="en-US" dirty="0" err="1"/>
                        <a:t>abbr</a:t>
                      </a:r>
                      <a:endParaRPr lang="en-US" dirty="0"/>
                    </a:p>
                  </a:txBody>
                  <a:tcPr/>
                </a:tc>
                <a:extLst>
                  <a:ext uri="{0D108BD9-81ED-4DB2-BD59-A6C34878D82A}">
                    <a16:rowId xmlns:a16="http://schemas.microsoft.com/office/drawing/2014/main" val="10000"/>
                  </a:ext>
                </a:extLst>
              </a:tr>
              <a:tr h="370840">
                <a:tc rowSpan="3">
                  <a:txBody>
                    <a:bodyPr/>
                    <a:lstStyle/>
                    <a:p>
                      <a:pPr algn="ctr"/>
                      <a:endParaRPr lang="en-US" dirty="0"/>
                    </a:p>
                    <a:p>
                      <a:pPr algn="ctr"/>
                      <a:r>
                        <a:rPr lang="en-US" dirty="0"/>
                        <a:t>vertex</a:t>
                      </a:r>
                    </a:p>
                  </a:txBody>
                  <a:tcPr/>
                </a:tc>
                <a:tc>
                  <a:txBody>
                    <a:bodyPr/>
                    <a:lstStyle/>
                    <a:p>
                      <a:pPr algn="just"/>
                      <a:r>
                        <a:rPr lang="en-US" dirty="0"/>
                        <a:t>All neighboring</a:t>
                      </a:r>
                      <a:r>
                        <a:rPr lang="en-US" baseline="0" dirty="0"/>
                        <a:t>  vertices</a:t>
                      </a:r>
                      <a:endParaRPr lang="en-US" dirty="0"/>
                    </a:p>
                  </a:txBody>
                  <a:tcPr/>
                </a:tc>
                <a:tc>
                  <a:txBody>
                    <a:bodyPr/>
                    <a:lstStyle/>
                    <a:p>
                      <a:pPr algn="ctr"/>
                      <a:r>
                        <a:rPr lang="en-US" dirty="0"/>
                        <a:t>VV</a:t>
                      </a:r>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All neighboring</a:t>
                      </a:r>
                      <a:r>
                        <a:rPr lang="en-US" baseline="0" dirty="0"/>
                        <a:t>  edges</a:t>
                      </a:r>
                      <a:endParaRPr lang="en-US" dirty="0"/>
                    </a:p>
                  </a:txBody>
                  <a:tcPr/>
                </a:tc>
                <a:tc>
                  <a:txBody>
                    <a:bodyPr/>
                    <a:lstStyle/>
                    <a:p>
                      <a:pPr algn="ctr"/>
                      <a:r>
                        <a:rPr lang="en-US" dirty="0"/>
                        <a:t>VE</a:t>
                      </a:r>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All neighboring</a:t>
                      </a:r>
                      <a:r>
                        <a:rPr lang="en-US" baseline="0" dirty="0"/>
                        <a:t>  faces</a:t>
                      </a:r>
                      <a:endParaRPr lang="en-US" dirty="0"/>
                    </a:p>
                  </a:txBody>
                  <a:tcPr/>
                </a:tc>
                <a:tc>
                  <a:txBody>
                    <a:bodyPr/>
                    <a:lstStyle/>
                    <a:p>
                      <a:pPr algn="ctr"/>
                      <a:r>
                        <a:rPr lang="en-US" dirty="0"/>
                        <a:t>VF</a:t>
                      </a:r>
                    </a:p>
                  </a:txBody>
                  <a:tcPr/>
                </a:tc>
                <a:extLst>
                  <a:ext uri="{0D108BD9-81ED-4DB2-BD59-A6C34878D82A}">
                    <a16:rowId xmlns:a16="http://schemas.microsoft.com/office/drawing/2014/main" val="10003"/>
                  </a:ext>
                </a:extLst>
              </a:tr>
              <a:tr h="370840">
                <a:tc rowSpan="3">
                  <a:txBody>
                    <a:bodyPr/>
                    <a:lstStyle/>
                    <a:p>
                      <a:pPr algn="ctr"/>
                      <a:endParaRPr lang="en-US" dirty="0"/>
                    </a:p>
                    <a:p>
                      <a:pPr algn="ctr"/>
                      <a:r>
                        <a:rPr lang="en-US" dirty="0"/>
                        <a:t>edge</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All neighboring</a:t>
                      </a:r>
                      <a:r>
                        <a:rPr lang="en-US" baseline="0" dirty="0"/>
                        <a:t>  vertices</a:t>
                      </a:r>
                      <a:endParaRPr lang="en-US" dirty="0"/>
                    </a:p>
                  </a:txBody>
                  <a:tcPr/>
                </a:tc>
                <a:tc>
                  <a:txBody>
                    <a:bodyPr/>
                    <a:lstStyle/>
                    <a:p>
                      <a:pPr algn="ctr"/>
                      <a:r>
                        <a:rPr lang="en-US" dirty="0"/>
                        <a:t>EV</a:t>
                      </a:r>
                    </a:p>
                  </a:txBody>
                  <a:tcPr/>
                </a:tc>
                <a:extLst>
                  <a:ext uri="{0D108BD9-81ED-4DB2-BD59-A6C34878D82A}">
                    <a16:rowId xmlns:a16="http://schemas.microsoft.com/office/drawing/2014/main" val="10004"/>
                  </a:ext>
                </a:extLst>
              </a:tr>
              <a:tr h="370840">
                <a:tc vMerge="1">
                  <a:txBody>
                    <a:bodyPr/>
                    <a:lstStyle/>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All neighboring</a:t>
                      </a:r>
                      <a:r>
                        <a:rPr lang="en-US" baseline="0" dirty="0"/>
                        <a:t>  edges</a:t>
                      </a:r>
                      <a:endParaRPr lang="en-US" dirty="0"/>
                    </a:p>
                  </a:txBody>
                  <a:tcPr/>
                </a:tc>
                <a:tc>
                  <a:txBody>
                    <a:bodyPr/>
                    <a:lstStyle/>
                    <a:p>
                      <a:pPr algn="ctr"/>
                      <a:r>
                        <a:rPr lang="en-US" dirty="0"/>
                        <a:t>EE</a:t>
                      </a:r>
                    </a:p>
                  </a:txBody>
                  <a:tcPr/>
                </a:tc>
                <a:extLst>
                  <a:ext uri="{0D108BD9-81ED-4DB2-BD59-A6C34878D82A}">
                    <a16:rowId xmlns:a16="http://schemas.microsoft.com/office/drawing/2014/main" val="10005"/>
                  </a:ext>
                </a:extLst>
              </a:tr>
              <a:tr h="370840">
                <a:tc vMerge="1">
                  <a:txBody>
                    <a:bodyPr/>
                    <a:lstStyle/>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All neighboring</a:t>
                      </a:r>
                      <a:r>
                        <a:rPr lang="en-US" baseline="0" dirty="0"/>
                        <a:t>  faces</a:t>
                      </a:r>
                      <a:endParaRPr lang="en-US" dirty="0"/>
                    </a:p>
                  </a:txBody>
                  <a:tcPr/>
                </a:tc>
                <a:tc>
                  <a:txBody>
                    <a:bodyPr/>
                    <a:lstStyle/>
                    <a:p>
                      <a:pPr algn="ctr"/>
                      <a:r>
                        <a:rPr lang="en-US" dirty="0"/>
                        <a:t>EF</a:t>
                      </a:r>
                    </a:p>
                  </a:txBody>
                  <a:tcPr/>
                </a:tc>
                <a:extLst>
                  <a:ext uri="{0D108BD9-81ED-4DB2-BD59-A6C34878D82A}">
                    <a16:rowId xmlns:a16="http://schemas.microsoft.com/office/drawing/2014/main" val="10006"/>
                  </a:ext>
                </a:extLst>
              </a:tr>
              <a:tr h="370840">
                <a:tc rowSpan="3">
                  <a:txBody>
                    <a:bodyPr/>
                    <a:lstStyle/>
                    <a:p>
                      <a:pPr algn="ctr"/>
                      <a:endParaRPr lang="en-US" dirty="0"/>
                    </a:p>
                    <a:p>
                      <a:pPr algn="ctr"/>
                      <a:r>
                        <a:rPr lang="en-US" dirty="0"/>
                        <a:t>face</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All neighboring</a:t>
                      </a:r>
                      <a:r>
                        <a:rPr lang="en-US" baseline="0" dirty="0"/>
                        <a:t>  vertices</a:t>
                      </a:r>
                      <a:endParaRPr lang="en-US" dirty="0"/>
                    </a:p>
                  </a:txBody>
                  <a:tcPr/>
                </a:tc>
                <a:tc>
                  <a:txBody>
                    <a:bodyPr/>
                    <a:lstStyle/>
                    <a:p>
                      <a:pPr algn="ctr"/>
                      <a:r>
                        <a:rPr lang="en-US" dirty="0"/>
                        <a:t>FV</a:t>
                      </a:r>
                    </a:p>
                  </a:txBody>
                  <a:tcPr/>
                </a:tc>
                <a:extLst>
                  <a:ext uri="{0D108BD9-81ED-4DB2-BD59-A6C34878D82A}">
                    <a16:rowId xmlns:a16="http://schemas.microsoft.com/office/drawing/2014/main" val="10007"/>
                  </a:ext>
                </a:extLst>
              </a:tr>
              <a:tr h="370840">
                <a:tc vMerge="1">
                  <a:txBody>
                    <a:bodyPr/>
                    <a:lstStyle/>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All neighboring</a:t>
                      </a:r>
                      <a:r>
                        <a:rPr lang="en-US" baseline="0" dirty="0"/>
                        <a:t>  edges</a:t>
                      </a:r>
                      <a:endParaRPr lang="en-US" dirty="0"/>
                    </a:p>
                  </a:txBody>
                  <a:tcPr/>
                </a:tc>
                <a:tc>
                  <a:txBody>
                    <a:bodyPr/>
                    <a:lstStyle/>
                    <a:p>
                      <a:pPr algn="ctr"/>
                      <a:r>
                        <a:rPr lang="en-US" dirty="0"/>
                        <a:t>FE</a:t>
                      </a:r>
                    </a:p>
                  </a:txBody>
                  <a:tcPr/>
                </a:tc>
                <a:extLst>
                  <a:ext uri="{0D108BD9-81ED-4DB2-BD59-A6C34878D82A}">
                    <a16:rowId xmlns:a16="http://schemas.microsoft.com/office/drawing/2014/main" val="10008"/>
                  </a:ext>
                </a:extLst>
              </a:tr>
              <a:tr h="370840">
                <a:tc vMerge="1">
                  <a:txBody>
                    <a:bodyPr/>
                    <a:lstStyle/>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All neighboring</a:t>
                      </a:r>
                      <a:r>
                        <a:rPr lang="en-US" baseline="0" dirty="0"/>
                        <a:t>  faces</a:t>
                      </a:r>
                      <a:endParaRPr lang="en-US" dirty="0"/>
                    </a:p>
                  </a:txBody>
                  <a:tcPr/>
                </a:tc>
                <a:tc>
                  <a:txBody>
                    <a:bodyPr/>
                    <a:lstStyle/>
                    <a:p>
                      <a:pPr algn="ctr"/>
                      <a:r>
                        <a:rPr lang="en-US" dirty="0"/>
                        <a:t>FF</a:t>
                      </a:r>
                    </a:p>
                  </a:txBody>
                  <a:tcPr/>
                </a:tc>
                <a:extLst>
                  <a:ext uri="{0D108BD9-81ED-4DB2-BD59-A6C34878D82A}">
                    <a16:rowId xmlns:a16="http://schemas.microsoft.com/office/drawing/2014/main" val="10009"/>
                  </a:ext>
                </a:extLst>
              </a:tr>
            </a:tbl>
          </a:graphicData>
        </a:graphic>
      </p:graphicFrame>
      <p:pic>
        <p:nvPicPr>
          <p:cNvPr id="5" name="Picture 2"/>
          <p:cNvPicPr>
            <a:picLocks noChangeAspect="1" noChangeArrowheads="1"/>
          </p:cNvPicPr>
          <p:nvPr/>
        </p:nvPicPr>
        <p:blipFill>
          <a:blip r:embed="rId2" cstate="print"/>
          <a:srcRect/>
          <a:stretch>
            <a:fillRect/>
          </a:stretch>
        </p:blipFill>
        <p:spPr bwMode="auto">
          <a:xfrm>
            <a:off x="4803797" y="2514600"/>
            <a:ext cx="3730603" cy="2250823"/>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邻接矩阵</a:t>
            </a:r>
          </a:p>
        </p:txBody>
      </p:sp>
      <p:sp>
        <p:nvSpPr>
          <p:cNvPr id="3" name="Content Placeholder 2"/>
          <p:cNvSpPr>
            <a:spLocks noGrp="1"/>
          </p:cNvSpPr>
          <p:nvPr>
            <p:ph idx="1"/>
          </p:nvPr>
        </p:nvSpPr>
        <p:spPr/>
        <p:txBody>
          <a:bodyPr/>
          <a:lstStyle/>
          <a:p>
            <a:r>
              <a:rPr lang="zh-CN" altLang="en-US" dirty="0"/>
              <a:t>将网格视为邻接图</a:t>
            </a:r>
            <a:endParaRPr lang="en-US" dirty="0"/>
          </a:p>
          <a:p>
            <a:endParaRPr lang="en-US" dirty="0"/>
          </a:p>
          <a:p>
            <a:r>
              <a:rPr lang="zh-CN" altLang="en-US" dirty="0"/>
              <a:t>给定一个包含</a:t>
            </a:r>
            <a:r>
              <a:rPr lang="en-US" altLang="zh-CN" dirty="0"/>
              <a:t>n</a:t>
            </a:r>
            <a:r>
              <a:rPr lang="zh-CN" altLang="en-US" dirty="0"/>
              <a:t>个顶点的网格，构建一个</a:t>
            </a:r>
            <a:r>
              <a:rPr lang="en-US" dirty="0"/>
              <a:t>n*n </a:t>
            </a:r>
            <a:r>
              <a:rPr lang="zh-CN" altLang="en-US" dirty="0"/>
              <a:t>的矩阵来表达邻接关系</a:t>
            </a:r>
            <a:endParaRPr lang="en-US" dirty="0"/>
          </a:p>
          <a:p>
            <a:pPr lvl="1"/>
            <a:r>
              <a:rPr lang="zh-CN" altLang="en-US" dirty="0"/>
              <a:t>如果顶点</a:t>
            </a:r>
            <a:r>
              <a:rPr lang="en-US" altLang="zh-CN" dirty="0" err="1"/>
              <a:t>i</a:t>
            </a:r>
            <a:r>
              <a:rPr lang="zh-CN" altLang="en-US" dirty="0"/>
              <a:t>和顶点</a:t>
            </a:r>
            <a:r>
              <a:rPr lang="en-US" altLang="zh-CN" dirty="0"/>
              <a:t>j</a:t>
            </a:r>
            <a:r>
              <a:rPr lang="zh-CN" altLang="en-US" dirty="0"/>
              <a:t>邻接，那么矩阵元素</a:t>
            </a:r>
            <a:r>
              <a:rPr lang="en-US" dirty="0"/>
              <a:t> (</a:t>
            </a:r>
            <a:r>
              <a:rPr lang="en-US" dirty="0" err="1"/>
              <a:t>i,j</a:t>
            </a:r>
            <a:r>
              <a:rPr lang="en-US" dirty="0"/>
              <a:t>) </a:t>
            </a:r>
            <a:r>
              <a:rPr lang="zh-CN" altLang="en-US" dirty="0"/>
              <a:t>值为</a:t>
            </a:r>
            <a:r>
              <a:rPr lang="en-US" altLang="zh-CN" dirty="0"/>
              <a:t>1</a:t>
            </a:r>
            <a:r>
              <a:rPr lang="zh-CN" altLang="en-US" dirty="0"/>
              <a:t>，否则为</a:t>
            </a:r>
            <a:r>
              <a:rPr lang="en-US" altLang="zh-CN" dirty="0"/>
              <a:t>0</a:t>
            </a:r>
            <a:endParaRPr lang="en-US" dirty="0"/>
          </a:p>
          <a:p>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邻接矩阵举例</a:t>
            </a:r>
          </a:p>
        </p:txBody>
      </p:sp>
      <p:pic>
        <p:nvPicPr>
          <p:cNvPr id="4" name="Picture 2"/>
          <p:cNvPicPr>
            <a:picLocks noChangeAspect="1" noChangeArrowheads="1"/>
          </p:cNvPicPr>
          <p:nvPr/>
        </p:nvPicPr>
        <p:blipFill>
          <a:blip r:embed="rId2" cstate="print"/>
          <a:srcRect/>
          <a:stretch>
            <a:fillRect/>
          </a:stretch>
        </p:blipFill>
        <p:spPr bwMode="auto">
          <a:xfrm>
            <a:off x="781050" y="1676400"/>
            <a:ext cx="6991350" cy="4493299"/>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基于邻接矩阵的查询</a:t>
            </a:r>
          </a:p>
        </p:txBody>
      </p:sp>
      <p:sp>
        <p:nvSpPr>
          <p:cNvPr id="3" name="Content Placeholder 2"/>
          <p:cNvSpPr>
            <a:spLocks noGrp="1"/>
          </p:cNvSpPr>
          <p:nvPr>
            <p:ph idx="1"/>
          </p:nvPr>
        </p:nvSpPr>
        <p:spPr/>
        <p:txBody>
          <a:bodyPr/>
          <a:lstStyle/>
          <a:p>
            <a:r>
              <a:rPr lang="en-US" dirty="0"/>
              <a:t>face #3</a:t>
            </a:r>
            <a:r>
              <a:rPr lang="zh-CN" altLang="en-US" dirty="0"/>
              <a:t>包括哪些顶点</a:t>
            </a:r>
            <a:r>
              <a:rPr lang="en-US" dirty="0"/>
              <a:t>?</a:t>
            </a:r>
          </a:p>
          <a:p>
            <a:pPr lvl="1"/>
            <a:r>
              <a:rPr lang="en-US" dirty="0"/>
              <a:t>O(1)</a:t>
            </a:r>
          </a:p>
          <a:p>
            <a:endParaRPr lang="en-US" dirty="0"/>
          </a:p>
          <a:p>
            <a:r>
              <a:rPr lang="zh-CN" altLang="en-US" dirty="0"/>
              <a:t>顶点</a:t>
            </a:r>
            <a:r>
              <a:rPr lang="en-US" dirty="0" err="1"/>
              <a:t>i</a:t>
            </a:r>
            <a:r>
              <a:rPr lang="en-US" dirty="0"/>
              <a:t> </a:t>
            </a:r>
            <a:r>
              <a:rPr lang="zh-CN" altLang="en-US" dirty="0"/>
              <a:t>和</a:t>
            </a:r>
            <a:r>
              <a:rPr lang="en-US" dirty="0"/>
              <a:t> j</a:t>
            </a:r>
            <a:r>
              <a:rPr lang="zh-CN" altLang="en-US" dirty="0"/>
              <a:t>是否相邻</a:t>
            </a:r>
            <a:r>
              <a:rPr lang="en-US" dirty="0"/>
              <a:t>?</a:t>
            </a:r>
          </a:p>
          <a:p>
            <a:pPr lvl="1"/>
            <a:r>
              <a:rPr lang="en-US" dirty="0"/>
              <a:t>O(1)</a:t>
            </a:r>
          </a:p>
          <a:p>
            <a:endParaRPr lang="en-US" dirty="0"/>
          </a:p>
          <a:p>
            <a:r>
              <a:rPr lang="zh-CN" altLang="en-US" dirty="0"/>
              <a:t>顶点</a:t>
            </a:r>
            <a:r>
              <a:rPr lang="en-US" altLang="zh-CN" dirty="0" err="1"/>
              <a:t>i</a:t>
            </a:r>
            <a:r>
              <a:rPr lang="zh-CN" altLang="en-US" dirty="0"/>
              <a:t>与哪些面相邻</a:t>
            </a:r>
            <a:r>
              <a:rPr lang="en-US" dirty="0"/>
              <a:t> ?</a:t>
            </a:r>
          </a:p>
          <a:p>
            <a:pPr lvl="1"/>
            <a:r>
              <a:rPr lang="en-US" altLang="zh-CN" dirty="0"/>
              <a:t>O(n)-</a:t>
            </a:r>
            <a:r>
              <a:rPr lang="zh-CN" altLang="en-US" dirty="0"/>
              <a:t>遍历所有的面</a:t>
            </a:r>
            <a:endParaRPr lang="en-US" dirty="0"/>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邻接矩阵的优劣</a:t>
            </a:r>
          </a:p>
        </p:txBody>
      </p:sp>
      <p:sp>
        <p:nvSpPr>
          <p:cNvPr id="3" name="Content Placeholder 2"/>
          <p:cNvSpPr>
            <a:spLocks noGrp="1"/>
          </p:cNvSpPr>
          <p:nvPr>
            <p:ph idx="1"/>
          </p:nvPr>
        </p:nvSpPr>
        <p:spPr/>
        <p:txBody>
          <a:bodyPr/>
          <a:lstStyle/>
          <a:p>
            <a:r>
              <a:rPr lang="zh-CN" altLang="en-US" dirty="0"/>
              <a:t>优点</a:t>
            </a:r>
            <a:endParaRPr lang="en-US" dirty="0"/>
          </a:p>
          <a:p>
            <a:pPr lvl="1"/>
            <a:r>
              <a:rPr lang="zh-CN" altLang="en-US" dirty="0"/>
              <a:t>支持顶点之间邻接信息</a:t>
            </a:r>
            <a:r>
              <a:rPr lang="en-US" altLang="zh-CN" dirty="0"/>
              <a:t>(VV)</a:t>
            </a:r>
            <a:r>
              <a:rPr lang="zh-CN" altLang="en-US" dirty="0"/>
              <a:t>的高效查询</a:t>
            </a:r>
            <a:endParaRPr lang="en-US" dirty="0"/>
          </a:p>
          <a:p>
            <a:pPr lvl="1"/>
            <a:r>
              <a:rPr lang="zh-CN" altLang="en-US" dirty="0"/>
              <a:t>支持非流形网格</a:t>
            </a:r>
            <a:endParaRPr lang="en-US" dirty="0"/>
          </a:p>
          <a:p>
            <a:endParaRPr lang="en-US" dirty="0"/>
          </a:p>
          <a:p>
            <a:r>
              <a:rPr lang="zh-CN" altLang="en-US" dirty="0"/>
              <a:t>缺点</a:t>
            </a:r>
            <a:endParaRPr lang="en-US" dirty="0"/>
          </a:p>
          <a:p>
            <a:pPr lvl="1"/>
            <a:r>
              <a:rPr lang="zh-CN" altLang="en-US" dirty="0"/>
              <a:t>没有边的显式表达</a:t>
            </a:r>
            <a:endParaRPr lang="en-US" dirty="0"/>
          </a:p>
          <a:p>
            <a:pPr lvl="1"/>
            <a:r>
              <a:rPr lang="zh-CN" altLang="en-US" dirty="0"/>
              <a:t>不支持</a:t>
            </a:r>
            <a:r>
              <a:rPr lang="en-US" dirty="0"/>
              <a:t>VF, VE, EV, FE, EF </a:t>
            </a:r>
            <a:r>
              <a:rPr lang="zh-CN" altLang="en-US" dirty="0"/>
              <a:t>的快速查询</a:t>
            </a:r>
            <a:endParaRPr lang="en-US" dirty="0"/>
          </a:p>
          <a:p>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半边结构</a:t>
            </a:r>
          </a:p>
        </p:txBody>
      </p:sp>
      <p:sp>
        <p:nvSpPr>
          <p:cNvPr id="3" name="Content Placeholder 2"/>
          <p:cNvSpPr>
            <a:spLocks noGrp="1"/>
          </p:cNvSpPr>
          <p:nvPr>
            <p:ph idx="1"/>
          </p:nvPr>
        </p:nvSpPr>
        <p:spPr/>
        <p:txBody>
          <a:bodyPr>
            <a:normAutofit/>
          </a:bodyPr>
          <a:lstStyle/>
          <a:p>
            <a:r>
              <a:rPr lang="zh-CN" altLang="en-US" dirty="0"/>
              <a:t>记录所有的面、边和顶点</a:t>
            </a:r>
            <a:endParaRPr lang="en-US" dirty="0"/>
          </a:p>
          <a:p>
            <a:pPr lvl="1"/>
            <a:r>
              <a:rPr lang="zh-CN" altLang="en-US" dirty="0"/>
              <a:t>几何信息</a:t>
            </a:r>
            <a:endParaRPr lang="en-US" altLang="zh-CN" dirty="0"/>
          </a:p>
          <a:p>
            <a:pPr lvl="1"/>
            <a:r>
              <a:rPr lang="zh-CN" altLang="en-US" dirty="0"/>
              <a:t>拓扑信息</a:t>
            </a:r>
            <a:endParaRPr lang="en-US" altLang="zh-CN" dirty="0"/>
          </a:p>
          <a:p>
            <a:pPr lvl="1"/>
            <a:r>
              <a:rPr lang="zh-CN" altLang="en-US" dirty="0"/>
              <a:t>附属属性</a:t>
            </a:r>
            <a:endParaRPr lang="en-US" altLang="zh-CN" dirty="0"/>
          </a:p>
          <a:p>
            <a:pPr lvl="1"/>
            <a:endParaRPr lang="en-US" dirty="0"/>
          </a:p>
          <a:p>
            <a:r>
              <a:rPr lang="zh-CN" altLang="en-US" dirty="0"/>
              <a:t>流行于大部分几何建模应用</a:t>
            </a:r>
            <a:endParaRPr lang="en-US" dirty="0"/>
          </a:p>
          <a:p>
            <a:endParaRPr lang="en-US" dirty="0"/>
          </a:p>
          <a:p>
            <a:r>
              <a:rPr lang="en-US" dirty="0"/>
              <a:t>Aka DCEL(Doubly-Connected Edge List)</a:t>
            </a:r>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半边结构实例</a:t>
            </a:r>
          </a:p>
        </p:txBody>
      </p:sp>
      <p:sp>
        <p:nvSpPr>
          <p:cNvPr id="4" name="Content Placeholder 2"/>
          <p:cNvSpPr>
            <a:spLocks noGrp="1"/>
          </p:cNvSpPr>
          <p:nvPr>
            <p:ph idx="1"/>
          </p:nvPr>
        </p:nvSpPr>
        <p:spPr>
          <a:xfrm>
            <a:off x="457200" y="1600200"/>
            <a:ext cx="3352800" cy="4525963"/>
          </a:xfrm>
        </p:spPr>
        <p:txBody>
          <a:bodyPr>
            <a:normAutofit fontScale="77500" lnSpcReduction="20000"/>
          </a:bodyPr>
          <a:lstStyle/>
          <a:p>
            <a:r>
              <a:rPr lang="zh-CN" altLang="en-US" dirty="0"/>
              <a:t>一条半边指向</a:t>
            </a:r>
            <a:endParaRPr lang="en-US" dirty="0"/>
          </a:p>
          <a:p>
            <a:pPr lvl="1"/>
            <a:r>
              <a:rPr lang="zh-CN" altLang="en-US" dirty="0"/>
              <a:t>起始点</a:t>
            </a:r>
            <a:endParaRPr lang="en-US" dirty="0"/>
          </a:p>
          <a:p>
            <a:pPr lvl="1"/>
            <a:r>
              <a:rPr lang="zh-CN" altLang="en-US" dirty="0"/>
              <a:t>所属面</a:t>
            </a:r>
            <a:endParaRPr lang="en-US" dirty="0"/>
          </a:p>
          <a:p>
            <a:pPr lvl="1"/>
            <a:r>
              <a:rPr lang="en-US" dirty="0"/>
              <a:t>Next half edge and opposite half edge</a:t>
            </a:r>
          </a:p>
          <a:p>
            <a:pPr lvl="1"/>
            <a:r>
              <a:rPr lang="en-US" dirty="0"/>
              <a:t>(</a:t>
            </a:r>
            <a:r>
              <a:rPr lang="zh-CN" altLang="en-US" dirty="0"/>
              <a:t>可选</a:t>
            </a:r>
            <a:r>
              <a:rPr lang="en-US" dirty="0"/>
              <a:t>) previous edge</a:t>
            </a:r>
          </a:p>
          <a:p>
            <a:pPr lvl="1"/>
            <a:endParaRPr lang="en-US" dirty="0"/>
          </a:p>
          <a:p>
            <a:r>
              <a:rPr lang="zh-CN" altLang="en-US" dirty="0"/>
              <a:t>一个顶点指向</a:t>
            </a:r>
            <a:endParaRPr lang="en-US" dirty="0"/>
          </a:p>
          <a:p>
            <a:pPr lvl="1"/>
            <a:r>
              <a:rPr lang="zh-CN" altLang="en-US" dirty="0"/>
              <a:t>它的某条出射半边</a:t>
            </a:r>
            <a:endParaRPr lang="en-US" dirty="0"/>
          </a:p>
          <a:p>
            <a:pPr lvl="1"/>
            <a:endParaRPr lang="en-US" dirty="0"/>
          </a:p>
          <a:p>
            <a:r>
              <a:rPr lang="zh-CN" altLang="en-US" dirty="0"/>
              <a:t>一个面指向</a:t>
            </a:r>
            <a:endParaRPr lang="en-US" dirty="0"/>
          </a:p>
          <a:p>
            <a:pPr lvl="1"/>
            <a:r>
              <a:rPr lang="zh-CN" altLang="en-US" dirty="0"/>
              <a:t>属于它的某条半边</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3930351" y="1676400"/>
            <a:ext cx="4756449" cy="1881188"/>
          </a:xfrm>
          <a:prstGeom prst="rect">
            <a:avLst/>
          </a:prstGeom>
          <a:noFill/>
          <a:ln w="9525">
            <a:noFill/>
            <a:miter lim="800000"/>
            <a:headEnd/>
            <a:tailEnd/>
          </a:ln>
          <a:effectLst/>
        </p:spPr>
      </p:pic>
      <p:graphicFrame>
        <p:nvGraphicFramePr>
          <p:cNvPr id="6" name="Table 5"/>
          <p:cNvGraphicFramePr>
            <a:graphicFrameLocks noGrp="1"/>
          </p:cNvGraphicFramePr>
          <p:nvPr/>
        </p:nvGraphicFramePr>
        <p:xfrm>
          <a:off x="3962400" y="3962400"/>
          <a:ext cx="4953000" cy="21031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14795">
                  <a:extLst>
                    <a:ext uri="{9D8B030D-6E8A-4147-A177-3AD203B41FA5}">
                      <a16:colId xmlns:a16="http://schemas.microsoft.com/office/drawing/2014/main" val="20002"/>
                    </a:ext>
                  </a:extLst>
                </a:gridCol>
                <a:gridCol w="1442605">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algn="ctr"/>
                      <a:r>
                        <a:rPr lang="en-US" dirty="0"/>
                        <a:t>Half-edge</a:t>
                      </a:r>
                    </a:p>
                  </a:txBody>
                  <a:tcPr/>
                </a:tc>
                <a:tc>
                  <a:txBody>
                    <a:bodyPr/>
                    <a:lstStyle/>
                    <a:p>
                      <a:pPr algn="ctr"/>
                      <a:r>
                        <a:rPr lang="en-US" dirty="0"/>
                        <a:t>Origin</a:t>
                      </a:r>
                    </a:p>
                  </a:txBody>
                  <a:tcPr/>
                </a:tc>
                <a:tc>
                  <a:txBody>
                    <a:bodyPr/>
                    <a:lstStyle/>
                    <a:p>
                      <a:pPr algn="ctr"/>
                      <a:r>
                        <a:rPr lang="en-US" dirty="0"/>
                        <a:t>Twin</a:t>
                      </a:r>
                    </a:p>
                  </a:txBody>
                  <a:tcPr/>
                </a:tc>
                <a:tc>
                  <a:txBody>
                    <a:bodyPr/>
                    <a:lstStyle/>
                    <a:p>
                      <a:pPr algn="ctr"/>
                      <a:r>
                        <a:rPr lang="en-US" dirty="0" err="1"/>
                        <a:t>IncidentFace</a:t>
                      </a:r>
                      <a:endParaRPr lang="en-US" dirty="0"/>
                    </a:p>
                  </a:txBody>
                  <a:tcPr/>
                </a:tc>
                <a:tc>
                  <a:txBody>
                    <a:bodyPr/>
                    <a:lstStyle/>
                    <a:p>
                      <a:pPr algn="ctr"/>
                      <a:r>
                        <a:rPr lang="en-US" dirty="0"/>
                        <a:t>Next</a:t>
                      </a:r>
                    </a:p>
                  </a:txBody>
                  <a:tcPr/>
                </a:tc>
                <a:tc>
                  <a:txBody>
                    <a:bodyPr/>
                    <a:lstStyle/>
                    <a:p>
                      <a:pPr algn="ctr"/>
                      <a:r>
                        <a:rPr lang="en-US" dirty="0" err="1"/>
                        <a:t>Prev</a:t>
                      </a:r>
                      <a:endParaRPr lang="en-US" dirty="0"/>
                    </a:p>
                  </a:txBody>
                  <a:tcPr/>
                </a:tc>
                <a:extLst>
                  <a:ext uri="{0D108BD9-81ED-4DB2-BD59-A6C34878D82A}">
                    <a16:rowId xmlns:a16="http://schemas.microsoft.com/office/drawing/2014/main" val="10000"/>
                  </a:ext>
                </a:extLst>
              </a:tr>
              <a:tr h="0">
                <a:tc>
                  <a:txBody>
                    <a:bodyPr/>
                    <a:lstStyle/>
                    <a:p>
                      <a:pPr algn="ctr"/>
                      <a:r>
                        <a:rPr lang="en-US" baseline="0" dirty="0"/>
                        <a:t>e</a:t>
                      </a:r>
                      <a:r>
                        <a:rPr lang="en-US" baseline="-25000" dirty="0"/>
                        <a:t>3,1</a:t>
                      </a:r>
                    </a:p>
                  </a:txBody>
                  <a:tcPr/>
                </a:tc>
                <a:tc>
                  <a:txBody>
                    <a:bodyPr/>
                    <a:lstStyle/>
                    <a:p>
                      <a:pPr algn="ctr"/>
                      <a:r>
                        <a:rPr lang="en-US" dirty="0"/>
                        <a:t>v</a:t>
                      </a:r>
                      <a:r>
                        <a:rPr lang="en-US" baseline="-25000" dirty="0"/>
                        <a:t>2</a:t>
                      </a:r>
                    </a:p>
                  </a:txBody>
                  <a:tcPr/>
                </a:tc>
                <a:tc>
                  <a:txBody>
                    <a:bodyPr/>
                    <a:lstStyle/>
                    <a:p>
                      <a:pPr algn="ctr"/>
                      <a:r>
                        <a:rPr lang="en-US" dirty="0"/>
                        <a:t>e</a:t>
                      </a:r>
                      <a:r>
                        <a:rPr lang="en-US" baseline="-25000" dirty="0"/>
                        <a:t>3,2</a:t>
                      </a:r>
                    </a:p>
                  </a:txBody>
                  <a:tcPr/>
                </a:tc>
                <a:tc>
                  <a:txBody>
                    <a:bodyPr/>
                    <a:lstStyle/>
                    <a:p>
                      <a:pPr algn="ctr"/>
                      <a:r>
                        <a:rPr lang="en-US" dirty="0"/>
                        <a:t>f</a:t>
                      </a:r>
                      <a:r>
                        <a:rPr lang="en-US" baseline="-25000" dirty="0"/>
                        <a:t>1</a:t>
                      </a:r>
                    </a:p>
                  </a:txBody>
                  <a:tcPr/>
                </a:tc>
                <a:tc>
                  <a:txBody>
                    <a:bodyPr/>
                    <a:lstStyle/>
                    <a:p>
                      <a:pPr algn="ctr"/>
                      <a:r>
                        <a:rPr lang="en-US" dirty="0"/>
                        <a:t>e</a:t>
                      </a:r>
                      <a:r>
                        <a:rPr lang="en-US" baseline="-25000" dirty="0"/>
                        <a:t>1,1</a:t>
                      </a:r>
                    </a:p>
                  </a:txBody>
                  <a:tcPr/>
                </a:tc>
                <a:tc>
                  <a:txBody>
                    <a:bodyPr/>
                    <a:lstStyle/>
                    <a:p>
                      <a:pPr algn="ctr"/>
                      <a:r>
                        <a:rPr lang="en-US" dirty="0"/>
                        <a:t>e</a:t>
                      </a:r>
                      <a:r>
                        <a:rPr lang="en-US" baseline="-25000" dirty="0"/>
                        <a:t>2,1</a:t>
                      </a:r>
                    </a:p>
                  </a:txBody>
                  <a:tcPr/>
                </a:tc>
                <a:extLst>
                  <a:ext uri="{0D108BD9-81ED-4DB2-BD59-A6C34878D82A}">
                    <a16:rowId xmlns:a16="http://schemas.microsoft.com/office/drawing/2014/main" val="10001"/>
                  </a:ext>
                </a:extLst>
              </a:tr>
              <a:tr h="0">
                <a:tc>
                  <a:txBody>
                    <a:bodyPr/>
                    <a:lstStyle/>
                    <a:p>
                      <a:pPr algn="ctr"/>
                      <a:r>
                        <a:rPr lang="en-US" dirty="0"/>
                        <a:t>e</a:t>
                      </a:r>
                      <a:r>
                        <a:rPr lang="en-US" baseline="-25000" dirty="0"/>
                        <a:t>3,2</a:t>
                      </a:r>
                    </a:p>
                  </a:txBody>
                  <a:tcPr/>
                </a:tc>
                <a:tc>
                  <a:txBody>
                    <a:bodyPr/>
                    <a:lstStyle/>
                    <a:p>
                      <a:pPr algn="ctr"/>
                      <a:r>
                        <a:rPr lang="en-US" dirty="0"/>
                        <a:t>v</a:t>
                      </a:r>
                      <a:r>
                        <a:rPr lang="en-US" baseline="-25000" dirty="0"/>
                        <a:t>3</a:t>
                      </a:r>
                    </a:p>
                  </a:txBody>
                  <a:tcPr/>
                </a:tc>
                <a:tc>
                  <a:txBody>
                    <a:bodyPr/>
                    <a:lstStyle/>
                    <a:p>
                      <a:pPr algn="ctr"/>
                      <a:r>
                        <a:rPr lang="en-US" dirty="0"/>
                        <a:t>e</a:t>
                      </a:r>
                      <a:r>
                        <a:rPr lang="en-US" baseline="-25000" dirty="0"/>
                        <a:t>3,1</a:t>
                      </a:r>
                    </a:p>
                  </a:txBody>
                  <a:tcPr/>
                </a:tc>
                <a:tc>
                  <a:txBody>
                    <a:bodyPr/>
                    <a:lstStyle/>
                    <a:p>
                      <a:pPr algn="ctr"/>
                      <a:r>
                        <a:rPr lang="en-US" dirty="0"/>
                        <a:t>f</a:t>
                      </a:r>
                      <a:r>
                        <a:rPr lang="en-US" baseline="-25000" dirty="0"/>
                        <a:t>2</a:t>
                      </a:r>
                    </a:p>
                  </a:txBody>
                  <a:tcPr/>
                </a:tc>
                <a:tc>
                  <a:txBody>
                    <a:bodyPr/>
                    <a:lstStyle/>
                    <a:p>
                      <a:pPr algn="ctr"/>
                      <a:r>
                        <a:rPr lang="en-US" dirty="0"/>
                        <a:t>e</a:t>
                      </a:r>
                      <a:r>
                        <a:rPr lang="en-US" baseline="-25000" dirty="0"/>
                        <a:t>5,1</a:t>
                      </a:r>
                    </a:p>
                  </a:txBody>
                  <a:tcPr/>
                </a:tc>
                <a:tc>
                  <a:txBody>
                    <a:bodyPr/>
                    <a:lstStyle/>
                    <a:p>
                      <a:pPr algn="ctr"/>
                      <a:r>
                        <a:rPr lang="en-US" dirty="0"/>
                        <a:t>e</a:t>
                      </a:r>
                      <a:r>
                        <a:rPr lang="en-US" baseline="-25000" dirty="0"/>
                        <a:t>4,1</a:t>
                      </a:r>
                    </a:p>
                  </a:txBody>
                  <a:tcPr/>
                </a:tc>
                <a:extLst>
                  <a:ext uri="{0D108BD9-81ED-4DB2-BD59-A6C34878D82A}">
                    <a16:rowId xmlns:a16="http://schemas.microsoft.com/office/drawing/2014/main" val="10002"/>
                  </a:ext>
                </a:extLst>
              </a:tr>
              <a:tr h="0">
                <a:tc>
                  <a:txBody>
                    <a:bodyPr/>
                    <a:lstStyle/>
                    <a:p>
                      <a:pPr algn="ctr"/>
                      <a:r>
                        <a:rPr lang="en-US" dirty="0"/>
                        <a:t>e</a:t>
                      </a:r>
                      <a:r>
                        <a:rPr lang="en-US" baseline="-25000" dirty="0"/>
                        <a:t>4,1</a:t>
                      </a:r>
                    </a:p>
                  </a:txBody>
                  <a:tcPr/>
                </a:tc>
                <a:tc>
                  <a:txBody>
                    <a:bodyPr/>
                    <a:lstStyle/>
                    <a:p>
                      <a:pPr algn="ctr"/>
                      <a:r>
                        <a:rPr lang="en-US" dirty="0"/>
                        <a:t>v</a:t>
                      </a:r>
                      <a:r>
                        <a:rPr lang="en-US" baseline="-25000" dirty="0"/>
                        <a:t>4</a:t>
                      </a:r>
                    </a:p>
                  </a:txBody>
                  <a:tcPr/>
                </a:tc>
                <a:tc>
                  <a:txBody>
                    <a:bodyPr/>
                    <a:lstStyle/>
                    <a:p>
                      <a:pPr algn="ctr"/>
                      <a:r>
                        <a:rPr lang="en-US" dirty="0"/>
                        <a:t>e</a:t>
                      </a:r>
                      <a:r>
                        <a:rPr lang="en-US" baseline="-25000" dirty="0"/>
                        <a:t>4,2</a:t>
                      </a:r>
                    </a:p>
                  </a:txBody>
                  <a:tcPr/>
                </a:tc>
                <a:tc>
                  <a:txBody>
                    <a:bodyPr/>
                    <a:lstStyle/>
                    <a:p>
                      <a:pPr algn="ctr"/>
                      <a:r>
                        <a:rPr lang="en-US" dirty="0"/>
                        <a:t>f</a:t>
                      </a:r>
                      <a:r>
                        <a:rPr lang="en-US" baseline="-25000" dirty="0"/>
                        <a:t>2</a:t>
                      </a:r>
                    </a:p>
                  </a:txBody>
                  <a:tcPr/>
                </a:tc>
                <a:tc>
                  <a:txBody>
                    <a:bodyPr/>
                    <a:lstStyle/>
                    <a:p>
                      <a:pPr algn="ctr"/>
                      <a:r>
                        <a:rPr lang="en-US" dirty="0"/>
                        <a:t>e</a:t>
                      </a:r>
                      <a:r>
                        <a:rPr lang="en-US" baseline="-25000" dirty="0"/>
                        <a:t>3,2</a:t>
                      </a:r>
                    </a:p>
                  </a:txBody>
                  <a:tcPr/>
                </a:tc>
                <a:tc>
                  <a:txBody>
                    <a:bodyPr/>
                    <a:lstStyle/>
                    <a:p>
                      <a:pPr algn="ctr"/>
                      <a:r>
                        <a:rPr lang="en-US" dirty="0"/>
                        <a:t>e</a:t>
                      </a:r>
                      <a:r>
                        <a:rPr lang="en-US" baseline="-25000" dirty="0"/>
                        <a:t>5,1</a:t>
                      </a:r>
                    </a:p>
                  </a:txBody>
                  <a:tcPr/>
                </a:tc>
                <a:extLst>
                  <a:ext uri="{0D108BD9-81ED-4DB2-BD59-A6C34878D82A}">
                    <a16:rowId xmlns:a16="http://schemas.microsoft.com/office/drawing/2014/main" val="10003"/>
                  </a:ext>
                </a:extLst>
              </a:tr>
              <a:tr h="0">
                <a:tc>
                  <a:txBody>
                    <a:bodyPr/>
                    <a:lstStyle/>
                    <a:p>
                      <a:pPr algn="ctr"/>
                      <a:r>
                        <a:rPr lang="en-US" dirty="0"/>
                        <a:t>e</a:t>
                      </a:r>
                      <a:r>
                        <a:rPr lang="en-US" baseline="-25000" dirty="0"/>
                        <a:t>4,2</a:t>
                      </a:r>
                    </a:p>
                  </a:txBody>
                  <a:tcPr/>
                </a:tc>
                <a:tc>
                  <a:txBody>
                    <a:bodyPr/>
                    <a:lstStyle/>
                    <a:p>
                      <a:pPr algn="ctr"/>
                      <a:r>
                        <a:rPr lang="en-US" dirty="0"/>
                        <a:t>v</a:t>
                      </a:r>
                      <a:r>
                        <a:rPr lang="en-US" baseline="-25000" dirty="0"/>
                        <a:t>3</a:t>
                      </a:r>
                    </a:p>
                  </a:txBody>
                  <a:tcPr/>
                </a:tc>
                <a:tc>
                  <a:txBody>
                    <a:bodyPr/>
                    <a:lstStyle/>
                    <a:p>
                      <a:pPr algn="ctr"/>
                      <a:r>
                        <a:rPr lang="en-US" dirty="0"/>
                        <a:t>e</a:t>
                      </a:r>
                      <a:r>
                        <a:rPr lang="en-US" baseline="-25000" dirty="0"/>
                        <a:t>4,1</a:t>
                      </a:r>
                    </a:p>
                  </a:txBody>
                  <a:tcPr/>
                </a:tc>
                <a:tc>
                  <a:txBody>
                    <a:bodyPr/>
                    <a:lstStyle/>
                    <a:p>
                      <a:pPr algn="ctr"/>
                      <a:r>
                        <a:rPr lang="en-US" dirty="0"/>
                        <a:t>f</a:t>
                      </a:r>
                      <a:r>
                        <a:rPr lang="en-US" baseline="-25000" dirty="0"/>
                        <a:t>3</a:t>
                      </a:r>
                    </a:p>
                  </a:txBody>
                  <a:tcPr/>
                </a:tc>
                <a:tc>
                  <a:txBody>
                    <a:bodyPr/>
                    <a:lstStyle/>
                    <a:p>
                      <a:pPr algn="ctr"/>
                      <a:r>
                        <a:rPr lang="en-US" dirty="0"/>
                        <a:t>e</a:t>
                      </a:r>
                      <a:r>
                        <a:rPr lang="en-US" baseline="-25000" dirty="0"/>
                        <a:t>7,1</a:t>
                      </a:r>
                    </a:p>
                  </a:txBody>
                  <a:tcPr/>
                </a:tc>
                <a:tc>
                  <a:txBody>
                    <a:bodyPr/>
                    <a:lstStyle/>
                    <a:p>
                      <a:pPr algn="ctr"/>
                      <a:r>
                        <a:rPr lang="en-US" dirty="0"/>
                        <a:t>e</a:t>
                      </a:r>
                      <a:r>
                        <a:rPr lang="en-US" baseline="-25000" dirty="0"/>
                        <a:t>6,1</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 y="457200"/>
            <a:ext cx="8243888" cy="6172200"/>
            <a:chOff x="152400" y="457200"/>
            <a:chExt cx="8243888" cy="6172200"/>
          </a:xfrm>
        </p:grpSpPr>
        <p:cxnSp>
          <p:nvCxnSpPr>
            <p:cNvPr id="5" name="Straight Connector 4"/>
            <p:cNvCxnSpPr/>
            <p:nvPr/>
          </p:nvCxnSpPr>
          <p:spPr bwMode="auto">
            <a:xfrm rot="5400000">
              <a:off x="2895600" y="6324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bwMode="auto">
            <a:xfrm rot="5400000">
              <a:off x="3048000" y="1752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7" name="Group 33"/>
            <p:cNvGrpSpPr>
              <a:grpSpLocks/>
            </p:cNvGrpSpPr>
            <p:nvPr/>
          </p:nvGrpSpPr>
          <p:grpSpPr bwMode="auto">
            <a:xfrm rot="5400000" flipH="1">
              <a:off x="2819400" y="296863"/>
              <a:ext cx="476250" cy="3082925"/>
              <a:chOff x="1600198" y="2673082"/>
              <a:chExt cx="2362202" cy="2362200"/>
            </a:xfrm>
          </p:grpSpPr>
          <p:cxnSp>
            <p:nvCxnSpPr>
              <p:cNvPr id="34" name="Straight Connector 33"/>
              <p:cNvCxnSpPr/>
              <p:nvPr/>
            </p:nvCxnSpPr>
            <p:spPr bwMode="auto">
              <a:xfrm flipV="1">
                <a:off x="1600198"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8" name="Group 32"/>
            <p:cNvGrpSpPr>
              <a:grpSpLocks/>
            </p:cNvGrpSpPr>
            <p:nvPr/>
          </p:nvGrpSpPr>
          <p:grpSpPr bwMode="auto">
            <a:xfrm>
              <a:off x="152400" y="2057400"/>
              <a:ext cx="3048000" cy="4114800"/>
              <a:chOff x="1600200" y="2667000"/>
              <a:chExt cx="2362200" cy="2362200"/>
            </a:xfrm>
          </p:grpSpPr>
          <p:cxnSp>
            <p:nvCxnSpPr>
              <p:cNvPr id="32" name="Straight Connector 31"/>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 name="Group 33"/>
            <p:cNvGrpSpPr>
              <a:grpSpLocks/>
            </p:cNvGrpSpPr>
            <p:nvPr/>
          </p:nvGrpSpPr>
          <p:grpSpPr bwMode="auto">
            <a:xfrm flipH="1">
              <a:off x="3200400" y="2057400"/>
              <a:ext cx="2514600" cy="4114800"/>
              <a:chOff x="1600200" y="2667000"/>
              <a:chExt cx="2362200" cy="2362200"/>
            </a:xfrm>
          </p:grpSpPr>
          <p:cxnSp>
            <p:nvCxnSpPr>
              <p:cNvPr id="30" name="Straight Connector 29"/>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0" name="Group 30"/>
            <p:cNvGrpSpPr>
              <a:grpSpLocks/>
            </p:cNvGrpSpPr>
            <p:nvPr/>
          </p:nvGrpSpPr>
          <p:grpSpPr bwMode="auto">
            <a:xfrm>
              <a:off x="533400" y="2438402"/>
              <a:ext cx="4800600" cy="3354388"/>
              <a:chOff x="533400" y="2438400"/>
              <a:chExt cx="4800600" cy="3353594"/>
            </a:xfrm>
          </p:grpSpPr>
          <p:cxnSp>
            <p:nvCxnSpPr>
              <p:cNvPr id="24" name="Straight Arrow Connector 5"/>
              <p:cNvCxnSpPr/>
              <p:nvPr/>
            </p:nvCxnSpPr>
            <p:spPr bwMode="auto">
              <a:xfrm rot="10800000" flipV="1">
                <a:off x="533400" y="2514582"/>
                <a:ext cx="2362200" cy="13712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7"/>
              <p:cNvCxnSpPr/>
              <p:nvPr/>
            </p:nvCxnSpPr>
            <p:spPr bwMode="auto">
              <a:xfrm>
                <a:off x="533400" y="3962039"/>
                <a:ext cx="2438400" cy="1828367"/>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bwMode="auto">
              <a:xfrm flipV="1">
                <a:off x="3505200" y="3962039"/>
                <a:ext cx="1828800" cy="1676003"/>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bwMode="auto">
              <a:xfrm rot="10800000">
                <a:off x="3429000" y="2438400"/>
                <a:ext cx="1828800" cy="13712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4"/>
              <p:cNvCxnSpPr/>
              <p:nvPr/>
            </p:nvCxnSpPr>
            <p:spPr bwMode="auto">
              <a:xfrm rot="5400000" flipH="1" flipV="1">
                <a:off x="1448180" y="4114403"/>
                <a:ext cx="3199642"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bwMode="auto">
              <a:xfrm rot="5400000">
                <a:off x="1752980" y="4190585"/>
                <a:ext cx="3199642"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cxnSp>
          <p:nvCxnSpPr>
            <p:cNvPr id="11" name="Straight Connector 10"/>
            <p:cNvCxnSpPr/>
            <p:nvPr/>
          </p:nvCxnSpPr>
          <p:spPr bwMode="auto">
            <a:xfrm rot="5400000">
              <a:off x="1143000" y="4114800"/>
              <a:ext cx="41148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2" name="Group 33"/>
            <p:cNvGrpSpPr>
              <a:grpSpLocks/>
            </p:cNvGrpSpPr>
            <p:nvPr/>
          </p:nvGrpSpPr>
          <p:grpSpPr bwMode="auto">
            <a:xfrm rot="5400000">
              <a:off x="2828924" y="4859338"/>
              <a:ext cx="457201" cy="3082925"/>
              <a:chOff x="1600200" y="2673082"/>
              <a:chExt cx="2362203" cy="2362200"/>
            </a:xfrm>
          </p:grpSpPr>
          <p:cxnSp>
            <p:nvCxnSpPr>
              <p:cNvPr id="22" name="Straight Connector 21"/>
              <p:cNvCxnSpPr/>
              <p:nvPr/>
            </p:nvCxnSpPr>
            <p:spPr bwMode="auto">
              <a:xfrm flipV="1">
                <a:off x="1600203"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3" name="Oval 43"/>
            <p:cNvSpPr>
              <a:spLocks noChangeArrowheads="1"/>
            </p:cNvSpPr>
            <p:nvPr/>
          </p:nvSpPr>
          <p:spPr bwMode="auto">
            <a:xfrm>
              <a:off x="3124200" y="60960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4" name="Oval 44"/>
            <p:cNvSpPr>
              <a:spLocks noChangeArrowheads="1"/>
            </p:cNvSpPr>
            <p:nvPr/>
          </p:nvSpPr>
          <p:spPr bwMode="auto">
            <a:xfrm>
              <a:off x="3124200" y="1981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5" name="TextBox 14"/>
            <p:cNvSpPr txBox="1"/>
            <p:nvPr/>
          </p:nvSpPr>
          <p:spPr>
            <a:xfrm>
              <a:off x="5888038" y="457200"/>
              <a:ext cx="2508250" cy="230822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tabLst>
                  <a:tab pos="231775" algn="l"/>
                  <a:tab pos="1481138" algn="l"/>
                </a:tabLst>
              </a:pPr>
              <a:r>
                <a:rPr lang="en-US" altLang="zh-CN" dirty="0">
                  <a:solidFill>
                    <a:srgbClr val="000000"/>
                  </a:solidFill>
                  <a:latin typeface="Courier New" pitchFamily="49" charset="0"/>
                  <a:cs typeface="Courier New" pitchFamily="49" charset="0"/>
                </a:rPr>
                <a:t>class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a:t>
              </a:r>
            </a:p>
            <a:p>
              <a:pPr>
                <a:tabLst>
                  <a:tab pos="231775" algn="l"/>
                  <a:tab pos="1481138" algn="l"/>
                </a:tabLst>
              </a:pP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opp</a:t>
              </a:r>
              <a:r>
                <a:rPr lang="en-US" altLang="zh-CN" dirty="0">
                  <a:solidFill>
                    <a:srgbClr val="000000"/>
                  </a:solidFill>
                  <a:latin typeface="Courier New" pitchFamily="49" charset="0"/>
                  <a:cs typeface="Courier New" pitchFamily="49" charset="0"/>
                </a:rPr>
                <a:t>;</a:t>
              </a:r>
            </a:p>
            <a:p>
              <a:pPr>
                <a:tabLst>
                  <a:tab pos="231775" algn="l"/>
                  <a:tab pos="1481138" algn="l"/>
                </a:tabLst>
              </a:pPr>
              <a:r>
                <a:rPr lang="en-US" altLang="zh-CN" dirty="0">
                  <a:solidFill>
                    <a:srgbClr val="000000"/>
                  </a:solidFill>
                  <a:latin typeface="Courier New" pitchFamily="49" charset="0"/>
                  <a:cs typeface="Courier New" pitchFamily="49" charset="0"/>
                </a:rPr>
                <a:t>	Vertex	*end;</a:t>
              </a:r>
            </a:p>
            <a:p>
              <a:pPr>
                <a:tabLst>
                  <a:tab pos="231775" algn="l"/>
                  <a:tab pos="1481138" algn="l"/>
                </a:tabLst>
              </a:pPr>
              <a:r>
                <a:rPr lang="en-US" altLang="zh-CN" dirty="0">
                  <a:solidFill>
                    <a:srgbClr val="000000"/>
                  </a:solidFill>
                  <a:latin typeface="Courier New" pitchFamily="49" charset="0"/>
                  <a:cs typeface="Courier New" pitchFamily="49" charset="0"/>
                </a:rPr>
                <a:t>	Face	*left;</a:t>
              </a:r>
            </a:p>
            <a:p>
              <a:pPr>
                <a:tabLst>
                  <a:tab pos="231775" algn="l"/>
                  <a:tab pos="1481138" algn="l"/>
                </a:tabLst>
              </a:pP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*next;</a:t>
              </a:r>
            </a:p>
            <a:p>
              <a:pPr>
                <a:tabLst>
                  <a:tab pos="231775" algn="l"/>
                  <a:tab pos="1481138" algn="l"/>
                </a:tabLst>
              </a:pPr>
              <a:r>
                <a:rPr lang="en-US" altLang="zh-CN" dirty="0">
                  <a:solidFill>
                    <a:srgbClr val="000000"/>
                  </a:solidFill>
                  <a:latin typeface="Courier New" pitchFamily="49" charset="0"/>
                  <a:cs typeface="Courier New" pitchFamily="49" charset="0"/>
                </a:rPr>
                <a:t>};</a:t>
              </a:r>
            </a:p>
            <a:p>
              <a:pPr>
                <a:tabLst>
                  <a:tab pos="231775" algn="l"/>
                  <a:tab pos="1481138" algn="l"/>
                </a:tabLst>
              </a:pPr>
              <a:endParaRPr lang="en-US" altLang="zh-CN" dirty="0">
                <a:solidFill>
                  <a:srgbClr val="000000"/>
                </a:solidFill>
                <a:latin typeface="Courier New" pitchFamily="49" charset="0"/>
                <a:cs typeface="Courier New" pitchFamily="49" charset="0"/>
              </a:endParaRPr>
            </a:p>
            <a:p>
              <a:pPr>
                <a:tabLst>
                  <a:tab pos="231775" algn="l"/>
                  <a:tab pos="1481138" algn="l"/>
                </a:tabLst>
              </a:pP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e;</a:t>
              </a:r>
            </a:p>
          </p:txBody>
        </p:sp>
        <p:grpSp>
          <p:nvGrpSpPr>
            <p:cNvPr id="16" name="Group 54"/>
            <p:cNvGrpSpPr>
              <a:grpSpLocks/>
            </p:cNvGrpSpPr>
            <p:nvPr/>
          </p:nvGrpSpPr>
          <p:grpSpPr bwMode="auto">
            <a:xfrm>
              <a:off x="6383336" y="3200400"/>
              <a:ext cx="1963737" cy="2524125"/>
              <a:chOff x="6382987" y="3200400"/>
              <a:chExt cx="1963388" cy="2523506"/>
            </a:xfrm>
          </p:grpSpPr>
          <p:sp>
            <p:nvSpPr>
              <p:cNvPr id="17" name="Freeform 16"/>
              <p:cNvSpPr/>
              <p:nvPr/>
            </p:nvSpPr>
            <p:spPr bwMode="auto">
              <a:xfrm>
                <a:off x="6382987" y="3744779"/>
                <a:ext cx="1787207" cy="1979127"/>
              </a:xfrm>
              <a:custGeom>
                <a:avLst/>
                <a:gdLst>
                  <a:gd name="connsiteX0" fmla="*/ 142504 w 1698171"/>
                  <a:gd name="connsiteY0" fmla="*/ 1923802 h 1923802"/>
                  <a:gd name="connsiteX1" fmla="*/ 0 w 1698171"/>
                  <a:gd name="connsiteY1" fmla="*/ 973777 h 1923802"/>
                  <a:gd name="connsiteX2" fmla="*/ 676893 w 1698171"/>
                  <a:gd name="connsiteY2" fmla="*/ 688769 h 1923802"/>
                  <a:gd name="connsiteX3" fmla="*/ 878774 w 1698171"/>
                  <a:gd name="connsiteY3" fmla="*/ 59377 h 1923802"/>
                  <a:gd name="connsiteX4" fmla="*/ 1698171 w 1698171"/>
                  <a:gd name="connsiteY4" fmla="*/ 0 h 1923802"/>
                  <a:gd name="connsiteX0" fmla="*/ 231569 w 1787236"/>
                  <a:gd name="connsiteY0" fmla="*/ 1923802 h 1923802"/>
                  <a:gd name="connsiteX1" fmla="*/ 89065 w 1787236"/>
                  <a:gd name="connsiteY1" fmla="*/ 973777 h 1923802"/>
                  <a:gd name="connsiteX2" fmla="*/ 765958 w 1787236"/>
                  <a:gd name="connsiteY2" fmla="*/ 688769 h 1923802"/>
                  <a:gd name="connsiteX3" fmla="*/ 967839 w 1787236"/>
                  <a:gd name="connsiteY3" fmla="*/ 59377 h 1923802"/>
                  <a:gd name="connsiteX4" fmla="*/ 1787236 w 1787236"/>
                  <a:gd name="connsiteY4" fmla="*/ 0 h 1923802"/>
                  <a:gd name="connsiteX0" fmla="*/ 231569 w 1787236"/>
                  <a:gd name="connsiteY0" fmla="*/ 1923802 h 1923802"/>
                  <a:gd name="connsiteX1" fmla="*/ 89065 w 1787236"/>
                  <a:gd name="connsiteY1" fmla="*/ 973777 h 1923802"/>
                  <a:gd name="connsiteX2" fmla="*/ 765958 w 1787236"/>
                  <a:gd name="connsiteY2" fmla="*/ 688769 h 1923802"/>
                  <a:gd name="connsiteX3" fmla="*/ 967839 w 1787236"/>
                  <a:gd name="connsiteY3" fmla="*/ 59377 h 1923802"/>
                  <a:gd name="connsiteX4" fmla="*/ 1787236 w 1787236"/>
                  <a:gd name="connsiteY4" fmla="*/ 0 h 1923802"/>
                  <a:gd name="connsiteX0" fmla="*/ 231569 w 1787236"/>
                  <a:gd name="connsiteY0" fmla="*/ 1979220 h 1979220"/>
                  <a:gd name="connsiteX1" fmla="*/ 89065 w 1787236"/>
                  <a:gd name="connsiteY1" fmla="*/ 1029195 h 1979220"/>
                  <a:gd name="connsiteX2" fmla="*/ 765958 w 1787236"/>
                  <a:gd name="connsiteY2" fmla="*/ 744187 h 1979220"/>
                  <a:gd name="connsiteX3" fmla="*/ 967839 w 1787236"/>
                  <a:gd name="connsiteY3" fmla="*/ 114795 h 1979220"/>
                  <a:gd name="connsiteX4" fmla="*/ 1787236 w 1787236"/>
                  <a:gd name="connsiteY4" fmla="*/ 55418 h 197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36" h="1979220">
                    <a:moveTo>
                      <a:pt x="231569" y="1979220"/>
                    </a:moveTo>
                    <a:cubicBezTo>
                      <a:pt x="184068" y="1662545"/>
                      <a:pt x="0" y="1235034"/>
                      <a:pt x="89065" y="1029195"/>
                    </a:cubicBezTo>
                    <a:cubicBezTo>
                      <a:pt x="178130" y="823356"/>
                      <a:pt x="619496" y="896587"/>
                      <a:pt x="765958" y="744187"/>
                    </a:cubicBezTo>
                    <a:cubicBezTo>
                      <a:pt x="912420" y="591787"/>
                      <a:pt x="797626" y="229590"/>
                      <a:pt x="967839" y="114795"/>
                    </a:cubicBezTo>
                    <a:cubicBezTo>
                      <a:pt x="1138052" y="0"/>
                      <a:pt x="1514104" y="75210"/>
                      <a:pt x="1787236" y="55418"/>
                    </a:cubicBezTo>
                  </a:path>
                </a:pathLst>
              </a:cu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8" name="Straight Arrow Connector 17"/>
              <p:cNvCxnSpPr/>
              <p:nvPr/>
            </p:nvCxnSpPr>
            <p:spPr bwMode="auto">
              <a:xfrm rot="5400000" flipH="1" flipV="1">
                <a:off x="6438606" y="3924068"/>
                <a:ext cx="1980714" cy="1599916"/>
              </a:xfrm>
              <a:prstGeom prst="straightConnector1">
                <a:avLst/>
              </a:prstGeom>
              <a:ln w="76200">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9" name="Oval 50"/>
              <p:cNvSpPr>
                <a:spLocks noChangeArrowheads="1"/>
              </p:cNvSpPr>
              <p:nvPr/>
            </p:nvSpPr>
            <p:spPr bwMode="auto">
              <a:xfrm>
                <a:off x="8193975" y="361702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cxnSp>
            <p:nvCxnSpPr>
              <p:cNvPr id="20" name="Straight Arrow Connector 19"/>
              <p:cNvCxnSpPr/>
              <p:nvPr/>
            </p:nvCxnSpPr>
            <p:spPr bwMode="auto">
              <a:xfrm rot="5400000">
                <a:off x="6705241" y="4343081"/>
                <a:ext cx="1447445" cy="1142797"/>
              </a:xfrm>
              <a:prstGeom prst="straightConnector1">
                <a:avLst/>
              </a:prstGeom>
              <a:ln>
                <a:prstDash val="dash"/>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bwMode="auto">
              <a:xfrm rot="10800000">
                <a:off x="7390870" y="3200400"/>
                <a:ext cx="685678" cy="380907"/>
              </a:xfrm>
              <a:prstGeom prst="straightConnector1">
                <a:avLst/>
              </a:prstGeom>
              <a:ln>
                <a:prstDash val="dash"/>
                <a:headEnd type="none" w="med" len="med"/>
                <a:tailEnd type="arrow"/>
              </a:ln>
            </p:spPr>
            <p:style>
              <a:lnRef idx="3">
                <a:schemeClr val="accent1"/>
              </a:lnRef>
              <a:fillRef idx="0">
                <a:schemeClr val="accent1"/>
              </a:fillRef>
              <a:effectRef idx="2">
                <a:schemeClr val="accent1"/>
              </a:effectRef>
              <a:fontRef idx="minor">
                <a:schemeClr val="tx1"/>
              </a:fontRef>
            </p:style>
          </p:cxn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1621631" y="1772816"/>
            <a:ext cx="5900738" cy="4081463"/>
          </a:xfrm>
          <a:prstGeom prst="rect">
            <a:avLst/>
          </a:prstGeom>
          <a:noFill/>
          <a:ln w="9525">
            <a:noFill/>
            <a:miter lim="800000"/>
            <a:headEnd/>
            <a:tailEnd/>
          </a:ln>
          <a:effectLst/>
        </p:spPr>
      </p:pic>
      <p:sp>
        <p:nvSpPr>
          <p:cNvPr id="5" name="标题 1">
            <a:extLst>
              <a:ext uri="{FF2B5EF4-FFF2-40B4-BE49-F238E27FC236}">
                <a16:creationId xmlns:a16="http://schemas.microsoft.com/office/drawing/2014/main" id="{98A728EE-DE0A-4A70-952D-03484FEF6338}"/>
              </a:ext>
            </a:extLst>
          </p:cNvPr>
          <p:cNvSpPr>
            <a:spLocks noGrp="1"/>
          </p:cNvSpPr>
          <p:nvPr>
            <p:ph type="title"/>
          </p:nvPr>
        </p:nvSpPr>
        <p:spPr>
          <a:xfrm>
            <a:off x="457200" y="274638"/>
            <a:ext cx="8229600" cy="1143000"/>
          </a:xfrm>
        </p:spPr>
        <p:txBody>
          <a:bodyPr/>
          <a:lstStyle/>
          <a:p>
            <a:r>
              <a:rPr lang="en-US" altLang="zh-CN" b="1" dirty="0"/>
              <a:t>1.1 </a:t>
            </a:r>
            <a:r>
              <a:rPr lang="zh-CN" altLang="en-US" b="1" dirty="0"/>
              <a:t>几何建模</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 y="457200"/>
            <a:ext cx="8243888" cy="6172200"/>
            <a:chOff x="152400" y="457200"/>
            <a:chExt cx="8243888" cy="6172200"/>
          </a:xfrm>
        </p:grpSpPr>
        <p:cxnSp>
          <p:nvCxnSpPr>
            <p:cNvPr id="5" name="Straight Connector 4"/>
            <p:cNvCxnSpPr/>
            <p:nvPr/>
          </p:nvCxnSpPr>
          <p:spPr bwMode="auto">
            <a:xfrm rot="5400000">
              <a:off x="2895600" y="6324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bwMode="auto">
            <a:xfrm rot="5400000">
              <a:off x="3048000" y="1752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7" name="Group 33"/>
            <p:cNvGrpSpPr>
              <a:grpSpLocks/>
            </p:cNvGrpSpPr>
            <p:nvPr/>
          </p:nvGrpSpPr>
          <p:grpSpPr bwMode="auto">
            <a:xfrm rot="5400000" flipH="1">
              <a:off x="2819400" y="296863"/>
              <a:ext cx="476250" cy="3082925"/>
              <a:chOff x="1600198" y="2673082"/>
              <a:chExt cx="2362202" cy="2362200"/>
            </a:xfrm>
          </p:grpSpPr>
          <p:cxnSp>
            <p:nvCxnSpPr>
              <p:cNvPr id="25" name="Straight Connector 24"/>
              <p:cNvCxnSpPr/>
              <p:nvPr/>
            </p:nvCxnSpPr>
            <p:spPr bwMode="auto">
              <a:xfrm flipV="1">
                <a:off x="1600198"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8" name="Group 32"/>
            <p:cNvGrpSpPr>
              <a:grpSpLocks/>
            </p:cNvGrpSpPr>
            <p:nvPr/>
          </p:nvGrpSpPr>
          <p:grpSpPr bwMode="auto">
            <a:xfrm>
              <a:off x="152400" y="2057400"/>
              <a:ext cx="3048000" cy="4114800"/>
              <a:chOff x="1600200" y="2667000"/>
              <a:chExt cx="2362200" cy="2362200"/>
            </a:xfrm>
          </p:grpSpPr>
          <p:cxnSp>
            <p:nvCxnSpPr>
              <p:cNvPr id="23" name="Straight Connector 22"/>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 name="Group 33"/>
            <p:cNvGrpSpPr>
              <a:grpSpLocks/>
            </p:cNvGrpSpPr>
            <p:nvPr/>
          </p:nvGrpSpPr>
          <p:grpSpPr bwMode="auto">
            <a:xfrm flipH="1">
              <a:off x="3200400" y="2057400"/>
              <a:ext cx="2514600" cy="4114800"/>
              <a:chOff x="1600200" y="2667000"/>
              <a:chExt cx="2362200" cy="2362200"/>
            </a:xfrm>
          </p:grpSpPr>
          <p:cxnSp>
            <p:nvCxnSpPr>
              <p:cNvPr id="21" name="Straight Connector 20"/>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10" name="Straight Arrow Connector 4"/>
            <p:cNvCxnSpPr/>
            <p:nvPr/>
          </p:nvCxnSpPr>
          <p:spPr bwMode="auto">
            <a:xfrm rot="5400000" flipH="1" flipV="1">
              <a:off x="1447801" y="4114800"/>
              <a:ext cx="3200400"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1" name="TextBox 10"/>
            <p:cNvSpPr txBox="1">
              <a:spLocks noChangeArrowheads="1"/>
            </p:cNvSpPr>
            <p:nvPr/>
          </p:nvSpPr>
          <p:spPr bwMode="auto">
            <a:xfrm>
              <a:off x="2884488" y="3867150"/>
              <a:ext cx="327025" cy="400050"/>
            </a:xfrm>
            <a:prstGeom prst="rect">
              <a:avLst/>
            </a:prstGeom>
            <a:solidFill>
              <a:schemeClr val="bg1"/>
            </a:solidFill>
            <a:ln w="9525">
              <a:noFill/>
              <a:miter lim="800000"/>
              <a:headEnd/>
              <a:tailEnd/>
            </a:ln>
          </p:spPr>
          <p:txBody>
            <a:bodyPr wrap="none">
              <a:spAutoFit/>
            </a:bodyPr>
            <a:lstStyle/>
            <a:p>
              <a:r>
                <a:rPr lang="en-US" altLang="zh-CN" sz="2000" dirty="0"/>
                <a:t>e</a:t>
              </a:r>
            </a:p>
          </p:txBody>
        </p:sp>
        <p:cxnSp>
          <p:nvCxnSpPr>
            <p:cNvPr id="12" name="Straight Arrow Connector 11"/>
            <p:cNvCxnSpPr/>
            <p:nvPr/>
          </p:nvCxnSpPr>
          <p:spPr bwMode="auto">
            <a:xfrm rot="5400000">
              <a:off x="1752601" y="4191000"/>
              <a:ext cx="3200400"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a:spLocks noChangeArrowheads="1"/>
            </p:cNvSpPr>
            <p:nvPr/>
          </p:nvSpPr>
          <p:spPr bwMode="auto">
            <a:xfrm>
              <a:off x="3230563" y="3862388"/>
              <a:ext cx="1158875" cy="400050"/>
            </a:xfrm>
            <a:prstGeom prst="rect">
              <a:avLst/>
            </a:prstGeom>
            <a:solidFill>
              <a:schemeClr val="bg1"/>
            </a:solidFill>
            <a:ln w="9525">
              <a:noFill/>
              <a:miter lim="800000"/>
              <a:headEnd/>
              <a:tailEnd/>
            </a:ln>
          </p:spPr>
          <p:txBody>
            <a:bodyPr wrap="none">
              <a:spAutoFit/>
            </a:bodyPr>
            <a:lstStyle/>
            <a:p>
              <a:r>
                <a:rPr lang="en-US" altLang="zh-CN" sz="2000" dirty="0"/>
                <a:t>e-&gt;</a:t>
              </a:r>
              <a:r>
                <a:rPr lang="en-US" altLang="zh-CN" sz="2000" dirty="0" err="1"/>
                <a:t>opp</a:t>
              </a:r>
              <a:r>
                <a:rPr lang="en-US" altLang="zh-CN" sz="2000" dirty="0"/>
                <a:t>()</a:t>
              </a:r>
            </a:p>
          </p:txBody>
        </p:sp>
        <p:cxnSp>
          <p:nvCxnSpPr>
            <p:cNvPr id="14" name="Straight Connector 13"/>
            <p:cNvCxnSpPr/>
            <p:nvPr/>
          </p:nvCxnSpPr>
          <p:spPr bwMode="auto">
            <a:xfrm rot="5400000">
              <a:off x="1143000" y="4114800"/>
              <a:ext cx="41148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5" name="Group 33"/>
            <p:cNvGrpSpPr>
              <a:grpSpLocks/>
            </p:cNvGrpSpPr>
            <p:nvPr/>
          </p:nvGrpSpPr>
          <p:grpSpPr bwMode="auto">
            <a:xfrm rot="5400000">
              <a:off x="2828924" y="4859338"/>
              <a:ext cx="457201" cy="3082925"/>
              <a:chOff x="1600200" y="2673082"/>
              <a:chExt cx="2362203" cy="2362200"/>
            </a:xfrm>
          </p:grpSpPr>
          <p:cxnSp>
            <p:nvCxnSpPr>
              <p:cNvPr id="19" name="Straight Connector 18"/>
              <p:cNvCxnSpPr/>
              <p:nvPr/>
            </p:nvCxnSpPr>
            <p:spPr bwMode="auto">
              <a:xfrm flipV="1">
                <a:off x="1600203"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6" name="Oval 43"/>
            <p:cNvSpPr>
              <a:spLocks noChangeArrowheads="1"/>
            </p:cNvSpPr>
            <p:nvPr/>
          </p:nvSpPr>
          <p:spPr bwMode="auto">
            <a:xfrm>
              <a:off x="3124200" y="60960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7" name="Oval 44"/>
            <p:cNvSpPr>
              <a:spLocks noChangeArrowheads="1"/>
            </p:cNvSpPr>
            <p:nvPr/>
          </p:nvSpPr>
          <p:spPr bwMode="auto">
            <a:xfrm>
              <a:off x="3124200" y="1981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8" name="TextBox 17"/>
            <p:cNvSpPr txBox="1"/>
            <p:nvPr/>
          </p:nvSpPr>
          <p:spPr>
            <a:xfrm>
              <a:off x="5888038" y="457200"/>
              <a:ext cx="2508250" cy="230822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tabLst>
                  <a:tab pos="231775" algn="l"/>
                  <a:tab pos="1481138" algn="l"/>
                </a:tabLst>
              </a:pPr>
              <a:r>
                <a:rPr lang="en-US" altLang="zh-CN" dirty="0">
                  <a:solidFill>
                    <a:srgbClr val="000000"/>
                  </a:solidFill>
                  <a:latin typeface="Courier New" pitchFamily="49" charset="0"/>
                  <a:cs typeface="Courier New" pitchFamily="49" charset="0"/>
                </a:rPr>
                <a:t>class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a:t>
              </a:r>
            </a:p>
            <a:p>
              <a:pPr>
                <a:tabLst>
                  <a:tab pos="231775" algn="l"/>
                  <a:tab pos="1481138" algn="l"/>
                </a:tabLst>
              </a:pPr>
              <a:r>
                <a:rPr lang="en-US" altLang="zh-CN" b="1" dirty="0">
                  <a:solidFill>
                    <a:srgbClr val="000000"/>
                  </a:solidFill>
                  <a:latin typeface="Courier New" pitchFamily="49" charset="0"/>
                  <a:cs typeface="Courier New" pitchFamily="49" charset="0"/>
                </a:rPr>
                <a:t>	</a:t>
              </a:r>
              <a:r>
                <a:rPr lang="en-US" altLang="zh-CN" b="1" dirty="0" err="1">
                  <a:solidFill>
                    <a:srgbClr val="000000"/>
                  </a:solidFill>
                  <a:latin typeface="Courier New" pitchFamily="49" charset="0"/>
                  <a:cs typeface="Courier New" pitchFamily="49" charset="0"/>
                </a:rPr>
                <a:t>HalfEdge</a:t>
              </a:r>
              <a:r>
                <a:rPr lang="en-US" altLang="zh-CN" b="1" dirty="0">
                  <a:solidFill>
                    <a:srgbClr val="000000"/>
                  </a:solidFill>
                  <a:latin typeface="Courier New" pitchFamily="49" charset="0"/>
                  <a:cs typeface="Courier New" pitchFamily="49" charset="0"/>
                </a:rPr>
                <a:t>	*</a:t>
              </a:r>
              <a:r>
                <a:rPr lang="en-US" altLang="zh-CN" b="1" dirty="0" err="1">
                  <a:solidFill>
                    <a:srgbClr val="000000"/>
                  </a:solidFill>
                  <a:latin typeface="Courier New" pitchFamily="49" charset="0"/>
                  <a:cs typeface="Courier New" pitchFamily="49" charset="0"/>
                </a:rPr>
                <a:t>opp</a:t>
              </a:r>
              <a:r>
                <a:rPr lang="en-US" altLang="zh-CN" b="1" dirty="0">
                  <a:solidFill>
                    <a:srgbClr val="000000"/>
                  </a:solidFill>
                  <a:latin typeface="Courier New" pitchFamily="49" charset="0"/>
                  <a:cs typeface="Courier New" pitchFamily="49" charset="0"/>
                </a:rPr>
                <a:t>;</a:t>
              </a:r>
            </a:p>
            <a:p>
              <a:pPr>
                <a:tabLst>
                  <a:tab pos="231775" algn="l"/>
                  <a:tab pos="1481138" algn="l"/>
                </a:tabLst>
              </a:pPr>
              <a:r>
                <a:rPr lang="en-US" altLang="zh-CN" dirty="0">
                  <a:solidFill>
                    <a:srgbClr val="000000"/>
                  </a:solidFill>
                  <a:latin typeface="Courier New" pitchFamily="49" charset="0"/>
                  <a:cs typeface="Courier New" pitchFamily="49" charset="0"/>
                </a:rPr>
                <a:t>	Vertex	*end;</a:t>
              </a:r>
            </a:p>
            <a:p>
              <a:pPr>
                <a:tabLst>
                  <a:tab pos="231775" algn="l"/>
                  <a:tab pos="1481138" algn="l"/>
                </a:tabLst>
              </a:pPr>
              <a:r>
                <a:rPr lang="en-US" altLang="zh-CN" dirty="0">
                  <a:solidFill>
                    <a:srgbClr val="000000"/>
                  </a:solidFill>
                  <a:latin typeface="Courier New" pitchFamily="49" charset="0"/>
                  <a:cs typeface="Courier New" pitchFamily="49" charset="0"/>
                </a:rPr>
                <a:t>	Face	*left;</a:t>
              </a:r>
            </a:p>
            <a:p>
              <a:pPr>
                <a:tabLst>
                  <a:tab pos="231775" algn="l"/>
                  <a:tab pos="1481138" algn="l"/>
                </a:tabLst>
              </a:pP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*next;</a:t>
              </a:r>
            </a:p>
            <a:p>
              <a:pPr>
                <a:tabLst>
                  <a:tab pos="231775" algn="l"/>
                  <a:tab pos="1481138" algn="l"/>
                </a:tabLst>
              </a:pPr>
              <a:r>
                <a:rPr lang="en-US" altLang="zh-CN" dirty="0">
                  <a:solidFill>
                    <a:srgbClr val="000000"/>
                  </a:solidFill>
                  <a:latin typeface="Courier New" pitchFamily="49" charset="0"/>
                  <a:cs typeface="Courier New" pitchFamily="49" charset="0"/>
                </a:rPr>
                <a:t>};</a:t>
              </a:r>
            </a:p>
            <a:p>
              <a:pPr>
                <a:tabLst>
                  <a:tab pos="231775" algn="l"/>
                  <a:tab pos="1481138" algn="l"/>
                </a:tabLst>
              </a:pPr>
              <a:endParaRPr lang="en-US" altLang="zh-CN" dirty="0">
                <a:solidFill>
                  <a:srgbClr val="000000"/>
                </a:solidFill>
                <a:latin typeface="Courier New" pitchFamily="49" charset="0"/>
                <a:cs typeface="Courier New" pitchFamily="49" charset="0"/>
              </a:endParaRPr>
            </a:p>
            <a:p>
              <a:pPr>
                <a:tabLst>
                  <a:tab pos="231775" algn="l"/>
                  <a:tab pos="1481138" algn="l"/>
                </a:tabLst>
              </a:pPr>
              <a:r>
                <a:rPr lang="en-US" altLang="zh-CN" b="1" dirty="0" err="1">
                  <a:solidFill>
                    <a:srgbClr val="000000"/>
                  </a:solidFill>
                  <a:latin typeface="Courier New" pitchFamily="49" charset="0"/>
                  <a:cs typeface="Courier New" pitchFamily="49" charset="0"/>
                </a:rPr>
                <a:t>HalfEdge</a:t>
              </a:r>
              <a:r>
                <a:rPr lang="en-US" altLang="zh-CN" b="1" dirty="0">
                  <a:solidFill>
                    <a:srgbClr val="000000"/>
                  </a:solidFill>
                  <a:latin typeface="Courier New" pitchFamily="49" charset="0"/>
                  <a:cs typeface="Courier New" pitchFamily="49" charset="0"/>
                </a:rPr>
                <a:t>* e;</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 y="457200"/>
            <a:ext cx="8686800" cy="6172201"/>
            <a:chOff x="152400" y="457200"/>
            <a:chExt cx="8686800" cy="6172201"/>
          </a:xfrm>
        </p:grpSpPr>
        <p:cxnSp>
          <p:nvCxnSpPr>
            <p:cNvPr id="5" name="Straight Connector 4"/>
            <p:cNvCxnSpPr/>
            <p:nvPr/>
          </p:nvCxnSpPr>
          <p:spPr bwMode="auto">
            <a:xfrm rot="5400000">
              <a:off x="2895600" y="6324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bwMode="auto">
            <a:xfrm rot="5400000">
              <a:off x="3048000" y="1752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7" name="Group 33"/>
            <p:cNvGrpSpPr>
              <a:grpSpLocks/>
            </p:cNvGrpSpPr>
            <p:nvPr/>
          </p:nvGrpSpPr>
          <p:grpSpPr bwMode="auto">
            <a:xfrm rot="5400000" flipH="1">
              <a:off x="2819400" y="296863"/>
              <a:ext cx="476250" cy="3082925"/>
              <a:chOff x="1600198" y="2673082"/>
              <a:chExt cx="2362202" cy="2362200"/>
            </a:xfrm>
          </p:grpSpPr>
          <p:cxnSp>
            <p:nvCxnSpPr>
              <p:cNvPr id="28" name="Straight Connector 27"/>
              <p:cNvCxnSpPr/>
              <p:nvPr/>
            </p:nvCxnSpPr>
            <p:spPr bwMode="auto">
              <a:xfrm flipV="1">
                <a:off x="1600198"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8" name="Group 32"/>
            <p:cNvGrpSpPr>
              <a:grpSpLocks/>
            </p:cNvGrpSpPr>
            <p:nvPr/>
          </p:nvGrpSpPr>
          <p:grpSpPr bwMode="auto">
            <a:xfrm>
              <a:off x="152400" y="2057400"/>
              <a:ext cx="3048000" cy="4114800"/>
              <a:chOff x="1600200" y="2667000"/>
              <a:chExt cx="2362200" cy="2362200"/>
            </a:xfrm>
          </p:grpSpPr>
          <p:cxnSp>
            <p:nvCxnSpPr>
              <p:cNvPr id="26" name="Straight Connector 25"/>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 name="Group 33"/>
            <p:cNvGrpSpPr>
              <a:grpSpLocks/>
            </p:cNvGrpSpPr>
            <p:nvPr/>
          </p:nvGrpSpPr>
          <p:grpSpPr bwMode="auto">
            <a:xfrm flipH="1">
              <a:off x="3200400" y="2057400"/>
              <a:ext cx="2514600" cy="4114800"/>
              <a:chOff x="1600200" y="2667000"/>
              <a:chExt cx="2362200" cy="2362200"/>
            </a:xfrm>
          </p:grpSpPr>
          <p:cxnSp>
            <p:nvCxnSpPr>
              <p:cNvPr id="24" name="Straight Connector 23"/>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10" name="Straight Arrow Connector 4"/>
            <p:cNvCxnSpPr/>
            <p:nvPr/>
          </p:nvCxnSpPr>
          <p:spPr bwMode="auto">
            <a:xfrm rot="5400000" flipH="1" flipV="1">
              <a:off x="1447801" y="4114800"/>
              <a:ext cx="3200400"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1" name="TextBox 42"/>
            <p:cNvSpPr txBox="1">
              <a:spLocks noChangeArrowheads="1"/>
            </p:cNvSpPr>
            <p:nvPr/>
          </p:nvSpPr>
          <p:spPr bwMode="auto">
            <a:xfrm>
              <a:off x="2884488" y="3867150"/>
              <a:ext cx="327025" cy="400050"/>
            </a:xfrm>
            <a:prstGeom prst="rect">
              <a:avLst/>
            </a:prstGeom>
            <a:solidFill>
              <a:schemeClr val="bg1"/>
            </a:solidFill>
            <a:ln w="9525">
              <a:noFill/>
              <a:miter lim="800000"/>
              <a:headEnd/>
              <a:tailEnd/>
            </a:ln>
          </p:spPr>
          <p:txBody>
            <a:bodyPr wrap="none">
              <a:spAutoFit/>
            </a:bodyPr>
            <a:lstStyle/>
            <a:p>
              <a:r>
                <a:rPr lang="en-US" altLang="zh-CN" sz="2000"/>
                <a:t>e</a:t>
              </a:r>
            </a:p>
          </p:txBody>
        </p:sp>
        <p:cxnSp>
          <p:nvCxnSpPr>
            <p:cNvPr id="12" name="Straight Arrow Connector 11"/>
            <p:cNvCxnSpPr/>
            <p:nvPr/>
          </p:nvCxnSpPr>
          <p:spPr bwMode="auto">
            <a:xfrm rot="5400000">
              <a:off x="1752601" y="4191000"/>
              <a:ext cx="3200400"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a:spLocks noChangeArrowheads="1"/>
            </p:cNvSpPr>
            <p:nvPr/>
          </p:nvSpPr>
          <p:spPr bwMode="auto">
            <a:xfrm>
              <a:off x="3376613" y="5919788"/>
              <a:ext cx="1227137" cy="400050"/>
            </a:xfrm>
            <a:prstGeom prst="rect">
              <a:avLst/>
            </a:prstGeom>
            <a:noFill/>
            <a:ln w="9525">
              <a:noFill/>
              <a:miter lim="800000"/>
              <a:headEnd/>
              <a:tailEnd/>
            </a:ln>
          </p:spPr>
          <p:txBody>
            <a:bodyPr wrap="none">
              <a:spAutoFit/>
            </a:bodyPr>
            <a:lstStyle/>
            <a:p>
              <a:r>
                <a:rPr lang="en-US" altLang="zh-CN" sz="2000"/>
                <a:t>e-&gt;start()</a:t>
              </a:r>
            </a:p>
          </p:txBody>
        </p:sp>
        <p:sp>
          <p:nvSpPr>
            <p:cNvPr id="14" name="TextBox 13"/>
            <p:cNvSpPr txBox="1">
              <a:spLocks noChangeArrowheads="1"/>
            </p:cNvSpPr>
            <p:nvPr/>
          </p:nvSpPr>
          <p:spPr bwMode="auto">
            <a:xfrm>
              <a:off x="3230563" y="3862388"/>
              <a:ext cx="1158875" cy="400050"/>
            </a:xfrm>
            <a:prstGeom prst="rect">
              <a:avLst/>
            </a:prstGeom>
            <a:solidFill>
              <a:schemeClr val="bg1"/>
            </a:solidFill>
            <a:ln w="9525">
              <a:noFill/>
              <a:miter lim="800000"/>
              <a:headEnd/>
              <a:tailEnd/>
            </a:ln>
          </p:spPr>
          <p:txBody>
            <a:bodyPr wrap="none">
              <a:spAutoFit/>
            </a:bodyPr>
            <a:lstStyle/>
            <a:p>
              <a:r>
                <a:rPr lang="en-US" altLang="zh-CN" sz="2000"/>
                <a:t>e-&gt;opp()</a:t>
              </a:r>
            </a:p>
          </p:txBody>
        </p:sp>
        <p:cxnSp>
          <p:nvCxnSpPr>
            <p:cNvPr id="15" name="Straight Connector 14"/>
            <p:cNvCxnSpPr/>
            <p:nvPr/>
          </p:nvCxnSpPr>
          <p:spPr bwMode="auto">
            <a:xfrm rot="5400000">
              <a:off x="1143000" y="4114800"/>
              <a:ext cx="41148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6" name="Group 33"/>
            <p:cNvGrpSpPr>
              <a:grpSpLocks/>
            </p:cNvGrpSpPr>
            <p:nvPr/>
          </p:nvGrpSpPr>
          <p:grpSpPr bwMode="auto">
            <a:xfrm rot="5400000">
              <a:off x="2828924" y="4859338"/>
              <a:ext cx="457201" cy="3082925"/>
              <a:chOff x="1600200" y="2673082"/>
              <a:chExt cx="2362203" cy="2362200"/>
            </a:xfrm>
          </p:grpSpPr>
          <p:cxnSp>
            <p:nvCxnSpPr>
              <p:cNvPr id="22" name="Straight Connector 21"/>
              <p:cNvCxnSpPr/>
              <p:nvPr/>
            </p:nvCxnSpPr>
            <p:spPr bwMode="auto">
              <a:xfrm flipV="1">
                <a:off x="1600203"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7" name="Oval 43"/>
            <p:cNvSpPr>
              <a:spLocks noChangeArrowheads="1"/>
            </p:cNvSpPr>
            <p:nvPr/>
          </p:nvSpPr>
          <p:spPr bwMode="auto">
            <a:xfrm>
              <a:off x="3124200" y="60960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8" name="Oval 44"/>
            <p:cNvSpPr>
              <a:spLocks noChangeArrowheads="1"/>
            </p:cNvSpPr>
            <p:nvPr/>
          </p:nvSpPr>
          <p:spPr bwMode="auto">
            <a:xfrm>
              <a:off x="3124200" y="1981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9" name="TextBox 18"/>
            <p:cNvSpPr txBox="1"/>
            <p:nvPr/>
          </p:nvSpPr>
          <p:spPr>
            <a:xfrm>
              <a:off x="5888038" y="457200"/>
              <a:ext cx="2508250" cy="230822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tabLst>
                  <a:tab pos="231775" algn="l"/>
                  <a:tab pos="1481138" algn="l"/>
                </a:tabLst>
              </a:pPr>
              <a:r>
                <a:rPr lang="en-US" altLang="zh-CN" dirty="0">
                  <a:solidFill>
                    <a:srgbClr val="000000"/>
                  </a:solidFill>
                  <a:latin typeface="Courier New" pitchFamily="49" charset="0"/>
                  <a:cs typeface="Courier New" pitchFamily="49" charset="0"/>
                </a:rPr>
                <a:t>class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a:t>
              </a:r>
            </a:p>
            <a:p>
              <a:pPr>
                <a:tabLst>
                  <a:tab pos="231775" algn="l"/>
                  <a:tab pos="1481138" algn="l"/>
                </a:tabLst>
              </a:pP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opp</a:t>
              </a:r>
              <a:r>
                <a:rPr lang="en-US" altLang="zh-CN" dirty="0">
                  <a:solidFill>
                    <a:srgbClr val="000000"/>
                  </a:solidFill>
                  <a:latin typeface="Courier New" pitchFamily="49" charset="0"/>
                  <a:cs typeface="Courier New" pitchFamily="49" charset="0"/>
                </a:rPr>
                <a:t>;</a:t>
              </a:r>
            </a:p>
            <a:p>
              <a:pPr>
                <a:tabLst>
                  <a:tab pos="231775" algn="l"/>
                  <a:tab pos="1481138" algn="l"/>
                </a:tabLst>
              </a:pPr>
              <a:r>
                <a:rPr lang="en-US" altLang="zh-CN" b="1" dirty="0">
                  <a:solidFill>
                    <a:srgbClr val="000000"/>
                  </a:solidFill>
                  <a:latin typeface="Courier New" pitchFamily="49" charset="0"/>
                  <a:cs typeface="Courier New" pitchFamily="49" charset="0"/>
                </a:rPr>
                <a:t>	Vertex	*end;</a:t>
              </a:r>
            </a:p>
            <a:p>
              <a:pPr>
                <a:tabLst>
                  <a:tab pos="231775" algn="l"/>
                  <a:tab pos="1481138" algn="l"/>
                </a:tabLst>
              </a:pPr>
              <a:r>
                <a:rPr lang="en-US" altLang="zh-CN" dirty="0">
                  <a:solidFill>
                    <a:srgbClr val="000000"/>
                  </a:solidFill>
                  <a:latin typeface="Courier New" pitchFamily="49" charset="0"/>
                  <a:cs typeface="Courier New" pitchFamily="49" charset="0"/>
                </a:rPr>
                <a:t>	Face	*left;</a:t>
              </a:r>
            </a:p>
            <a:p>
              <a:pPr>
                <a:tabLst>
                  <a:tab pos="231775" algn="l"/>
                  <a:tab pos="1481138" algn="l"/>
                </a:tabLst>
              </a:pP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*next;</a:t>
              </a:r>
            </a:p>
            <a:p>
              <a:pPr>
                <a:tabLst>
                  <a:tab pos="231775" algn="l"/>
                  <a:tab pos="1481138" algn="l"/>
                </a:tabLst>
              </a:pPr>
              <a:r>
                <a:rPr lang="en-US" altLang="zh-CN" dirty="0">
                  <a:solidFill>
                    <a:srgbClr val="000000"/>
                  </a:solidFill>
                  <a:latin typeface="Courier New" pitchFamily="49" charset="0"/>
                  <a:cs typeface="Courier New" pitchFamily="49" charset="0"/>
                </a:rPr>
                <a:t>};</a:t>
              </a:r>
            </a:p>
            <a:p>
              <a:pPr>
                <a:tabLst>
                  <a:tab pos="231775" algn="l"/>
                  <a:tab pos="1481138" algn="l"/>
                </a:tabLst>
              </a:pPr>
              <a:endParaRPr lang="en-US" altLang="zh-CN" dirty="0">
                <a:solidFill>
                  <a:srgbClr val="000000"/>
                </a:solidFill>
                <a:latin typeface="Courier New" pitchFamily="49" charset="0"/>
                <a:cs typeface="Courier New" pitchFamily="49" charset="0"/>
              </a:endParaRPr>
            </a:p>
            <a:p>
              <a:pPr>
                <a:tabLst>
                  <a:tab pos="231775" algn="l"/>
                  <a:tab pos="1481138" algn="l"/>
                </a:tabLst>
              </a:pP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e;</a:t>
              </a:r>
            </a:p>
          </p:txBody>
        </p:sp>
        <p:sp>
          <p:nvSpPr>
            <p:cNvPr id="20" name="TextBox 31"/>
            <p:cNvSpPr txBox="1">
              <a:spLocks noChangeArrowheads="1"/>
            </p:cNvSpPr>
            <p:nvPr/>
          </p:nvSpPr>
          <p:spPr bwMode="auto">
            <a:xfrm>
              <a:off x="3429000" y="1885950"/>
              <a:ext cx="1158875" cy="400050"/>
            </a:xfrm>
            <a:prstGeom prst="rect">
              <a:avLst/>
            </a:prstGeom>
            <a:noFill/>
            <a:ln w="9525">
              <a:noFill/>
              <a:miter lim="800000"/>
              <a:headEnd/>
              <a:tailEnd/>
            </a:ln>
          </p:spPr>
          <p:txBody>
            <a:bodyPr wrap="none">
              <a:spAutoFit/>
            </a:bodyPr>
            <a:lstStyle/>
            <a:p>
              <a:r>
                <a:rPr lang="en-US" altLang="zh-CN" sz="2000"/>
                <a:t>e-&gt;end()</a:t>
              </a:r>
            </a:p>
          </p:txBody>
        </p:sp>
        <p:sp>
          <p:nvSpPr>
            <p:cNvPr id="21" name="TextBox 20"/>
            <p:cNvSpPr txBox="1">
              <a:spLocks noChangeArrowheads="1"/>
            </p:cNvSpPr>
            <p:nvPr/>
          </p:nvSpPr>
          <p:spPr bwMode="auto">
            <a:xfrm>
              <a:off x="5443538" y="5010150"/>
              <a:ext cx="3395662" cy="400050"/>
            </a:xfrm>
            <a:prstGeom prst="rect">
              <a:avLst/>
            </a:prstGeom>
            <a:noFill/>
            <a:ln w="9525">
              <a:noFill/>
              <a:miter lim="800000"/>
              <a:headEnd/>
              <a:tailEnd/>
            </a:ln>
          </p:spPr>
          <p:txBody>
            <a:bodyPr wrap="none">
              <a:spAutoFit/>
            </a:bodyPr>
            <a:lstStyle/>
            <a:p>
              <a:r>
                <a:rPr lang="en-US" altLang="zh-CN" sz="2000" dirty="0"/>
                <a:t>e-&gt;start() = e-&gt;</a:t>
              </a:r>
              <a:r>
                <a:rPr lang="en-US" altLang="zh-CN" sz="2000" dirty="0" err="1"/>
                <a:t>opp</a:t>
              </a:r>
              <a:r>
                <a:rPr lang="en-US" altLang="zh-CN" sz="2000" dirty="0"/>
                <a:t>()-&gt;end();</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0813" y="457200"/>
            <a:ext cx="8612187" cy="6172200"/>
            <a:chOff x="150813" y="457200"/>
            <a:chExt cx="8612187" cy="6172200"/>
          </a:xfrm>
        </p:grpSpPr>
        <p:sp>
          <p:nvSpPr>
            <p:cNvPr id="3" name="Freeform 2"/>
            <p:cNvSpPr/>
            <p:nvPr/>
          </p:nvSpPr>
          <p:spPr bwMode="auto">
            <a:xfrm>
              <a:off x="150813" y="2049463"/>
              <a:ext cx="3049587" cy="4122737"/>
            </a:xfrm>
            <a:custGeom>
              <a:avLst/>
              <a:gdLst>
                <a:gd name="connsiteX0" fmla="*/ 3044142 w 3044142"/>
                <a:gd name="connsiteY0" fmla="*/ 0 h 4085863"/>
                <a:gd name="connsiteX1" fmla="*/ 0 w 3044142"/>
                <a:gd name="connsiteY1" fmla="*/ 1851949 h 4085863"/>
                <a:gd name="connsiteX2" fmla="*/ 3044142 w 3044142"/>
                <a:gd name="connsiteY2" fmla="*/ 4085863 h 4085863"/>
                <a:gd name="connsiteX0" fmla="*/ 3044142 w 3049929"/>
                <a:gd name="connsiteY0" fmla="*/ 0 h 4123481"/>
                <a:gd name="connsiteX1" fmla="*/ 0 w 3049929"/>
                <a:gd name="connsiteY1" fmla="*/ 1851949 h 4123481"/>
                <a:gd name="connsiteX2" fmla="*/ 3049929 w 3049929"/>
                <a:gd name="connsiteY2" fmla="*/ 4123481 h 4123481"/>
              </a:gdLst>
              <a:ahLst/>
              <a:cxnLst>
                <a:cxn ang="0">
                  <a:pos x="connsiteX0" y="connsiteY0"/>
                </a:cxn>
                <a:cxn ang="0">
                  <a:pos x="connsiteX1" y="connsiteY1"/>
                </a:cxn>
                <a:cxn ang="0">
                  <a:pos x="connsiteX2" y="connsiteY2"/>
                </a:cxn>
              </a:cxnLst>
              <a:rect l="l" t="t" r="r" b="b"/>
              <a:pathLst>
                <a:path w="3049929" h="4123481">
                  <a:moveTo>
                    <a:pt x="3044142" y="0"/>
                  </a:moveTo>
                  <a:lnTo>
                    <a:pt x="0" y="1851949"/>
                  </a:lnTo>
                  <a:lnTo>
                    <a:pt x="3049929" y="4123481"/>
                  </a:lnTo>
                </a:path>
              </a:pathLst>
            </a:custGeom>
            <a:solidFill>
              <a:schemeClr val="accent1">
                <a:lumMod val="20000"/>
                <a:lumOff val="80000"/>
              </a:schemeClr>
            </a:solidFill>
            <a:ln w="9525" cap="flat" cmpd="sng" algn="ctr">
              <a:no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4" name="Straight Connector 3"/>
            <p:cNvCxnSpPr/>
            <p:nvPr/>
          </p:nvCxnSpPr>
          <p:spPr bwMode="auto">
            <a:xfrm rot="5400000">
              <a:off x="2895600" y="6324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p:nvPr/>
          </p:nvCxnSpPr>
          <p:spPr bwMode="auto">
            <a:xfrm rot="5400000">
              <a:off x="3048000" y="1752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6" name="Group 33"/>
            <p:cNvGrpSpPr>
              <a:grpSpLocks/>
            </p:cNvGrpSpPr>
            <p:nvPr/>
          </p:nvGrpSpPr>
          <p:grpSpPr bwMode="auto">
            <a:xfrm rot="5400000" flipH="1">
              <a:off x="2819400" y="296863"/>
              <a:ext cx="476250" cy="3082925"/>
              <a:chOff x="1600198" y="2673082"/>
              <a:chExt cx="2362202" cy="2362200"/>
            </a:xfrm>
          </p:grpSpPr>
          <p:cxnSp>
            <p:nvCxnSpPr>
              <p:cNvPr id="27" name="Straight Connector 26"/>
              <p:cNvCxnSpPr/>
              <p:nvPr/>
            </p:nvCxnSpPr>
            <p:spPr bwMode="auto">
              <a:xfrm flipV="1">
                <a:off x="1600198"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7" name="Group 32"/>
            <p:cNvGrpSpPr>
              <a:grpSpLocks/>
            </p:cNvGrpSpPr>
            <p:nvPr/>
          </p:nvGrpSpPr>
          <p:grpSpPr bwMode="auto">
            <a:xfrm>
              <a:off x="152400" y="2057400"/>
              <a:ext cx="3048000" cy="4114800"/>
              <a:chOff x="1600200" y="2667000"/>
              <a:chExt cx="2362200" cy="2362200"/>
            </a:xfrm>
          </p:grpSpPr>
          <p:cxnSp>
            <p:nvCxnSpPr>
              <p:cNvPr id="25" name="Straight Connector 24"/>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8" name="Group 33"/>
            <p:cNvGrpSpPr>
              <a:grpSpLocks/>
            </p:cNvGrpSpPr>
            <p:nvPr/>
          </p:nvGrpSpPr>
          <p:grpSpPr bwMode="auto">
            <a:xfrm flipH="1">
              <a:off x="3200400" y="2057400"/>
              <a:ext cx="2514600" cy="4114800"/>
              <a:chOff x="1600200" y="2667000"/>
              <a:chExt cx="2362200" cy="2362200"/>
            </a:xfrm>
          </p:grpSpPr>
          <p:cxnSp>
            <p:nvCxnSpPr>
              <p:cNvPr id="23" name="Straight Connector 22"/>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9" name="Straight Arrow Connector 8"/>
            <p:cNvCxnSpPr/>
            <p:nvPr/>
          </p:nvCxnSpPr>
          <p:spPr bwMode="auto">
            <a:xfrm rot="5400000" flipH="1" flipV="1">
              <a:off x="1447801" y="4114800"/>
              <a:ext cx="3200400"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2884488" y="3867150"/>
              <a:ext cx="327025" cy="400050"/>
            </a:xfrm>
            <a:prstGeom prst="rect">
              <a:avLst/>
            </a:prstGeom>
            <a:solidFill>
              <a:schemeClr val="accent1">
                <a:lumMod val="20000"/>
                <a:lumOff val="80000"/>
              </a:schemeClr>
            </a:solidFill>
          </p:spPr>
          <p:txBody>
            <a:bodyPr wrap="none">
              <a:spAutoFit/>
            </a:bodyPr>
            <a:lstStyle/>
            <a:p>
              <a:r>
                <a:rPr lang="en-US" altLang="zh-CN" sz="2000"/>
                <a:t>e</a:t>
              </a:r>
            </a:p>
          </p:txBody>
        </p:sp>
        <p:cxnSp>
          <p:nvCxnSpPr>
            <p:cNvPr id="11" name="Straight Arrow Connector 10"/>
            <p:cNvCxnSpPr/>
            <p:nvPr/>
          </p:nvCxnSpPr>
          <p:spPr bwMode="auto">
            <a:xfrm rot="5400000">
              <a:off x="1752601" y="4191000"/>
              <a:ext cx="3200400"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2" name="TextBox 46"/>
            <p:cNvSpPr txBox="1">
              <a:spLocks noChangeArrowheads="1"/>
            </p:cNvSpPr>
            <p:nvPr/>
          </p:nvSpPr>
          <p:spPr bwMode="auto">
            <a:xfrm>
              <a:off x="1752600" y="3409950"/>
              <a:ext cx="1073150" cy="400050"/>
            </a:xfrm>
            <a:prstGeom prst="rect">
              <a:avLst/>
            </a:prstGeom>
            <a:noFill/>
            <a:ln w="9525">
              <a:noFill/>
              <a:miter lim="800000"/>
              <a:headEnd/>
              <a:tailEnd/>
            </a:ln>
          </p:spPr>
          <p:txBody>
            <a:bodyPr wrap="none">
              <a:spAutoFit/>
            </a:bodyPr>
            <a:lstStyle/>
            <a:p>
              <a:r>
                <a:rPr lang="en-US" altLang="zh-CN" sz="2000"/>
                <a:t>e-&gt;left()</a:t>
              </a:r>
            </a:p>
          </p:txBody>
        </p:sp>
        <p:sp>
          <p:nvSpPr>
            <p:cNvPr id="13" name="TextBox 12"/>
            <p:cNvSpPr txBox="1">
              <a:spLocks noChangeArrowheads="1"/>
            </p:cNvSpPr>
            <p:nvPr/>
          </p:nvSpPr>
          <p:spPr bwMode="auto">
            <a:xfrm>
              <a:off x="3230563" y="3862388"/>
              <a:ext cx="1158875" cy="400050"/>
            </a:xfrm>
            <a:prstGeom prst="rect">
              <a:avLst/>
            </a:prstGeom>
            <a:solidFill>
              <a:schemeClr val="bg1"/>
            </a:solidFill>
            <a:ln w="9525">
              <a:noFill/>
              <a:miter lim="800000"/>
              <a:headEnd/>
              <a:tailEnd/>
            </a:ln>
          </p:spPr>
          <p:txBody>
            <a:bodyPr wrap="none">
              <a:spAutoFit/>
            </a:bodyPr>
            <a:lstStyle/>
            <a:p>
              <a:r>
                <a:rPr lang="en-US" altLang="zh-CN" sz="2000"/>
                <a:t>e-&gt;opp()</a:t>
              </a:r>
            </a:p>
          </p:txBody>
        </p:sp>
        <p:cxnSp>
          <p:nvCxnSpPr>
            <p:cNvPr id="14" name="Straight Connector 13"/>
            <p:cNvCxnSpPr/>
            <p:nvPr/>
          </p:nvCxnSpPr>
          <p:spPr bwMode="auto">
            <a:xfrm rot="5400000">
              <a:off x="1143000" y="4114800"/>
              <a:ext cx="41148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5" name="Group 33"/>
            <p:cNvGrpSpPr>
              <a:grpSpLocks/>
            </p:cNvGrpSpPr>
            <p:nvPr/>
          </p:nvGrpSpPr>
          <p:grpSpPr bwMode="auto">
            <a:xfrm rot="5400000">
              <a:off x="2828924" y="4859338"/>
              <a:ext cx="457201" cy="3082925"/>
              <a:chOff x="1600200" y="2673082"/>
              <a:chExt cx="2362203" cy="2362200"/>
            </a:xfrm>
          </p:grpSpPr>
          <p:cxnSp>
            <p:nvCxnSpPr>
              <p:cNvPr id="21" name="Straight Connector 20"/>
              <p:cNvCxnSpPr/>
              <p:nvPr/>
            </p:nvCxnSpPr>
            <p:spPr bwMode="auto">
              <a:xfrm flipV="1">
                <a:off x="1600203"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6" name="Oval 43"/>
            <p:cNvSpPr>
              <a:spLocks noChangeArrowheads="1"/>
            </p:cNvSpPr>
            <p:nvPr/>
          </p:nvSpPr>
          <p:spPr bwMode="auto">
            <a:xfrm>
              <a:off x="3124200" y="60960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7" name="Oval 44"/>
            <p:cNvSpPr>
              <a:spLocks noChangeArrowheads="1"/>
            </p:cNvSpPr>
            <p:nvPr/>
          </p:nvSpPr>
          <p:spPr bwMode="auto">
            <a:xfrm>
              <a:off x="3124200" y="1981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8" name="TextBox 17"/>
            <p:cNvSpPr txBox="1"/>
            <p:nvPr/>
          </p:nvSpPr>
          <p:spPr>
            <a:xfrm>
              <a:off x="5888038" y="457200"/>
              <a:ext cx="2508250" cy="230822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tabLst>
                  <a:tab pos="231775" algn="l"/>
                  <a:tab pos="1481138" algn="l"/>
                </a:tabLst>
              </a:pPr>
              <a:r>
                <a:rPr lang="en-US" altLang="zh-CN" dirty="0">
                  <a:solidFill>
                    <a:srgbClr val="000000"/>
                  </a:solidFill>
                  <a:latin typeface="Courier New" pitchFamily="49" charset="0"/>
                  <a:cs typeface="Courier New" pitchFamily="49" charset="0"/>
                </a:rPr>
                <a:t>class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a:t>
              </a:r>
            </a:p>
            <a:p>
              <a:pPr>
                <a:tabLst>
                  <a:tab pos="231775" algn="l"/>
                  <a:tab pos="1481138" algn="l"/>
                </a:tabLst>
              </a:pP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opp</a:t>
              </a:r>
              <a:r>
                <a:rPr lang="en-US" altLang="zh-CN" dirty="0">
                  <a:solidFill>
                    <a:srgbClr val="000000"/>
                  </a:solidFill>
                  <a:latin typeface="Courier New" pitchFamily="49" charset="0"/>
                  <a:cs typeface="Courier New" pitchFamily="49" charset="0"/>
                </a:rPr>
                <a:t>;</a:t>
              </a:r>
            </a:p>
            <a:p>
              <a:pPr>
                <a:tabLst>
                  <a:tab pos="231775" algn="l"/>
                  <a:tab pos="1481138" algn="l"/>
                </a:tabLst>
              </a:pPr>
              <a:r>
                <a:rPr lang="en-US" altLang="zh-CN" dirty="0">
                  <a:solidFill>
                    <a:srgbClr val="000000"/>
                  </a:solidFill>
                  <a:latin typeface="Courier New" pitchFamily="49" charset="0"/>
                  <a:cs typeface="Courier New" pitchFamily="49" charset="0"/>
                </a:rPr>
                <a:t>	Vertex	*end;</a:t>
              </a:r>
            </a:p>
            <a:p>
              <a:pPr>
                <a:tabLst>
                  <a:tab pos="231775" algn="l"/>
                  <a:tab pos="1481138" algn="l"/>
                </a:tabLst>
              </a:pPr>
              <a:r>
                <a:rPr lang="en-US" altLang="zh-CN" b="1" dirty="0">
                  <a:solidFill>
                    <a:srgbClr val="000000"/>
                  </a:solidFill>
                  <a:latin typeface="Courier New" pitchFamily="49" charset="0"/>
                  <a:cs typeface="Courier New" pitchFamily="49" charset="0"/>
                </a:rPr>
                <a:t>	Face	*left;</a:t>
              </a:r>
            </a:p>
            <a:p>
              <a:pPr>
                <a:tabLst>
                  <a:tab pos="231775" algn="l"/>
                  <a:tab pos="1481138" algn="l"/>
                </a:tabLst>
              </a:pP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*next;</a:t>
              </a:r>
            </a:p>
            <a:p>
              <a:pPr>
                <a:tabLst>
                  <a:tab pos="231775" algn="l"/>
                  <a:tab pos="1481138" algn="l"/>
                </a:tabLst>
              </a:pPr>
              <a:r>
                <a:rPr lang="en-US" altLang="zh-CN" dirty="0">
                  <a:solidFill>
                    <a:srgbClr val="000000"/>
                  </a:solidFill>
                  <a:latin typeface="Courier New" pitchFamily="49" charset="0"/>
                  <a:cs typeface="Courier New" pitchFamily="49" charset="0"/>
                </a:rPr>
                <a:t>};</a:t>
              </a:r>
            </a:p>
            <a:p>
              <a:pPr>
                <a:tabLst>
                  <a:tab pos="231775" algn="l"/>
                  <a:tab pos="1481138" algn="l"/>
                </a:tabLst>
              </a:pPr>
              <a:endParaRPr lang="en-US" altLang="zh-CN" dirty="0">
                <a:solidFill>
                  <a:srgbClr val="000000"/>
                </a:solidFill>
                <a:latin typeface="Courier New" pitchFamily="49" charset="0"/>
                <a:cs typeface="Courier New" pitchFamily="49" charset="0"/>
              </a:endParaRPr>
            </a:p>
            <a:p>
              <a:pPr>
                <a:tabLst>
                  <a:tab pos="231775" algn="l"/>
                  <a:tab pos="1481138" algn="l"/>
                </a:tabLst>
              </a:pP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e;</a:t>
              </a:r>
            </a:p>
          </p:txBody>
        </p:sp>
        <p:sp>
          <p:nvSpPr>
            <p:cNvPr id="19" name="TextBox 18"/>
            <p:cNvSpPr txBox="1">
              <a:spLocks noChangeArrowheads="1"/>
            </p:cNvSpPr>
            <p:nvPr/>
          </p:nvSpPr>
          <p:spPr bwMode="auto">
            <a:xfrm>
              <a:off x="3505200" y="3429000"/>
              <a:ext cx="1230313" cy="400050"/>
            </a:xfrm>
            <a:prstGeom prst="rect">
              <a:avLst/>
            </a:prstGeom>
            <a:noFill/>
            <a:ln w="9525">
              <a:noFill/>
              <a:miter lim="800000"/>
              <a:headEnd/>
              <a:tailEnd/>
            </a:ln>
          </p:spPr>
          <p:txBody>
            <a:bodyPr wrap="none">
              <a:spAutoFit/>
            </a:bodyPr>
            <a:lstStyle/>
            <a:p>
              <a:r>
                <a:rPr lang="en-US" altLang="zh-CN" sz="2000"/>
                <a:t>e-&gt;right()</a:t>
              </a:r>
            </a:p>
          </p:txBody>
        </p:sp>
        <p:sp>
          <p:nvSpPr>
            <p:cNvPr id="20" name="TextBox 19"/>
            <p:cNvSpPr txBox="1">
              <a:spLocks noChangeArrowheads="1"/>
            </p:cNvSpPr>
            <p:nvPr/>
          </p:nvSpPr>
          <p:spPr bwMode="auto">
            <a:xfrm>
              <a:off x="5453063" y="5010150"/>
              <a:ext cx="3309937" cy="400050"/>
            </a:xfrm>
            <a:prstGeom prst="rect">
              <a:avLst/>
            </a:prstGeom>
            <a:noFill/>
            <a:ln w="9525">
              <a:noFill/>
              <a:miter lim="800000"/>
              <a:headEnd/>
              <a:tailEnd/>
            </a:ln>
          </p:spPr>
          <p:txBody>
            <a:bodyPr wrap="none">
              <a:spAutoFit/>
            </a:bodyPr>
            <a:lstStyle/>
            <a:p>
              <a:r>
                <a:rPr lang="en-US" altLang="zh-CN" sz="2000"/>
                <a:t>e-&gt;right() = e-&gt;opp()-&gt;left();</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457200"/>
            <a:ext cx="8243888" cy="6172201"/>
            <a:chOff x="152400" y="457200"/>
            <a:chExt cx="8243888" cy="6172201"/>
          </a:xfrm>
        </p:grpSpPr>
        <p:cxnSp>
          <p:nvCxnSpPr>
            <p:cNvPr id="3" name="Straight Connector 2"/>
            <p:cNvCxnSpPr/>
            <p:nvPr/>
          </p:nvCxnSpPr>
          <p:spPr bwMode="auto">
            <a:xfrm rot="5400000">
              <a:off x="2895600" y="6324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 name="Straight Connector 3"/>
            <p:cNvCxnSpPr/>
            <p:nvPr/>
          </p:nvCxnSpPr>
          <p:spPr bwMode="auto">
            <a:xfrm rot="5400000">
              <a:off x="3048000" y="1752600"/>
              <a:ext cx="457200" cy="1524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5" name="Group 33"/>
            <p:cNvGrpSpPr>
              <a:grpSpLocks/>
            </p:cNvGrpSpPr>
            <p:nvPr/>
          </p:nvGrpSpPr>
          <p:grpSpPr bwMode="auto">
            <a:xfrm rot="5400000" flipH="1">
              <a:off x="2819400" y="296863"/>
              <a:ext cx="476250" cy="3082925"/>
              <a:chOff x="1600198" y="2673082"/>
              <a:chExt cx="2362202" cy="2362200"/>
            </a:xfrm>
          </p:grpSpPr>
          <p:cxnSp>
            <p:nvCxnSpPr>
              <p:cNvPr id="31" name="Straight Connector 30"/>
              <p:cNvCxnSpPr/>
              <p:nvPr/>
            </p:nvCxnSpPr>
            <p:spPr bwMode="auto">
              <a:xfrm flipV="1">
                <a:off x="1600198"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6" name="Straight Arrow Connector 5"/>
            <p:cNvCxnSpPr/>
            <p:nvPr/>
          </p:nvCxnSpPr>
          <p:spPr bwMode="auto">
            <a:xfrm rot="10800000" flipV="1">
              <a:off x="533400" y="2514600"/>
              <a:ext cx="2362200" cy="1371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7" name="TextBox 47"/>
            <p:cNvSpPr txBox="1">
              <a:spLocks noChangeArrowheads="1"/>
            </p:cNvSpPr>
            <p:nvPr/>
          </p:nvSpPr>
          <p:spPr bwMode="auto">
            <a:xfrm rot="19756467">
              <a:off x="1233488" y="2984500"/>
              <a:ext cx="1216025" cy="400050"/>
            </a:xfrm>
            <a:prstGeom prst="rect">
              <a:avLst/>
            </a:prstGeom>
            <a:solidFill>
              <a:schemeClr val="bg1"/>
            </a:solidFill>
            <a:ln w="9525">
              <a:noFill/>
              <a:miter lim="800000"/>
              <a:headEnd/>
              <a:tailEnd/>
            </a:ln>
          </p:spPr>
          <p:txBody>
            <a:bodyPr wrap="none">
              <a:spAutoFit/>
            </a:bodyPr>
            <a:lstStyle/>
            <a:p>
              <a:r>
                <a:rPr lang="en-US" altLang="zh-CN" sz="2000"/>
                <a:t>e-&gt;next()</a:t>
              </a:r>
            </a:p>
          </p:txBody>
        </p:sp>
        <p:grpSp>
          <p:nvGrpSpPr>
            <p:cNvPr id="8" name="Group 32"/>
            <p:cNvGrpSpPr>
              <a:grpSpLocks/>
            </p:cNvGrpSpPr>
            <p:nvPr/>
          </p:nvGrpSpPr>
          <p:grpSpPr bwMode="auto">
            <a:xfrm>
              <a:off x="152400" y="2057400"/>
              <a:ext cx="3048000" cy="4114800"/>
              <a:chOff x="1600200" y="2667000"/>
              <a:chExt cx="2362200" cy="2362200"/>
            </a:xfrm>
          </p:grpSpPr>
          <p:cxnSp>
            <p:nvCxnSpPr>
              <p:cNvPr id="29" name="Straight Connector 28"/>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9" name="Group 33"/>
            <p:cNvGrpSpPr>
              <a:grpSpLocks/>
            </p:cNvGrpSpPr>
            <p:nvPr/>
          </p:nvGrpSpPr>
          <p:grpSpPr bwMode="auto">
            <a:xfrm flipH="1">
              <a:off x="3200400" y="2057400"/>
              <a:ext cx="2514600" cy="4114800"/>
              <a:chOff x="1600200" y="2667000"/>
              <a:chExt cx="2362200" cy="2362200"/>
            </a:xfrm>
          </p:grpSpPr>
          <p:cxnSp>
            <p:nvCxnSpPr>
              <p:cNvPr id="27" name="Straight Connector 26"/>
              <p:cNvCxnSpPr/>
              <p:nvPr/>
            </p:nvCxnSpPr>
            <p:spPr bwMode="auto">
              <a:xfrm flipV="1">
                <a:off x="1600200" y="2667000"/>
                <a:ext cx="2362200" cy="106718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bwMode="auto">
              <a:xfrm>
                <a:off x="1600200" y="3734182"/>
                <a:ext cx="2362200" cy="129501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10" name="Straight Arrow Connector 4"/>
            <p:cNvCxnSpPr/>
            <p:nvPr/>
          </p:nvCxnSpPr>
          <p:spPr bwMode="auto">
            <a:xfrm rot="5400000" flipH="1" flipV="1">
              <a:off x="1447801" y="4114800"/>
              <a:ext cx="3200400"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1" name="TextBox 42"/>
            <p:cNvSpPr txBox="1">
              <a:spLocks noChangeArrowheads="1"/>
            </p:cNvSpPr>
            <p:nvPr/>
          </p:nvSpPr>
          <p:spPr bwMode="auto">
            <a:xfrm>
              <a:off x="2884488" y="3867150"/>
              <a:ext cx="327025" cy="400050"/>
            </a:xfrm>
            <a:prstGeom prst="rect">
              <a:avLst/>
            </a:prstGeom>
            <a:solidFill>
              <a:schemeClr val="bg1"/>
            </a:solidFill>
            <a:ln w="9525">
              <a:noFill/>
              <a:miter lim="800000"/>
              <a:headEnd/>
              <a:tailEnd/>
            </a:ln>
          </p:spPr>
          <p:txBody>
            <a:bodyPr wrap="none">
              <a:spAutoFit/>
            </a:bodyPr>
            <a:lstStyle/>
            <a:p>
              <a:r>
                <a:rPr lang="en-US" altLang="zh-CN" sz="2000"/>
                <a:t>e</a:t>
              </a:r>
            </a:p>
          </p:txBody>
        </p:sp>
        <p:cxnSp>
          <p:nvCxnSpPr>
            <p:cNvPr id="12" name="Straight Connector 11"/>
            <p:cNvCxnSpPr/>
            <p:nvPr/>
          </p:nvCxnSpPr>
          <p:spPr bwMode="auto">
            <a:xfrm rot="5400000">
              <a:off x="1143000" y="4114800"/>
              <a:ext cx="41148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3" name="Group 33"/>
            <p:cNvGrpSpPr>
              <a:grpSpLocks/>
            </p:cNvGrpSpPr>
            <p:nvPr/>
          </p:nvGrpSpPr>
          <p:grpSpPr bwMode="auto">
            <a:xfrm rot="5400000">
              <a:off x="2828924" y="4859338"/>
              <a:ext cx="457201" cy="3082925"/>
              <a:chOff x="1600200" y="2673082"/>
              <a:chExt cx="2362203" cy="2362200"/>
            </a:xfrm>
          </p:grpSpPr>
          <p:cxnSp>
            <p:nvCxnSpPr>
              <p:cNvPr id="25" name="Straight Connector 24"/>
              <p:cNvCxnSpPr/>
              <p:nvPr/>
            </p:nvCxnSpPr>
            <p:spPr bwMode="auto">
              <a:xfrm flipV="1">
                <a:off x="1600203" y="2673082"/>
                <a:ext cx="2362200" cy="10667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bwMode="auto">
              <a:xfrm>
                <a:off x="1600200" y="3739843"/>
                <a:ext cx="2362200" cy="129543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4" name="Oval 43"/>
            <p:cNvSpPr>
              <a:spLocks noChangeArrowheads="1"/>
            </p:cNvSpPr>
            <p:nvPr/>
          </p:nvSpPr>
          <p:spPr bwMode="auto">
            <a:xfrm>
              <a:off x="3124200" y="60960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5" name="Oval 44"/>
            <p:cNvSpPr>
              <a:spLocks noChangeArrowheads="1"/>
            </p:cNvSpPr>
            <p:nvPr/>
          </p:nvSpPr>
          <p:spPr bwMode="auto">
            <a:xfrm>
              <a:off x="3124200" y="1981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6" name="TextBox 15"/>
            <p:cNvSpPr txBox="1"/>
            <p:nvPr/>
          </p:nvSpPr>
          <p:spPr>
            <a:xfrm>
              <a:off x="5888038" y="457200"/>
              <a:ext cx="2508250" cy="230822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tabLst>
                  <a:tab pos="231775" algn="l"/>
                  <a:tab pos="1481138" algn="l"/>
                </a:tabLst>
              </a:pPr>
              <a:r>
                <a:rPr lang="en-US" altLang="zh-CN" dirty="0">
                  <a:solidFill>
                    <a:srgbClr val="000000"/>
                  </a:solidFill>
                  <a:latin typeface="Courier New" pitchFamily="49" charset="0"/>
                  <a:cs typeface="Courier New" pitchFamily="49" charset="0"/>
                </a:rPr>
                <a:t>class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a:t>
              </a:r>
            </a:p>
            <a:p>
              <a:pPr>
                <a:tabLst>
                  <a:tab pos="231775" algn="l"/>
                  <a:tab pos="1481138" algn="l"/>
                </a:tabLst>
              </a:pP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a:t>
              </a:r>
              <a:r>
                <a:rPr lang="en-US" altLang="zh-CN" dirty="0" err="1">
                  <a:solidFill>
                    <a:srgbClr val="000000"/>
                  </a:solidFill>
                  <a:latin typeface="Courier New" pitchFamily="49" charset="0"/>
                  <a:cs typeface="Courier New" pitchFamily="49" charset="0"/>
                </a:rPr>
                <a:t>opp</a:t>
              </a:r>
              <a:r>
                <a:rPr lang="en-US" altLang="zh-CN" dirty="0">
                  <a:solidFill>
                    <a:srgbClr val="000000"/>
                  </a:solidFill>
                  <a:latin typeface="Courier New" pitchFamily="49" charset="0"/>
                  <a:cs typeface="Courier New" pitchFamily="49" charset="0"/>
                </a:rPr>
                <a:t>;</a:t>
              </a:r>
            </a:p>
            <a:p>
              <a:pPr>
                <a:tabLst>
                  <a:tab pos="231775" algn="l"/>
                  <a:tab pos="1481138" algn="l"/>
                </a:tabLst>
              </a:pPr>
              <a:r>
                <a:rPr lang="en-US" altLang="zh-CN" dirty="0">
                  <a:solidFill>
                    <a:srgbClr val="000000"/>
                  </a:solidFill>
                  <a:latin typeface="Courier New" pitchFamily="49" charset="0"/>
                  <a:cs typeface="Courier New" pitchFamily="49" charset="0"/>
                </a:rPr>
                <a:t>	Vertex	*end;</a:t>
              </a:r>
            </a:p>
            <a:p>
              <a:pPr>
                <a:tabLst>
                  <a:tab pos="231775" algn="l"/>
                  <a:tab pos="1481138" algn="l"/>
                </a:tabLst>
              </a:pPr>
              <a:r>
                <a:rPr lang="en-US" altLang="zh-CN" dirty="0">
                  <a:solidFill>
                    <a:srgbClr val="000000"/>
                  </a:solidFill>
                  <a:latin typeface="Courier New" pitchFamily="49" charset="0"/>
                  <a:cs typeface="Courier New" pitchFamily="49" charset="0"/>
                </a:rPr>
                <a:t>	Face	*left;</a:t>
              </a:r>
            </a:p>
            <a:p>
              <a:pPr>
                <a:tabLst>
                  <a:tab pos="231775" algn="l"/>
                  <a:tab pos="1481138" algn="l"/>
                </a:tabLst>
              </a:pPr>
              <a:r>
                <a:rPr lang="en-US" altLang="zh-CN" b="1" dirty="0">
                  <a:solidFill>
                    <a:srgbClr val="000000"/>
                  </a:solidFill>
                  <a:latin typeface="Courier New" pitchFamily="49" charset="0"/>
                  <a:cs typeface="Courier New" pitchFamily="49" charset="0"/>
                </a:rPr>
                <a:t>	</a:t>
              </a:r>
              <a:r>
                <a:rPr lang="en-US" altLang="zh-CN" b="1" dirty="0" err="1">
                  <a:solidFill>
                    <a:srgbClr val="000000"/>
                  </a:solidFill>
                  <a:latin typeface="Courier New" pitchFamily="49" charset="0"/>
                  <a:cs typeface="Courier New" pitchFamily="49" charset="0"/>
                </a:rPr>
                <a:t>HalfEdge</a:t>
              </a:r>
              <a:r>
                <a:rPr lang="en-US" altLang="zh-CN" b="1" dirty="0">
                  <a:solidFill>
                    <a:srgbClr val="000000"/>
                  </a:solidFill>
                  <a:latin typeface="Courier New" pitchFamily="49" charset="0"/>
                  <a:cs typeface="Courier New" pitchFamily="49" charset="0"/>
                </a:rPr>
                <a:t>	*next;</a:t>
              </a:r>
            </a:p>
            <a:p>
              <a:pPr>
                <a:tabLst>
                  <a:tab pos="231775" algn="l"/>
                  <a:tab pos="1481138" algn="l"/>
                </a:tabLst>
              </a:pPr>
              <a:r>
                <a:rPr lang="en-US" altLang="zh-CN" dirty="0">
                  <a:solidFill>
                    <a:srgbClr val="000000"/>
                  </a:solidFill>
                  <a:latin typeface="Courier New" pitchFamily="49" charset="0"/>
                  <a:cs typeface="Courier New" pitchFamily="49" charset="0"/>
                </a:rPr>
                <a:t>};</a:t>
              </a:r>
            </a:p>
            <a:p>
              <a:pPr>
                <a:tabLst>
                  <a:tab pos="231775" algn="l"/>
                  <a:tab pos="1481138" algn="l"/>
                </a:tabLst>
              </a:pPr>
              <a:endParaRPr lang="en-US" altLang="zh-CN" dirty="0">
                <a:solidFill>
                  <a:srgbClr val="000000"/>
                </a:solidFill>
                <a:latin typeface="Courier New" pitchFamily="49" charset="0"/>
                <a:cs typeface="Courier New" pitchFamily="49" charset="0"/>
              </a:endParaRPr>
            </a:p>
            <a:p>
              <a:pPr>
                <a:tabLst>
                  <a:tab pos="231775" algn="l"/>
                  <a:tab pos="1481138" algn="l"/>
                </a:tabLst>
              </a:pPr>
              <a:r>
                <a:rPr lang="en-US" altLang="zh-CN" dirty="0" err="1">
                  <a:solidFill>
                    <a:srgbClr val="000000"/>
                  </a:solidFill>
                  <a:latin typeface="Courier New" pitchFamily="49" charset="0"/>
                  <a:cs typeface="Courier New" pitchFamily="49" charset="0"/>
                </a:rPr>
                <a:t>HalfEdge</a:t>
              </a:r>
              <a:r>
                <a:rPr lang="en-US" altLang="zh-CN" dirty="0">
                  <a:solidFill>
                    <a:srgbClr val="000000"/>
                  </a:solidFill>
                  <a:latin typeface="Courier New" pitchFamily="49" charset="0"/>
                  <a:cs typeface="Courier New" pitchFamily="49" charset="0"/>
                </a:rPr>
                <a:t>* e;</a:t>
              </a:r>
            </a:p>
          </p:txBody>
        </p:sp>
        <p:cxnSp>
          <p:nvCxnSpPr>
            <p:cNvPr id="17" name="Straight Arrow Connector 16"/>
            <p:cNvCxnSpPr/>
            <p:nvPr/>
          </p:nvCxnSpPr>
          <p:spPr bwMode="auto">
            <a:xfrm>
              <a:off x="533400" y="3962400"/>
              <a:ext cx="2438400" cy="18288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bwMode="auto">
            <a:xfrm flipV="1">
              <a:off x="3505200" y="3962400"/>
              <a:ext cx="1828800" cy="16764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bwMode="auto">
            <a:xfrm rot="10800000">
              <a:off x="3429000" y="2438400"/>
              <a:ext cx="1828800" cy="13716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bwMode="auto">
            <a:xfrm rot="5400000">
              <a:off x="1752601" y="4191000"/>
              <a:ext cx="3200400" cy="31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1" name="TextBox 20"/>
            <p:cNvSpPr txBox="1">
              <a:spLocks noChangeArrowheads="1"/>
            </p:cNvSpPr>
            <p:nvPr/>
          </p:nvSpPr>
          <p:spPr bwMode="auto">
            <a:xfrm rot="2159356">
              <a:off x="679450" y="4541838"/>
              <a:ext cx="2103438" cy="400050"/>
            </a:xfrm>
            <a:prstGeom prst="rect">
              <a:avLst/>
            </a:prstGeom>
            <a:solidFill>
              <a:schemeClr val="bg1"/>
            </a:solidFill>
            <a:ln w="9525">
              <a:noFill/>
              <a:miter lim="800000"/>
              <a:headEnd/>
              <a:tailEnd/>
            </a:ln>
          </p:spPr>
          <p:txBody>
            <a:bodyPr wrap="none">
              <a:spAutoFit/>
            </a:bodyPr>
            <a:lstStyle/>
            <a:p>
              <a:r>
                <a:rPr lang="en-US" altLang="zh-CN" sz="2000"/>
                <a:t>e-&gt;next()-&gt;next()</a:t>
              </a:r>
            </a:p>
          </p:txBody>
        </p:sp>
        <p:sp>
          <p:nvSpPr>
            <p:cNvPr id="22" name="TextBox 21"/>
            <p:cNvSpPr txBox="1">
              <a:spLocks noChangeArrowheads="1"/>
            </p:cNvSpPr>
            <p:nvPr/>
          </p:nvSpPr>
          <p:spPr bwMode="auto">
            <a:xfrm>
              <a:off x="3230563" y="3862388"/>
              <a:ext cx="1158875" cy="400050"/>
            </a:xfrm>
            <a:prstGeom prst="rect">
              <a:avLst/>
            </a:prstGeom>
            <a:solidFill>
              <a:schemeClr val="bg1"/>
            </a:solidFill>
            <a:ln w="9525">
              <a:noFill/>
              <a:miter lim="800000"/>
              <a:headEnd/>
              <a:tailEnd/>
            </a:ln>
          </p:spPr>
          <p:txBody>
            <a:bodyPr wrap="none">
              <a:spAutoFit/>
            </a:bodyPr>
            <a:lstStyle/>
            <a:p>
              <a:r>
                <a:rPr lang="en-US" altLang="zh-CN" sz="2000"/>
                <a:t>e-&gt;opp()</a:t>
              </a:r>
            </a:p>
          </p:txBody>
        </p:sp>
        <p:sp>
          <p:nvSpPr>
            <p:cNvPr id="23" name="TextBox 22"/>
            <p:cNvSpPr txBox="1">
              <a:spLocks noChangeArrowheads="1"/>
            </p:cNvSpPr>
            <p:nvPr/>
          </p:nvSpPr>
          <p:spPr bwMode="auto">
            <a:xfrm rot="19072197">
              <a:off x="3222625" y="4445000"/>
              <a:ext cx="2047875" cy="400050"/>
            </a:xfrm>
            <a:prstGeom prst="rect">
              <a:avLst/>
            </a:prstGeom>
            <a:solidFill>
              <a:schemeClr val="bg1"/>
            </a:solidFill>
            <a:ln w="9525">
              <a:noFill/>
              <a:miter lim="800000"/>
              <a:headEnd/>
              <a:tailEnd/>
            </a:ln>
          </p:spPr>
          <p:txBody>
            <a:bodyPr wrap="none">
              <a:spAutoFit/>
            </a:bodyPr>
            <a:lstStyle/>
            <a:p>
              <a:r>
                <a:rPr lang="en-US" altLang="zh-CN" sz="2000"/>
                <a:t>e-&gt;opp()-&gt;next()</a:t>
              </a:r>
            </a:p>
          </p:txBody>
        </p:sp>
        <p:sp>
          <p:nvSpPr>
            <p:cNvPr id="24" name="TextBox 23"/>
            <p:cNvSpPr txBox="1">
              <a:spLocks noChangeArrowheads="1"/>
            </p:cNvSpPr>
            <p:nvPr/>
          </p:nvSpPr>
          <p:spPr bwMode="auto">
            <a:xfrm>
              <a:off x="5105400" y="4960938"/>
              <a:ext cx="2954655" cy="830997"/>
            </a:xfrm>
            <a:prstGeom prst="rect">
              <a:avLst/>
            </a:prstGeom>
            <a:noFill/>
            <a:ln w="9525">
              <a:noFill/>
              <a:miter lim="800000"/>
              <a:headEnd/>
              <a:tailEnd/>
            </a:ln>
          </p:spPr>
          <p:txBody>
            <a:bodyPr wrap="none">
              <a:spAutoFit/>
            </a:bodyPr>
            <a:lstStyle/>
            <a:p>
              <a:r>
                <a:rPr lang="zh-CN" altLang="en-US" sz="2400" dirty="0"/>
                <a:t>环左边的面遍历直到</a:t>
              </a:r>
              <a:br>
                <a:rPr lang="en-US" altLang="zh-CN" sz="2400" dirty="0"/>
              </a:br>
              <a:r>
                <a:rPr lang="en-US" altLang="zh-CN" sz="2400" dirty="0"/>
                <a:t> e(-&gt;next)</a:t>
              </a:r>
              <a:r>
                <a:rPr lang="en-US" altLang="zh-CN" sz="2400" baseline="30000" dirty="0"/>
                <a:t>n</a:t>
              </a:r>
              <a:r>
                <a:rPr lang="en-US" altLang="zh-CN" sz="2400" dirty="0"/>
                <a:t> = e</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8600" y="304800"/>
            <a:ext cx="8305800" cy="6421438"/>
            <a:chOff x="228600" y="304800"/>
            <a:chExt cx="8305800" cy="6421438"/>
          </a:xfrm>
        </p:grpSpPr>
        <p:cxnSp>
          <p:nvCxnSpPr>
            <p:cNvPr id="5" name="Straight Connector 4"/>
            <p:cNvCxnSpPr/>
            <p:nvPr/>
          </p:nvCxnSpPr>
          <p:spPr bwMode="auto">
            <a:xfrm rot="5400000" flipH="1" flipV="1">
              <a:off x="6705600" y="533400"/>
              <a:ext cx="1600200" cy="1600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bwMode="auto">
            <a:xfrm>
              <a:off x="6705600" y="2133600"/>
              <a:ext cx="1828800" cy="11430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bwMode="auto">
            <a:xfrm rot="5400000">
              <a:off x="5715000" y="3124200"/>
              <a:ext cx="19812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bwMode="auto">
            <a:xfrm rot="16200000" flipV="1">
              <a:off x="5448300" y="876300"/>
              <a:ext cx="182880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bwMode="auto">
            <a:xfrm rot="10800000">
              <a:off x="4724400" y="1524000"/>
              <a:ext cx="1981200" cy="6096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bwMode="auto">
            <a:xfrm rot="10800000" flipV="1">
              <a:off x="5029200" y="2133600"/>
              <a:ext cx="1676400" cy="11430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1" name="Oval 22"/>
            <p:cNvSpPr>
              <a:spLocks noChangeArrowheads="1"/>
            </p:cNvSpPr>
            <p:nvPr/>
          </p:nvSpPr>
          <p:spPr bwMode="auto">
            <a:xfrm>
              <a:off x="6553200" y="1981200"/>
              <a:ext cx="304800" cy="3048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zh-CN" altLang="zh-CN" sz="2400">
                <a:latin typeface="Times New Roman" pitchFamily="18" charset="0"/>
              </a:endParaRPr>
            </a:p>
          </p:txBody>
        </p:sp>
        <p:sp>
          <p:nvSpPr>
            <p:cNvPr id="12" name="TextBox 11"/>
            <p:cNvSpPr txBox="1"/>
            <p:nvPr/>
          </p:nvSpPr>
          <p:spPr>
            <a:xfrm>
              <a:off x="228600" y="1647825"/>
              <a:ext cx="8101013" cy="5078413"/>
            </a:xfrm>
            <a:prstGeom prst="rect">
              <a:avLst/>
            </a:prstGeom>
            <a:noFill/>
          </p:spPr>
          <p:txBody>
            <a:bodyPr wrap="none">
              <a:spAutoFit/>
            </a:bodyPr>
            <a:lstStyle/>
            <a:p>
              <a:pPr marL="457200" indent="-457200">
                <a:lnSpc>
                  <a:spcPct val="150000"/>
                </a:lnSpc>
                <a:buFont typeface="Arial" charset="0"/>
                <a:buAutoNum type="arabicPeriod"/>
              </a:pPr>
              <a:r>
                <a:rPr lang="en-US" altLang="zh-CN" sz="2400"/>
                <a:t>e</a:t>
              </a:r>
            </a:p>
            <a:p>
              <a:pPr marL="457200" indent="-457200">
                <a:lnSpc>
                  <a:spcPct val="150000"/>
                </a:lnSpc>
                <a:buFont typeface="Arial" charset="0"/>
                <a:buAutoNum type="arabicPeriod"/>
              </a:pPr>
              <a:r>
                <a:rPr lang="en-US" altLang="zh-CN" sz="2400"/>
                <a:t>e-&gt;next()</a:t>
              </a:r>
            </a:p>
            <a:p>
              <a:pPr marL="457200" indent="-457200">
                <a:lnSpc>
                  <a:spcPct val="150000"/>
                </a:lnSpc>
                <a:buFont typeface="Arial" charset="0"/>
                <a:buAutoNum type="arabicPeriod"/>
              </a:pPr>
              <a:r>
                <a:rPr lang="en-US" altLang="zh-CN" sz="2400"/>
                <a:t>e-&gt;next()-&gt;opp()</a:t>
              </a:r>
            </a:p>
            <a:p>
              <a:pPr marL="457200" indent="-457200">
                <a:lnSpc>
                  <a:spcPct val="150000"/>
                </a:lnSpc>
                <a:buFont typeface="Arial" charset="0"/>
                <a:buAutoNum type="arabicPeriod"/>
              </a:pPr>
              <a:r>
                <a:rPr lang="en-US" altLang="zh-CN" sz="2400"/>
                <a:t>e-&gt;next()-&gt;opp()-&gt;next()</a:t>
              </a:r>
            </a:p>
            <a:p>
              <a:pPr marL="457200" indent="-457200">
                <a:lnSpc>
                  <a:spcPct val="150000"/>
                </a:lnSpc>
                <a:buFont typeface="Arial" charset="0"/>
                <a:buAutoNum type="arabicPeriod"/>
              </a:pPr>
              <a:r>
                <a:rPr lang="en-US" altLang="zh-CN" sz="2400"/>
                <a:t>e-&gt;next()-&gt;opp()-&gt;next()-&gt;opp()</a:t>
              </a:r>
              <a:endParaRPr lang="en-US" altLang="zh-CN" sz="2400" baseline="30000"/>
            </a:p>
            <a:p>
              <a:pPr marL="457200" indent="-457200">
                <a:lnSpc>
                  <a:spcPct val="150000"/>
                </a:lnSpc>
                <a:buFont typeface="Arial" charset="0"/>
                <a:buAutoNum type="arabicPeriod"/>
              </a:pPr>
              <a:r>
                <a:rPr lang="en-US" altLang="zh-CN" sz="2400"/>
                <a:t>e-&gt;next()-&gt;opp()-&gt;next()-&gt;opp()-&gt;next()</a:t>
              </a:r>
              <a:endParaRPr lang="en-US" altLang="zh-CN" sz="2400" baseline="30000"/>
            </a:p>
            <a:p>
              <a:pPr marL="457200" indent="-457200">
                <a:lnSpc>
                  <a:spcPct val="150000"/>
                </a:lnSpc>
                <a:buFont typeface="Arial" charset="0"/>
                <a:buAutoNum type="arabicPeriod"/>
              </a:pPr>
              <a:r>
                <a:rPr lang="en-US" altLang="zh-CN" sz="2400"/>
                <a:t>e-&gt;next()-&gt;opp()-&gt;next()-&gt;opp()-&gt;next()-&gt;opp()</a:t>
              </a:r>
              <a:endParaRPr lang="en-US" altLang="zh-CN" sz="2400" baseline="30000"/>
            </a:p>
            <a:p>
              <a:pPr marL="457200" indent="-457200">
                <a:lnSpc>
                  <a:spcPct val="150000"/>
                </a:lnSpc>
                <a:buFont typeface="Arial" charset="0"/>
                <a:buAutoNum type="arabicPeriod"/>
              </a:pPr>
              <a:r>
                <a:rPr lang="en-US" altLang="zh-CN" sz="2400"/>
                <a:t>e-&gt;next()-&gt;opp()-&gt;next()-&gt;opp()-&gt;next()-&gt;opp()-&gt;next()</a:t>
              </a:r>
              <a:endParaRPr lang="en-US" altLang="zh-CN" sz="2400" baseline="30000"/>
            </a:p>
            <a:p>
              <a:pPr marL="457200" indent="-457200">
                <a:lnSpc>
                  <a:spcPct val="150000"/>
                </a:lnSpc>
              </a:pPr>
              <a:r>
                <a:rPr lang="en-US" altLang="zh-CN" sz="2400"/>
                <a:t>… until e(-&gt;next()-&gt;opp())</a:t>
              </a:r>
              <a:r>
                <a:rPr lang="en-US" altLang="zh-CN" sz="2400" baseline="30000"/>
                <a:t>n</a:t>
              </a:r>
              <a:r>
                <a:rPr lang="en-US" altLang="zh-CN" sz="2400"/>
                <a:t> == e</a:t>
              </a:r>
            </a:p>
          </p:txBody>
        </p:sp>
        <p:cxnSp>
          <p:nvCxnSpPr>
            <p:cNvPr id="13" name="Straight Arrow Connector 12"/>
            <p:cNvCxnSpPr/>
            <p:nvPr/>
          </p:nvCxnSpPr>
          <p:spPr bwMode="auto">
            <a:xfrm rot="5400000" flipH="1" flipV="1">
              <a:off x="5715001" y="3276600"/>
              <a:ext cx="1676400" cy="317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bwMode="auto">
            <a:xfrm rot="10800000" flipV="1">
              <a:off x="5105400" y="2514600"/>
              <a:ext cx="1295400" cy="9144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bwMode="auto">
            <a:xfrm rot="10800000" flipV="1">
              <a:off x="5029200" y="2209800"/>
              <a:ext cx="1295400" cy="914400"/>
            </a:xfrm>
            <a:prstGeom prst="straightConnector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bwMode="auto">
            <a:xfrm rot="10800000">
              <a:off x="4800600" y="1752600"/>
              <a:ext cx="1447800" cy="3810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bwMode="auto">
            <a:xfrm>
              <a:off x="4953000" y="1447800"/>
              <a:ext cx="1295400" cy="3810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bwMode="auto">
            <a:xfrm rot="16200000" flipV="1">
              <a:off x="5524500" y="877888"/>
              <a:ext cx="1373188" cy="53181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bwMode="auto">
            <a:xfrm rot="16200000" flipH="1">
              <a:off x="5829300" y="876300"/>
              <a:ext cx="1295400" cy="4572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0" name="TextBox 44"/>
            <p:cNvSpPr txBox="1">
              <a:spLocks noChangeArrowheads="1"/>
            </p:cNvSpPr>
            <p:nvPr/>
          </p:nvSpPr>
          <p:spPr bwMode="auto">
            <a:xfrm>
              <a:off x="6240463" y="3810000"/>
              <a:ext cx="312737" cy="369888"/>
            </a:xfrm>
            <a:prstGeom prst="rect">
              <a:avLst/>
            </a:prstGeom>
            <a:noFill/>
            <a:ln w="9525">
              <a:noFill/>
              <a:miter lim="800000"/>
              <a:headEnd/>
              <a:tailEnd/>
            </a:ln>
          </p:spPr>
          <p:txBody>
            <a:bodyPr wrap="none">
              <a:spAutoFit/>
            </a:bodyPr>
            <a:lstStyle/>
            <a:p>
              <a:r>
                <a:rPr lang="en-US" altLang="zh-CN"/>
                <a:t>1</a:t>
              </a:r>
            </a:p>
          </p:txBody>
        </p:sp>
        <p:sp>
          <p:nvSpPr>
            <p:cNvPr id="21" name="TextBox 45"/>
            <p:cNvSpPr txBox="1">
              <a:spLocks noChangeArrowheads="1"/>
            </p:cNvSpPr>
            <p:nvPr/>
          </p:nvSpPr>
          <p:spPr bwMode="auto">
            <a:xfrm>
              <a:off x="5257800" y="3352800"/>
              <a:ext cx="312738" cy="369888"/>
            </a:xfrm>
            <a:prstGeom prst="rect">
              <a:avLst/>
            </a:prstGeom>
            <a:noFill/>
            <a:ln w="9525">
              <a:noFill/>
              <a:miter lim="800000"/>
              <a:headEnd/>
              <a:tailEnd/>
            </a:ln>
          </p:spPr>
          <p:txBody>
            <a:bodyPr wrap="none">
              <a:spAutoFit/>
            </a:bodyPr>
            <a:lstStyle/>
            <a:p>
              <a:r>
                <a:rPr lang="en-US" altLang="zh-CN"/>
                <a:t>2</a:t>
              </a:r>
            </a:p>
          </p:txBody>
        </p:sp>
        <p:sp>
          <p:nvSpPr>
            <p:cNvPr id="22" name="TextBox 46"/>
            <p:cNvSpPr txBox="1">
              <a:spLocks noChangeArrowheads="1"/>
            </p:cNvSpPr>
            <p:nvPr/>
          </p:nvSpPr>
          <p:spPr bwMode="auto">
            <a:xfrm>
              <a:off x="4792663" y="2667000"/>
              <a:ext cx="312737" cy="369888"/>
            </a:xfrm>
            <a:prstGeom prst="rect">
              <a:avLst/>
            </a:prstGeom>
            <a:noFill/>
            <a:ln w="9525">
              <a:noFill/>
              <a:miter lim="800000"/>
              <a:headEnd/>
              <a:tailEnd/>
            </a:ln>
          </p:spPr>
          <p:txBody>
            <a:bodyPr wrap="none">
              <a:spAutoFit/>
            </a:bodyPr>
            <a:lstStyle/>
            <a:p>
              <a:r>
                <a:rPr lang="en-US" altLang="zh-CN"/>
                <a:t>3</a:t>
              </a:r>
            </a:p>
          </p:txBody>
        </p:sp>
        <p:sp>
          <p:nvSpPr>
            <p:cNvPr id="23" name="TextBox 47"/>
            <p:cNvSpPr txBox="1">
              <a:spLocks noChangeArrowheads="1"/>
            </p:cNvSpPr>
            <p:nvPr/>
          </p:nvSpPr>
          <p:spPr bwMode="auto">
            <a:xfrm>
              <a:off x="4716463" y="1828800"/>
              <a:ext cx="312737" cy="369888"/>
            </a:xfrm>
            <a:prstGeom prst="rect">
              <a:avLst/>
            </a:prstGeom>
            <a:noFill/>
            <a:ln w="9525">
              <a:noFill/>
              <a:miter lim="800000"/>
              <a:headEnd/>
              <a:tailEnd/>
            </a:ln>
          </p:spPr>
          <p:txBody>
            <a:bodyPr wrap="none">
              <a:spAutoFit/>
            </a:bodyPr>
            <a:lstStyle/>
            <a:p>
              <a:r>
                <a:rPr lang="en-US" altLang="zh-CN"/>
                <a:t>4</a:t>
              </a:r>
            </a:p>
          </p:txBody>
        </p:sp>
        <p:sp>
          <p:nvSpPr>
            <p:cNvPr id="24" name="TextBox 48"/>
            <p:cNvSpPr txBox="1">
              <a:spLocks noChangeArrowheads="1"/>
            </p:cNvSpPr>
            <p:nvPr/>
          </p:nvSpPr>
          <p:spPr bwMode="auto">
            <a:xfrm>
              <a:off x="5021263" y="1077913"/>
              <a:ext cx="312737" cy="369887"/>
            </a:xfrm>
            <a:prstGeom prst="rect">
              <a:avLst/>
            </a:prstGeom>
            <a:noFill/>
            <a:ln w="9525">
              <a:noFill/>
              <a:miter lim="800000"/>
              <a:headEnd/>
              <a:tailEnd/>
            </a:ln>
          </p:spPr>
          <p:txBody>
            <a:bodyPr wrap="none">
              <a:spAutoFit/>
            </a:bodyPr>
            <a:lstStyle/>
            <a:p>
              <a:r>
                <a:rPr lang="en-US" altLang="zh-CN"/>
                <a:t>5</a:t>
              </a:r>
            </a:p>
          </p:txBody>
        </p:sp>
        <p:sp>
          <p:nvSpPr>
            <p:cNvPr id="25" name="TextBox 49"/>
            <p:cNvSpPr txBox="1">
              <a:spLocks noChangeArrowheads="1"/>
            </p:cNvSpPr>
            <p:nvPr/>
          </p:nvSpPr>
          <p:spPr bwMode="auto">
            <a:xfrm>
              <a:off x="5630863" y="544513"/>
              <a:ext cx="312737" cy="369887"/>
            </a:xfrm>
            <a:prstGeom prst="rect">
              <a:avLst/>
            </a:prstGeom>
            <a:noFill/>
            <a:ln w="9525">
              <a:noFill/>
              <a:miter lim="800000"/>
              <a:headEnd/>
              <a:tailEnd/>
            </a:ln>
          </p:spPr>
          <p:txBody>
            <a:bodyPr wrap="none">
              <a:spAutoFit/>
            </a:bodyPr>
            <a:lstStyle/>
            <a:p>
              <a:r>
                <a:rPr lang="en-US" altLang="zh-CN"/>
                <a:t>6</a:t>
              </a:r>
            </a:p>
          </p:txBody>
        </p:sp>
        <p:sp>
          <p:nvSpPr>
            <p:cNvPr id="26" name="TextBox 50"/>
            <p:cNvSpPr txBox="1">
              <a:spLocks noChangeArrowheads="1"/>
            </p:cNvSpPr>
            <p:nvPr/>
          </p:nvSpPr>
          <p:spPr bwMode="auto">
            <a:xfrm>
              <a:off x="6392863" y="392113"/>
              <a:ext cx="312737" cy="369887"/>
            </a:xfrm>
            <a:prstGeom prst="rect">
              <a:avLst/>
            </a:prstGeom>
            <a:noFill/>
            <a:ln w="9525">
              <a:noFill/>
              <a:miter lim="800000"/>
              <a:headEnd/>
              <a:tailEnd/>
            </a:ln>
          </p:spPr>
          <p:txBody>
            <a:bodyPr wrap="none">
              <a:spAutoFit/>
            </a:bodyPr>
            <a:lstStyle/>
            <a:p>
              <a:r>
                <a:rPr lang="en-US" altLang="zh-CN"/>
                <a:t>7</a:t>
              </a:r>
            </a:p>
          </p:txBody>
        </p:sp>
        <p:cxnSp>
          <p:nvCxnSpPr>
            <p:cNvPr id="27" name="Straight Arrow Connector 26"/>
            <p:cNvCxnSpPr/>
            <p:nvPr/>
          </p:nvCxnSpPr>
          <p:spPr bwMode="auto">
            <a:xfrm flipV="1">
              <a:off x="6934200" y="611188"/>
              <a:ext cx="1143000" cy="114141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8" name="TextBox 54"/>
            <p:cNvSpPr txBox="1">
              <a:spLocks noChangeArrowheads="1"/>
            </p:cNvSpPr>
            <p:nvPr/>
          </p:nvSpPr>
          <p:spPr bwMode="auto">
            <a:xfrm>
              <a:off x="7535863" y="457200"/>
              <a:ext cx="312737" cy="369888"/>
            </a:xfrm>
            <a:prstGeom prst="rect">
              <a:avLst/>
            </a:prstGeom>
            <a:noFill/>
            <a:ln w="9525">
              <a:noFill/>
              <a:miter lim="800000"/>
              <a:headEnd/>
              <a:tailEnd/>
            </a:ln>
          </p:spPr>
          <p:txBody>
            <a:bodyPr wrap="none">
              <a:spAutoFit/>
            </a:bodyPr>
            <a:lstStyle/>
            <a:p>
              <a:r>
                <a:rPr lang="en-US" altLang="zh-CN"/>
                <a:t>8</a:t>
              </a:r>
            </a:p>
          </p:txBody>
        </p:sp>
        <p:sp>
          <p:nvSpPr>
            <p:cNvPr id="29" name="TextBox 55"/>
            <p:cNvSpPr txBox="1">
              <a:spLocks noChangeArrowheads="1"/>
            </p:cNvSpPr>
            <p:nvPr/>
          </p:nvSpPr>
          <p:spPr bwMode="auto">
            <a:xfrm>
              <a:off x="8001000" y="925513"/>
              <a:ext cx="415925" cy="369887"/>
            </a:xfrm>
            <a:prstGeom prst="rect">
              <a:avLst/>
            </a:prstGeom>
            <a:noFill/>
            <a:ln w="9525">
              <a:noFill/>
              <a:miter lim="800000"/>
              <a:headEnd/>
              <a:tailEnd/>
            </a:ln>
          </p:spPr>
          <p:txBody>
            <a:bodyPr wrap="none">
              <a:spAutoFit/>
            </a:bodyPr>
            <a:lstStyle/>
            <a:p>
              <a:r>
                <a:rPr lang="en-US" altLang="zh-CN"/>
                <a:t>…</a:t>
              </a:r>
            </a:p>
          </p:txBody>
        </p:sp>
      </p:grpSp>
      <p:sp>
        <p:nvSpPr>
          <p:cNvPr id="30" name="Title 1"/>
          <p:cNvSpPr>
            <a:spLocks noGrp="1"/>
          </p:cNvSpPr>
          <p:nvPr>
            <p:ph type="title"/>
          </p:nvPr>
        </p:nvSpPr>
        <p:spPr>
          <a:xfrm>
            <a:off x="228600" y="228600"/>
            <a:ext cx="4114800" cy="1143000"/>
          </a:xfrm>
        </p:spPr>
        <p:txBody>
          <a:bodyPr>
            <a:normAutofit fontScale="90000"/>
          </a:bodyPr>
          <a:lstStyle/>
          <a:p>
            <a:r>
              <a:rPr lang="zh-CN" altLang="en-US" dirty="0"/>
              <a:t>遍历一个顶点的一环半边</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半边结构的优劣</a:t>
            </a:r>
          </a:p>
        </p:txBody>
      </p:sp>
      <p:sp>
        <p:nvSpPr>
          <p:cNvPr id="3" name="Content Placeholder 2"/>
          <p:cNvSpPr>
            <a:spLocks noGrp="1"/>
          </p:cNvSpPr>
          <p:nvPr>
            <p:ph idx="1"/>
          </p:nvPr>
        </p:nvSpPr>
        <p:spPr/>
        <p:txBody>
          <a:bodyPr/>
          <a:lstStyle/>
          <a:p>
            <a:r>
              <a:rPr lang="zh-CN" altLang="en-US" dirty="0"/>
              <a:t>优点</a:t>
            </a:r>
            <a:endParaRPr lang="en-US" dirty="0"/>
          </a:p>
          <a:p>
            <a:pPr lvl="1"/>
            <a:r>
              <a:rPr lang="zh-CN" altLang="en-US" dirty="0"/>
              <a:t>所有查询操作时间复杂度均为</a:t>
            </a:r>
            <a:r>
              <a:rPr lang="en-US" dirty="0"/>
              <a:t>O(1) </a:t>
            </a:r>
          </a:p>
          <a:p>
            <a:pPr lvl="1"/>
            <a:r>
              <a:rPr lang="zh-CN" altLang="en-US" dirty="0"/>
              <a:t>所有的编辑操作时间复杂度均为</a:t>
            </a:r>
            <a:r>
              <a:rPr lang="en-US" dirty="0"/>
              <a:t>O(1)</a:t>
            </a:r>
          </a:p>
          <a:p>
            <a:endParaRPr lang="en-US" dirty="0"/>
          </a:p>
          <a:p>
            <a:r>
              <a:rPr lang="zh-CN" altLang="en-US" dirty="0"/>
              <a:t>缺点</a:t>
            </a:r>
            <a:endParaRPr lang="en-US" dirty="0"/>
          </a:p>
          <a:p>
            <a:pPr lvl="1"/>
            <a:r>
              <a:rPr lang="zh-CN" altLang="en-US" dirty="0"/>
              <a:t>只能表达流形网格</a:t>
            </a:r>
            <a:endParaRPr lang="en-US"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常用的半边结构实现</a:t>
            </a:r>
          </a:p>
        </p:txBody>
      </p:sp>
      <p:sp>
        <p:nvSpPr>
          <p:cNvPr id="3" name="Content Placeholder 2"/>
          <p:cNvSpPr>
            <a:spLocks noGrp="1"/>
          </p:cNvSpPr>
          <p:nvPr>
            <p:ph idx="1"/>
          </p:nvPr>
        </p:nvSpPr>
        <p:spPr/>
        <p:txBody>
          <a:bodyPr/>
          <a:lstStyle/>
          <a:p>
            <a:r>
              <a:rPr lang="en-US" dirty="0"/>
              <a:t>CGAL</a:t>
            </a:r>
          </a:p>
          <a:p>
            <a:pPr lvl="1">
              <a:lnSpc>
                <a:spcPct val="80000"/>
              </a:lnSpc>
            </a:pPr>
            <a:r>
              <a:rPr lang="en-US" dirty="0">
                <a:hlinkClick r:id="rId2"/>
              </a:rPr>
              <a:t>http://www.cgal.org/</a:t>
            </a:r>
          </a:p>
          <a:p>
            <a:endParaRPr lang="en-US" dirty="0"/>
          </a:p>
          <a:p>
            <a:r>
              <a:rPr lang="en-US" dirty="0"/>
              <a:t>Open Mesh</a:t>
            </a:r>
          </a:p>
          <a:p>
            <a:pPr lvl="1">
              <a:lnSpc>
                <a:spcPct val="80000"/>
              </a:lnSpc>
            </a:pPr>
            <a:r>
              <a:rPr lang="en-US" dirty="0">
                <a:hlinkClick r:id="rId2"/>
              </a:rPr>
              <a:t>http://www.openmesh.org</a:t>
            </a:r>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dirty="0">
                <a:solidFill>
                  <a:schemeClr val="bg1">
                    <a:lumMod val="50000"/>
                  </a:schemeClr>
                </a:solidFill>
              </a:rPr>
              <a:t>基本概念</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三维模型的表达与数据结构</a:t>
            </a:r>
            <a:endParaRPr lang="en-US" altLang="zh-CN" dirty="0">
              <a:solidFill>
                <a:schemeClr val="bg1">
                  <a:lumMod val="50000"/>
                </a:schemeClr>
              </a:solidFill>
            </a:endParaRPr>
          </a:p>
          <a:p>
            <a:pPr marL="514350" indent="-514350">
              <a:buFont typeface="+mj-lt"/>
              <a:buAutoNum type="arabicPeriod"/>
            </a:pPr>
            <a:r>
              <a:rPr lang="zh-CN" altLang="en-US" sz="3600" b="1" dirty="0"/>
              <a:t>自由曲线</a:t>
            </a:r>
            <a:r>
              <a:rPr lang="en-US" altLang="zh-CN" sz="3600" b="1" dirty="0"/>
              <a:t>/</a:t>
            </a:r>
            <a:r>
              <a:rPr lang="zh-CN" altLang="en-US" sz="3600" b="1" dirty="0"/>
              <a:t>曲面建模</a:t>
            </a:r>
            <a:endParaRPr lang="en-US" altLang="zh-CN" sz="3600" b="1" dirty="0"/>
          </a:p>
          <a:p>
            <a:pPr marL="514350" indent="-514350">
              <a:buFont typeface="+mj-lt"/>
              <a:buAutoNum type="arabicPeriod"/>
            </a:pPr>
            <a:r>
              <a:rPr lang="zh-CN" altLang="en-US" dirty="0">
                <a:solidFill>
                  <a:schemeClr val="bg1">
                    <a:lumMod val="50000"/>
                  </a:schemeClr>
                </a:solidFill>
              </a:rPr>
              <a:t>细分曲面建模</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三维重建</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其他建模</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数据结构</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57</a:t>
            </a:fld>
            <a:endParaRPr lang="zh-CN" altLang="en-US"/>
          </a:p>
        </p:txBody>
      </p:sp>
    </p:spTree>
    <p:extLst>
      <p:ext uri="{BB962C8B-B14F-4D97-AF65-F5344CB8AC3E}">
        <p14:creationId xmlns:p14="http://schemas.microsoft.com/office/powerpoint/2010/main" val="1144038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a:t>
            </a:r>
            <a:r>
              <a:rPr lang="zh-CN" altLang="en-US" b="1" dirty="0"/>
              <a:t>多项式曲线</a:t>
            </a:r>
          </a:p>
        </p:txBody>
      </p:sp>
      <p:sp>
        <p:nvSpPr>
          <p:cNvPr id="3" name="内容占位符 2"/>
          <p:cNvSpPr>
            <a:spLocks noGrp="1"/>
          </p:cNvSpPr>
          <p:nvPr>
            <p:ph idx="1"/>
          </p:nvPr>
        </p:nvSpPr>
        <p:spPr>
          <a:xfrm>
            <a:off x="457200" y="1600200"/>
            <a:ext cx="8435280" cy="4525963"/>
          </a:xfrm>
        </p:spPr>
        <p:txBody>
          <a:bodyPr/>
          <a:lstStyle/>
          <a:p>
            <a:r>
              <a:rPr lang="en-US" altLang="zh-CN" b="1" dirty="0"/>
              <a:t>3.1.1 </a:t>
            </a:r>
            <a:r>
              <a:rPr lang="zh-CN" altLang="en-US" b="1" dirty="0"/>
              <a:t>平面三次多项式曲线</a:t>
            </a:r>
            <a:endParaRPr lang="en-US" altLang="zh-CN" b="1" dirty="0"/>
          </a:p>
          <a:p>
            <a:pPr lvl="1"/>
            <a:r>
              <a:rPr lang="zh-CN" altLang="en-US" dirty="0"/>
              <a:t>通过三次多项式插值或拟合给定的型值点集合</a:t>
            </a:r>
            <a:endParaRPr lang="en-US" altLang="zh-CN" dirty="0"/>
          </a:p>
          <a:p>
            <a:pPr lvl="1"/>
            <a:r>
              <a:rPr lang="zh-CN" altLang="en-US" dirty="0"/>
              <a:t>曲线的参数表达</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58</a:t>
            </a:fld>
            <a:endParaRPr lang="zh-CN" altLang="en-US"/>
          </a:p>
        </p:txBody>
      </p:sp>
      <p:graphicFrame>
        <p:nvGraphicFramePr>
          <p:cNvPr id="5" name="Object 5"/>
          <p:cNvGraphicFramePr>
            <a:graphicFrameLocks noChangeAspect="1"/>
          </p:cNvGraphicFramePr>
          <p:nvPr>
            <p:extLst>
              <p:ext uri="{D42A27DB-BD31-4B8C-83A1-F6EECF244321}">
                <p14:modId xmlns:p14="http://schemas.microsoft.com/office/powerpoint/2010/main" val="1764225690"/>
              </p:ext>
            </p:extLst>
          </p:nvPr>
        </p:nvGraphicFramePr>
        <p:xfrm>
          <a:off x="1724127" y="3205401"/>
          <a:ext cx="5997575" cy="914400"/>
        </p:xfrm>
        <a:graphic>
          <a:graphicData uri="http://schemas.openxmlformats.org/presentationml/2006/ole">
            <mc:AlternateContent xmlns:mc="http://schemas.openxmlformats.org/markup-compatibility/2006">
              <mc:Choice xmlns:v="urn:schemas-microsoft-com:vml" Requires="v">
                <p:oleObj spid="_x0000_s149518" name="公式" r:id="rId4" imgW="2831760" imgH="431640" progId="Equation.3">
                  <p:embed/>
                </p:oleObj>
              </mc:Choice>
              <mc:Fallback>
                <p:oleObj name="公式" r:id="rId4" imgW="283176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127" y="3205401"/>
                        <a:ext cx="599757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109055816"/>
              </p:ext>
            </p:extLst>
          </p:nvPr>
        </p:nvGraphicFramePr>
        <p:xfrm>
          <a:off x="971600" y="4369024"/>
          <a:ext cx="1118937" cy="1840213"/>
        </p:xfrm>
        <a:graphic>
          <a:graphicData uri="http://schemas.openxmlformats.org/presentationml/2006/ole">
            <mc:AlternateContent xmlns:mc="http://schemas.openxmlformats.org/markup-compatibility/2006">
              <mc:Choice xmlns:v="urn:schemas-microsoft-com:vml" Requires="v">
                <p:oleObj spid="_x0000_s149519" name="公式" r:id="rId6" imgW="571320" imgH="939600" progId="Equation.3">
                  <p:embed/>
                </p:oleObj>
              </mc:Choice>
              <mc:Fallback>
                <p:oleObj name="公式" r:id="rId6" imgW="571320" imgH="93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4369024"/>
                        <a:ext cx="1118937" cy="1840213"/>
                      </a:xfrm>
                      <a:prstGeom prst="rect">
                        <a:avLst/>
                      </a:prstGeom>
                      <a:noFill/>
                      <a:ln>
                        <a:noFill/>
                      </a:ln>
                      <a:effectLst/>
                    </p:spPr>
                  </p:pic>
                </p:oleObj>
              </mc:Fallback>
            </mc:AlternateContent>
          </a:graphicData>
        </a:graphic>
      </p:graphicFrame>
      <p:sp>
        <p:nvSpPr>
          <p:cNvPr id="9" name="TextBox 5"/>
          <p:cNvSpPr txBox="1"/>
          <p:nvPr/>
        </p:nvSpPr>
        <p:spPr>
          <a:xfrm>
            <a:off x="3431145" y="4614723"/>
            <a:ext cx="1912745"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控制顶点</a:t>
            </a:r>
          </a:p>
        </p:txBody>
      </p:sp>
      <p:pic>
        <p:nvPicPr>
          <p:cNvPr id="10" name="图片 9"/>
          <p:cNvPicPr>
            <a:picLocks noChangeAspect="1"/>
          </p:cNvPicPr>
          <p:nvPr/>
        </p:nvPicPr>
        <p:blipFill>
          <a:blip r:embed="rId8"/>
          <a:stretch>
            <a:fillRect/>
          </a:stretch>
        </p:blipFill>
        <p:spPr>
          <a:xfrm>
            <a:off x="5555633" y="4134911"/>
            <a:ext cx="2904768" cy="2318792"/>
          </a:xfrm>
          <a:prstGeom prst="rect">
            <a:avLst/>
          </a:prstGeom>
        </p:spPr>
      </p:pic>
      <p:graphicFrame>
        <p:nvGraphicFramePr>
          <p:cNvPr id="8" name="Object 8"/>
          <p:cNvGraphicFramePr>
            <a:graphicFrameLocks noChangeAspect="1"/>
          </p:cNvGraphicFramePr>
          <p:nvPr>
            <p:extLst>
              <p:ext uri="{D42A27DB-BD31-4B8C-83A1-F6EECF244321}">
                <p14:modId xmlns:p14="http://schemas.microsoft.com/office/powerpoint/2010/main" val="1603402644"/>
              </p:ext>
            </p:extLst>
          </p:nvPr>
        </p:nvGraphicFramePr>
        <p:xfrm>
          <a:off x="3705729" y="5076388"/>
          <a:ext cx="1658359" cy="484751"/>
        </p:xfrm>
        <a:graphic>
          <a:graphicData uri="http://schemas.openxmlformats.org/presentationml/2006/ole">
            <mc:AlternateContent xmlns:mc="http://schemas.openxmlformats.org/markup-compatibility/2006">
              <mc:Choice xmlns:v="urn:schemas-microsoft-com:vml" Requires="v">
                <p:oleObj spid="_x0000_s149520" name="Equation" r:id="rId9" imgW="825480" imgH="241200" progId="Equation.DSMT4">
                  <p:embed/>
                </p:oleObj>
              </mc:Choice>
              <mc:Fallback>
                <p:oleObj name="Equation" r:id="rId9" imgW="825480" imgH="241200" progId="Equation.DSMT4">
                  <p:embed/>
                  <p:pic>
                    <p:nvPicPr>
                      <p:cNvPr id="0" name=""/>
                      <p:cNvPicPr>
                        <a:picLocks noChangeAspect="1" noChangeArrowheads="1"/>
                      </p:cNvPicPr>
                      <p:nvPr/>
                    </p:nvPicPr>
                    <p:blipFill>
                      <a:blip r:embed="rId10"/>
                      <a:srcRect/>
                      <a:stretch>
                        <a:fillRect/>
                      </a:stretch>
                    </p:blipFill>
                    <p:spPr bwMode="auto">
                      <a:xfrm>
                        <a:off x="3705729" y="5076388"/>
                        <a:ext cx="1658359" cy="484751"/>
                      </a:xfrm>
                      <a:prstGeom prst="rect">
                        <a:avLst/>
                      </a:prstGeom>
                      <a:noFill/>
                      <a:ln>
                        <a:noFill/>
                      </a:ln>
                      <a:effec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1900298978"/>
              </p:ext>
            </p:extLst>
          </p:nvPr>
        </p:nvGraphicFramePr>
        <p:xfrm>
          <a:off x="2208213" y="4394200"/>
          <a:ext cx="1141412" cy="1789113"/>
        </p:xfrm>
        <a:graphic>
          <a:graphicData uri="http://schemas.openxmlformats.org/presentationml/2006/ole">
            <mc:AlternateContent xmlns:mc="http://schemas.openxmlformats.org/markup-compatibility/2006">
              <mc:Choice xmlns:v="urn:schemas-microsoft-com:vml" Requires="v">
                <p:oleObj spid="_x0000_s149521" name="Equation" r:id="rId11" imgW="583920" imgH="914400" progId="Equation.DSMT4">
                  <p:embed/>
                </p:oleObj>
              </mc:Choice>
              <mc:Fallback>
                <p:oleObj name="Equation" r:id="rId11" imgW="583920" imgH="914400" progId="Equation.DSMT4">
                  <p:embed/>
                  <p:pic>
                    <p:nvPicPr>
                      <p:cNvPr id="0" name=""/>
                      <p:cNvPicPr>
                        <a:picLocks noChangeAspect="1" noChangeArrowheads="1"/>
                      </p:cNvPicPr>
                      <p:nvPr/>
                    </p:nvPicPr>
                    <p:blipFill>
                      <a:blip r:embed="rId12"/>
                      <a:srcRect/>
                      <a:stretch>
                        <a:fillRect/>
                      </a:stretch>
                    </p:blipFill>
                    <p:spPr bwMode="auto">
                      <a:xfrm>
                        <a:off x="2208213" y="4394200"/>
                        <a:ext cx="1141412" cy="17891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11377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a:t>
            </a:r>
            <a:r>
              <a:rPr lang="zh-CN" altLang="en-US" b="1" dirty="0"/>
              <a:t>多项式曲线</a:t>
            </a:r>
          </a:p>
        </p:txBody>
      </p:sp>
      <p:sp>
        <p:nvSpPr>
          <p:cNvPr id="3" name="内容占位符 2"/>
          <p:cNvSpPr>
            <a:spLocks noGrp="1"/>
          </p:cNvSpPr>
          <p:nvPr>
            <p:ph idx="1"/>
          </p:nvPr>
        </p:nvSpPr>
        <p:spPr>
          <a:xfrm>
            <a:off x="457200" y="1600200"/>
            <a:ext cx="8435280" cy="4525963"/>
          </a:xfrm>
        </p:spPr>
        <p:txBody>
          <a:bodyPr/>
          <a:lstStyle/>
          <a:p>
            <a:r>
              <a:rPr lang="en-US" altLang="zh-CN" b="1" dirty="0"/>
              <a:t>3.1.1 </a:t>
            </a:r>
            <a:r>
              <a:rPr lang="zh-CN" altLang="en-US" b="1" dirty="0"/>
              <a:t>平面三次多项式曲线</a:t>
            </a:r>
            <a:endParaRPr lang="en-US" altLang="zh-CN" b="1" dirty="0"/>
          </a:p>
          <a:p>
            <a:pPr lvl="1"/>
            <a:r>
              <a:rPr lang="zh-CN" altLang="en-US" dirty="0"/>
              <a:t>给定</a:t>
            </a:r>
            <a:r>
              <a:rPr lang="en-US" altLang="zh-CN" dirty="0"/>
              <a:t>4</a:t>
            </a:r>
            <a:r>
              <a:rPr lang="zh-CN" altLang="en-US" dirty="0"/>
              <a:t>个型值点计算插值曲线</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59</a:t>
            </a:fld>
            <a:endParaRPr lang="zh-CN" altLang="en-US"/>
          </a:p>
        </p:txBody>
      </p:sp>
      <p:graphicFrame>
        <p:nvGraphicFramePr>
          <p:cNvPr id="12" name="Object 5"/>
          <p:cNvGraphicFramePr>
            <a:graphicFrameLocks noChangeAspect="1"/>
          </p:cNvGraphicFramePr>
          <p:nvPr>
            <p:extLst>
              <p:ext uri="{D42A27DB-BD31-4B8C-83A1-F6EECF244321}">
                <p14:modId xmlns:p14="http://schemas.microsoft.com/office/powerpoint/2010/main" val="210714343"/>
              </p:ext>
            </p:extLst>
          </p:nvPr>
        </p:nvGraphicFramePr>
        <p:xfrm>
          <a:off x="2814637" y="2784497"/>
          <a:ext cx="3738563" cy="511175"/>
        </p:xfrm>
        <a:graphic>
          <a:graphicData uri="http://schemas.openxmlformats.org/presentationml/2006/ole">
            <mc:AlternateContent xmlns:mc="http://schemas.openxmlformats.org/markup-compatibility/2006">
              <mc:Choice xmlns:v="urn:schemas-microsoft-com:vml" Requires="v">
                <p:oleObj spid="_x0000_s141579" name="Equation" r:id="rId4" imgW="1765080" imgH="241200" progId="Equation.DSMT4">
                  <p:embed/>
                </p:oleObj>
              </mc:Choice>
              <mc:Fallback>
                <p:oleObj name="Equation" r:id="rId4" imgW="1765080" imgH="241200" progId="Equation.DSMT4">
                  <p:embed/>
                  <p:pic>
                    <p:nvPicPr>
                      <p:cNvPr id="0" name=""/>
                      <p:cNvPicPr>
                        <a:picLocks noChangeAspect="1" noChangeArrowheads="1"/>
                      </p:cNvPicPr>
                      <p:nvPr/>
                    </p:nvPicPr>
                    <p:blipFill>
                      <a:blip r:embed="rId5"/>
                      <a:srcRect/>
                      <a:stretch>
                        <a:fillRect/>
                      </a:stretch>
                    </p:blipFill>
                    <p:spPr bwMode="auto">
                      <a:xfrm>
                        <a:off x="2814637" y="2784497"/>
                        <a:ext cx="3738563"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5"/>
          <p:cNvSpPr txBox="1"/>
          <p:nvPr/>
        </p:nvSpPr>
        <p:spPr>
          <a:xfrm>
            <a:off x="679625" y="3407608"/>
            <a:ext cx="2930513"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Given four data points</a:t>
            </a:r>
            <a:endParaRPr lang="zh-CN" altLang="en-US" sz="2400" dirty="0"/>
          </a:p>
        </p:txBody>
      </p:sp>
      <p:sp>
        <p:nvSpPr>
          <p:cNvPr id="14" name="矩形 13"/>
          <p:cNvSpPr/>
          <p:nvPr/>
        </p:nvSpPr>
        <p:spPr>
          <a:xfrm>
            <a:off x="683568" y="3409107"/>
            <a:ext cx="7632848" cy="33123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11572" t="13667" r="7429" b="17447"/>
          <a:stretch/>
        </p:blipFill>
        <p:spPr>
          <a:xfrm>
            <a:off x="1304454" y="4688090"/>
            <a:ext cx="3528392" cy="936104"/>
          </a:xfrm>
          <a:prstGeom prst="rect">
            <a:avLst/>
          </a:prstGeom>
        </p:spPr>
      </p:pic>
      <p:graphicFrame>
        <p:nvGraphicFramePr>
          <p:cNvPr id="16" name="Object 5"/>
          <p:cNvGraphicFramePr>
            <a:graphicFrameLocks noChangeAspect="1"/>
          </p:cNvGraphicFramePr>
          <p:nvPr>
            <p:extLst>
              <p:ext uri="{D42A27DB-BD31-4B8C-83A1-F6EECF244321}">
                <p14:modId xmlns:p14="http://schemas.microsoft.com/office/powerpoint/2010/main" val="1753763823"/>
              </p:ext>
            </p:extLst>
          </p:nvPr>
        </p:nvGraphicFramePr>
        <p:xfrm>
          <a:off x="757219" y="5525859"/>
          <a:ext cx="1022350" cy="484187"/>
        </p:xfrm>
        <a:graphic>
          <a:graphicData uri="http://schemas.openxmlformats.org/presentationml/2006/ole">
            <mc:AlternateContent xmlns:mc="http://schemas.openxmlformats.org/markup-compatibility/2006">
              <mc:Choice xmlns:v="urn:schemas-microsoft-com:vml" Requires="v">
                <p:oleObj spid="_x0000_s141580" name="Equation" r:id="rId7" imgW="482400" imgH="228600" progId="Equation.DSMT4">
                  <p:embed/>
                </p:oleObj>
              </mc:Choice>
              <mc:Fallback>
                <p:oleObj name="Equation" r:id="rId7" imgW="482400" imgH="228600" progId="Equation.DSMT4">
                  <p:embed/>
                  <p:pic>
                    <p:nvPicPr>
                      <p:cNvPr id="0" name=""/>
                      <p:cNvPicPr>
                        <a:picLocks noChangeAspect="1" noChangeArrowheads="1"/>
                      </p:cNvPicPr>
                      <p:nvPr/>
                    </p:nvPicPr>
                    <p:blipFill>
                      <a:blip r:embed="rId8"/>
                      <a:srcRect/>
                      <a:stretch>
                        <a:fillRect/>
                      </a:stretch>
                    </p:blipFill>
                    <p:spPr bwMode="auto">
                      <a:xfrm>
                        <a:off x="757219" y="5525859"/>
                        <a:ext cx="102235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379720403"/>
              </p:ext>
            </p:extLst>
          </p:nvPr>
        </p:nvGraphicFramePr>
        <p:xfrm>
          <a:off x="1476053" y="4465489"/>
          <a:ext cx="968375" cy="484188"/>
        </p:xfrm>
        <a:graphic>
          <a:graphicData uri="http://schemas.openxmlformats.org/presentationml/2006/ole">
            <mc:AlternateContent xmlns:mc="http://schemas.openxmlformats.org/markup-compatibility/2006">
              <mc:Choice xmlns:v="urn:schemas-microsoft-com:vml" Requires="v">
                <p:oleObj spid="_x0000_s141581" name="Equation" r:id="rId9" imgW="457200" imgH="228600" progId="Equation.DSMT4">
                  <p:embed/>
                </p:oleObj>
              </mc:Choice>
              <mc:Fallback>
                <p:oleObj name="Equation" r:id="rId9" imgW="457200" imgH="228600" progId="Equation.DSMT4">
                  <p:embed/>
                  <p:pic>
                    <p:nvPicPr>
                      <p:cNvPr id="0" name=""/>
                      <p:cNvPicPr>
                        <a:picLocks noChangeAspect="1" noChangeArrowheads="1"/>
                      </p:cNvPicPr>
                      <p:nvPr/>
                    </p:nvPicPr>
                    <p:blipFill>
                      <a:blip r:embed="rId10"/>
                      <a:srcRect/>
                      <a:stretch>
                        <a:fillRect/>
                      </a:stretch>
                    </p:blipFill>
                    <p:spPr bwMode="auto">
                      <a:xfrm>
                        <a:off x="1476053" y="4465489"/>
                        <a:ext cx="96837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3012023723"/>
              </p:ext>
            </p:extLst>
          </p:nvPr>
        </p:nvGraphicFramePr>
        <p:xfrm>
          <a:off x="3306440" y="4465490"/>
          <a:ext cx="1022350" cy="484187"/>
        </p:xfrm>
        <a:graphic>
          <a:graphicData uri="http://schemas.openxmlformats.org/presentationml/2006/ole">
            <mc:AlternateContent xmlns:mc="http://schemas.openxmlformats.org/markup-compatibility/2006">
              <mc:Choice xmlns:v="urn:schemas-microsoft-com:vml" Requires="v">
                <p:oleObj spid="_x0000_s141582" name="Equation" r:id="rId11" imgW="482400" imgH="228600" progId="Equation.DSMT4">
                  <p:embed/>
                </p:oleObj>
              </mc:Choice>
              <mc:Fallback>
                <p:oleObj name="Equation" r:id="rId11" imgW="482400" imgH="228600" progId="Equation.DSMT4">
                  <p:embed/>
                  <p:pic>
                    <p:nvPicPr>
                      <p:cNvPr id="0" name=""/>
                      <p:cNvPicPr>
                        <a:picLocks noChangeAspect="1" noChangeArrowheads="1"/>
                      </p:cNvPicPr>
                      <p:nvPr/>
                    </p:nvPicPr>
                    <p:blipFill>
                      <a:blip r:embed="rId12"/>
                      <a:srcRect/>
                      <a:stretch>
                        <a:fillRect/>
                      </a:stretch>
                    </p:blipFill>
                    <p:spPr bwMode="auto">
                      <a:xfrm>
                        <a:off x="3306440" y="4465490"/>
                        <a:ext cx="102235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5"/>
          <p:cNvGraphicFramePr>
            <a:graphicFrameLocks noChangeAspect="1"/>
          </p:cNvGraphicFramePr>
          <p:nvPr>
            <p:extLst>
              <p:ext uri="{D42A27DB-BD31-4B8C-83A1-F6EECF244321}">
                <p14:modId xmlns:p14="http://schemas.microsoft.com/office/powerpoint/2010/main" val="150804073"/>
              </p:ext>
            </p:extLst>
          </p:nvPr>
        </p:nvGraphicFramePr>
        <p:xfrm>
          <a:off x="3936678" y="5524352"/>
          <a:ext cx="995362" cy="484187"/>
        </p:xfrm>
        <a:graphic>
          <a:graphicData uri="http://schemas.openxmlformats.org/presentationml/2006/ole">
            <mc:AlternateContent xmlns:mc="http://schemas.openxmlformats.org/markup-compatibility/2006">
              <mc:Choice xmlns:v="urn:schemas-microsoft-com:vml" Requires="v">
                <p:oleObj spid="_x0000_s141583" name="Equation" r:id="rId13" imgW="469800" imgH="228600" progId="Equation.DSMT4">
                  <p:embed/>
                </p:oleObj>
              </mc:Choice>
              <mc:Fallback>
                <p:oleObj name="Equation" r:id="rId13" imgW="469800" imgH="228600" progId="Equation.DSMT4">
                  <p:embed/>
                  <p:pic>
                    <p:nvPicPr>
                      <p:cNvPr id="0" name=""/>
                      <p:cNvPicPr>
                        <a:picLocks noChangeAspect="1" noChangeArrowheads="1"/>
                      </p:cNvPicPr>
                      <p:nvPr/>
                    </p:nvPicPr>
                    <p:blipFill>
                      <a:blip r:embed="rId14"/>
                      <a:srcRect/>
                      <a:stretch>
                        <a:fillRect/>
                      </a:stretch>
                    </p:blipFill>
                    <p:spPr bwMode="auto">
                      <a:xfrm>
                        <a:off x="3936678" y="5524352"/>
                        <a:ext cx="995362"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1524324603"/>
              </p:ext>
            </p:extLst>
          </p:nvPr>
        </p:nvGraphicFramePr>
        <p:xfrm>
          <a:off x="4280347" y="3459014"/>
          <a:ext cx="1938337" cy="1022350"/>
        </p:xfrm>
        <a:graphic>
          <a:graphicData uri="http://schemas.openxmlformats.org/presentationml/2006/ole">
            <mc:AlternateContent xmlns:mc="http://schemas.openxmlformats.org/markup-compatibility/2006">
              <mc:Choice xmlns:v="urn:schemas-microsoft-com:vml" Requires="v">
                <p:oleObj spid="_x0000_s141584" name="Equation" r:id="rId15" imgW="914400" imgH="482400" progId="Equation.DSMT4">
                  <p:embed/>
                </p:oleObj>
              </mc:Choice>
              <mc:Fallback>
                <p:oleObj name="Equation" r:id="rId15" imgW="914400" imgH="482400" progId="Equation.DSMT4">
                  <p:embed/>
                  <p:pic>
                    <p:nvPicPr>
                      <p:cNvPr id="0" name=""/>
                      <p:cNvPicPr>
                        <a:picLocks noChangeAspect="1" noChangeArrowheads="1"/>
                      </p:cNvPicPr>
                      <p:nvPr/>
                    </p:nvPicPr>
                    <p:blipFill>
                      <a:blip r:embed="rId16"/>
                      <a:srcRect/>
                      <a:stretch>
                        <a:fillRect/>
                      </a:stretch>
                    </p:blipFill>
                    <p:spPr bwMode="auto">
                      <a:xfrm>
                        <a:off x="4280347" y="3459014"/>
                        <a:ext cx="1938337"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1363132190"/>
              </p:ext>
            </p:extLst>
          </p:nvPr>
        </p:nvGraphicFramePr>
        <p:xfrm>
          <a:off x="6272659" y="3459014"/>
          <a:ext cx="1992313" cy="1022350"/>
        </p:xfrm>
        <a:graphic>
          <a:graphicData uri="http://schemas.openxmlformats.org/presentationml/2006/ole">
            <mc:AlternateContent xmlns:mc="http://schemas.openxmlformats.org/markup-compatibility/2006">
              <mc:Choice xmlns:v="urn:schemas-microsoft-com:vml" Requires="v">
                <p:oleObj spid="_x0000_s141585" name="Equation" r:id="rId17" imgW="939600" imgH="482400" progId="Equation.DSMT4">
                  <p:embed/>
                </p:oleObj>
              </mc:Choice>
              <mc:Fallback>
                <p:oleObj name="Equation" r:id="rId17" imgW="939600" imgH="482400" progId="Equation.DSMT4">
                  <p:embed/>
                  <p:pic>
                    <p:nvPicPr>
                      <p:cNvPr id="0" name=""/>
                      <p:cNvPicPr>
                        <a:picLocks noChangeAspect="1" noChangeArrowheads="1"/>
                      </p:cNvPicPr>
                      <p:nvPr/>
                    </p:nvPicPr>
                    <p:blipFill>
                      <a:blip r:embed="rId18"/>
                      <a:srcRect/>
                      <a:stretch>
                        <a:fillRect/>
                      </a:stretch>
                    </p:blipFill>
                    <p:spPr bwMode="auto">
                      <a:xfrm>
                        <a:off x="6272659" y="3459014"/>
                        <a:ext cx="1992313"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5"/>
          <p:cNvGraphicFramePr>
            <a:graphicFrameLocks noChangeAspect="1"/>
          </p:cNvGraphicFramePr>
          <p:nvPr>
            <p:extLst>
              <p:ext uri="{D42A27DB-BD31-4B8C-83A1-F6EECF244321}">
                <p14:modId xmlns:p14="http://schemas.microsoft.com/office/powerpoint/2010/main" val="1874639309"/>
              </p:ext>
            </p:extLst>
          </p:nvPr>
        </p:nvGraphicFramePr>
        <p:xfrm>
          <a:off x="4985197" y="4655989"/>
          <a:ext cx="1990725" cy="1022350"/>
        </p:xfrm>
        <a:graphic>
          <a:graphicData uri="http://schemas.openxmlformats.org/presentationml/2006/ole">
            <mc:AlternateContent xmlns:mc="http://schemas.openxmlformats.org/markup-compatibility/2006">
              <mc:Choice xmlns:v="urn:schemas-microsoft-com:vml" Requires="v">
                <p:oleObj spid="_x0000_s141586" name="Equation" r:id="rId19" imgW="939600" imgH="482400" progId="Equation.DSMT4">
                  <p:embed/>
                </p:oleObj>
              </mc:Choice>
              <mc:Fallback>
                <p:oleObj name="Equation" r:id="rId19" imgW="939600" imgH="482400" progId="Equation.DSMT4">
                  <p:embed/>
                  <p:pic>
                    <p:nvPicPr>
                      <p:cNvPr id="0" name=""/>
                      <p:cNvPicPr>
                        <a:picLocks noChangeAspect="1" noChangeArrowheads="1"/>
                      </p:cNvPicPr>
                      <p:nvPr/>
                    </p:nvPicPr>
                    <p:blipFill>
                      <a:blip r:embed="rId20"/>
                      <a:srcRect/>
                      <a:stretch>
                        <a:fillRect/>
                      </a:stretch>
                    </p:blipFill>
                    <p:spPr bwMode="auto">
                      <a:xfrm>
                        <a:off x="4985197" y="4655989"/>
                        <a:ext cx="199072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
          <p:cNvGraphicFramePr>
            <a:graphicFrameLocks noChangeAspect="1"/>
          </p:cNvGraphicFramePr>
          <p:nvPr>
            <p:extLst>
              <p:ext uri="{D42A27DB-BD31-4B8C-83A1-F6EECF244321}">
                <p14:modId xmlns:p14="http://schemas.microsoft.com/office/powerpoint/2010/main" val="1929007608"/>
              </p:ext>
            </p:extLst>
          </p:nvPr>
        </p:nvGraphicFramePr>
        <p:xfrm>
          <a:off x="6107777" y="5666532"/>
          <a:ext cx="1990725" cy="1022350"/>
        </p:xfrm>
        <a:graphic>
          <a:graphicData uri="http://schemas.openxmlformats.org/presentationml/2006/ole">
            <mc:AlternateContent xmlns:mc="http://schemas.openxmlformats.org/markup-compatibility/2006">
              <mc:Choice xmlns:v="urn:schemas-microsoft-com:vml" Requires="v">
                <p:oleObj spid="_x0000_s141587" name="Equation" r:id="rId21" imgW="939600" imgH="482400" progId="Equation.DSMT4">
                  <p:embed/>
                </p:oleObj>
              </mc:Choice>
              <mc:Fallback>
                <p:oleObj name="Equation" r:id="rId21" imgW="939600" imgH="482400" progId="Equation.DSMT4">
                  <p:embed/>
                  <p:pic>
                    <p:nvPicPr>
                      <p:cNvPr id="0" name=""/>
                      <p:cNvPicPr>
                        <a:picLocks noChangeAspect="1" noChangeArrowheads="1"/>
                      </p:cNvPicPr>
                      <p:nvPr/>
                    </p:nvPicPr>
                    <p:blipFill>
                      <a:blip r:embed="rId22"/>
                      <a:srcRect/>
                      <a:stretch>
                        <a:fillRect/>
                      </a:stretch>
                    </p:blipFill>
                    <p:spPr bwMode="auto">
                      <a:xfrm>
                        <a:off x="6107777" y="5666532"/>
                        <a:ext cx="199072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9242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18773" y="1916832"/>
            <a:ext cx="9144000" cy="4679577"/>
          </a:xfrm>
          <a:prstGeom prst="rect">
            <a:avLst/>
          </a:prstGeom>
          <a:noFill/>
          <a:ln w="9525">
            <a:noFill/>
            <a:miter lim="800000"/>
            <a:headEnd/>
            <a:tailEnd/>
          </a:ln>
          <a:effectLst/>
        </p:spPr>
      </p:pic>
      <p:sp>
        <p:nvSpPr>
          <p:cNvPr id="3" name="标题 1">
            <a:extLst>
              <a:ext uri="{FF2B5EF4-FFF2-40B4-BE49-F238E27FC236}">
                <a16:creationId xmlns:a16="http://schemas.microsoft.com/office/drawing/2014/main" id="{595D2719-5C0B-41A3-8382-832289B84705}"/>
              </a:ext>
            </a:extLst>
          </p:cNvPr>
          <p:cNvSpPr>
            <a:spLocks noGrp="1"/>
          </p:cNvSpPr>
          <p:nvPr>
            <p:ph type="title"/>
          </p:nvPr>
        </p:nvSpPr>
        <p:spPr>
          <a:xfrm>
            <a:off x="457200" y="274638"/>
            <a:ext cx="8229600" cy="1143000"/>
          </a:xfrm>
        </p:spPr>
        <p:txBody>
          <a:bodyPr/>
          <a:lstStyle/>
          <a:p>
            <a:r>
              <a:rPr lang="en-US" altLang="zh-CN" b="1" dirty="0"/>
              <a:t>1.1 </a:t>
            </a:r>
            <a:r>
              <a:rPr lang="zh-CN" altLang="en-US" b="1" dirty="0"/>
              <a:t>几何建模</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a:t>
            </a:r>
            <a:r>
              <a:rPr lang="zh-CN" altLang="en-US" b="1" dirty="0"/>
              <a:t>多项式曲线</a:t>
            </a:r>
          </a:p>
        </p:txBody>
      </p:sp>
      <p:sp>
        <p:nvSpPr>
          <p:cNvPr id="3" name="内容占位符 2"/>
          <p:cNvSpPr>
            <a:spLocks noGrp="1"/>
          </p:cNvSpPr>
          <p:nvPr>
            <p:ph idx="1"/>
          </p:nvPr>
        </p:nvSpPr>
        <p:spPr>
          <a:xfrm>
            <a:off x="457200" y="1600200"/>
            <a:ext cx="8435280" cy="4525963"/>
          </a:xfrm>
        </p:spPr>
        <p:txBody>
          <a:bodyPr/>
          <a:lstStyle/>
          <a:p>
            <a:r>
              <a:rPr lang="en-US" altLang="zh-CN" b="1" dirty="0"/>
              <a:t>3.1.1 </a:t>
            </a:r>
            <a:r>
              <a:rPr lang="zh-CN" altLang="en-US" b="1" dirty="0"/>
              <a:t>平面三次多项式曲线</a:t>
            </a:r>
            <a:endParaRPr lang="en-US" altLang="zh-CN" b="1" dirty="0"/>
          </a:p>
          <a:p>
            <a:pPr lvl="1"/>
            <a:r>
              <a:rPr lang="zh-CN" altLang="en-US" dirty="0"/>
              <a:t>给定多于</a:t>
            </a:r>
            <a:r>
              <a:rPr lang="en-US" altLang="zh-CN" dirty="0"/>
              <a:t>4</a:t>
            </a:r>
            <a:r>
              <a:rPr lang="zh-CN" altLang="en-US" dirty="0"/>
              <a:t>个型值点计算拟合曲线</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60</a:t>
            </a:fld>
            <a:endParaRPr lang="zh-CN" altLang="en-US"/>
          </a:p>
        </p:txBody>
      </p:sp>
      <p:graphicFrame>
        <p:nvGraphicFramePr>
          <p:cNvPr id="12" name="Object 5"/>
          <p:cNvGraphicFramePr>
            <a:graphicFrameLocks noChangeAspect="1"/>
          </p:cNvGraphicFramePr>
          <p:nvPr>
            <p:extLst>
              <p:ext uri="{D42A27DB-BD31-4B8C-83A1-F6EECF244321}">
                <p14:modId xmlns:p14="http://schemas.microsoft.com/office/powerpoint/2010/main" val="210714343"/>
              </p:ext>
            </p:extLst>
          </p:nvPr>
        </p:nvGraphicFramePr>
        <p:xfrm>
          <a:off x="2814637" y="2784497"/>
          <a:ext cx="3738563" cy="511175"/>
        </p:xfrm>
        <a:graphic>
          <a:graphicData uri="http://schemas.openxmlformats.org/presentationml/2006/ole">
            <mc:AlternateContent xmlns:mc="http://schemas.openxmlformats.org/markup-compatibility/2006">
              <mc:Choice xmlns:v="urn:schemas-microsoft-com:vml" Requires="v">
                <p:oleObj spid="_x0000_s135441" name="Equation" r:id="rId4" imgW="1765080" imgH="241200" progId="Equation.DSMT4">
                  <p:embed/>
                </p:oleObj>
              </mc:Choice>
              <mc:Fallback>
                <p:oleObj name="Equation" r:id="rId4" imgW="1765080" imgH="241200" progId="Equation.DSMT4">
                  <p:embed/>
                  <p:pic>
                    <p:nvPicPr>
                      <p:cNvPr id="0" name=""/>
                      <p:cNvPicPr>
                        <a:picLocks noChangeAspect="1" noChangeArrowheads="1"/>
                      </p:cNvPicPr>
                      <p:nvPr/>
                    </p:nvPicPr>
                    <p:blipFill>
                      <a:blip r:embed="rId5"/>
                      <a:srcRect/>
                      <a:stretch>
                        <a:fillRect/>
                      </a:stretch>
                    </p:blipFill>
                    <p:spPr bwMode="auto">
                      <a:xfrm>
                        <a:off x="2814637" y="2784497"/>
                        <a:ext cx="3738563"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 name="图片 23"/>
          <p:cNvPicPr>
            <a:picLocks noChangeAspect="1"/>
          </p:cNvPicPr>
          <p:nvPr/>
        </p:nvPicPr>
        <p:blipFill rotWithShape="1">
          <a:blip r:embed="rId6">
            <a:extLst>
              <a:ext uri="{28A0092B-C50C-407E-A947-70E740481C1C}">
                <a14:useLocalDpi xmlns:a14="http://schemas.microsoft.com/office/drawing/2010/main" val="0"/>
              </a:ext>
            </a:extLst>
          </a:blip>
          <a:srcRect l="2447" t="6172" r="5298" b="5664"/>
          <a:stretch/>
        </p:blipFill>
        <p:spPr>
          <a:xfrm>
            <a:off x="1115616" y="4201196"/>
            <a:ext cx="3456384" cy="2232248"/>
          </a:xfrm>
          <a:prstGeom prst="rect">
            <a:avLst/>
          </a:prstGeom>
        </p:spPr>
      </p:pic>
      <p:sp>
        <p:nvSpPr>
          <p:cNvPr id="25" name="TextBox 5"/>
          <p:cNvSpPr txBox="1"/>
          <p:nvPr/>
        </p:nvSpPr>
        <p:spPr>
          <a:xfrm>
            <a:off x="823641" y="3407608"/>
            <a:ext cx="430557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Given more than four data points</a:t>
            </a:r>
            <a:endParaRPr lang="zh-CN" altLang="en-US" sz="2400" dirty="0"/>
          </a:p>
        </p:txBody>
      </p:sp>
      <p:sp>
        <p:nvSpPr>
          <p:cNvPr id="26" name="矩形 25"/>
          <p:cNvSpPr/>
          <p:nvPr/>
        </p:nvSpPr>
        <p:spPr>
          <a:xfrm>
            <a:off x="827584" y="3409107"/>
            <a:ext cx="7632848" cy="33123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Object 5"/>
          <p:cNvGraphicFramePr>
            <a:graphicFrameLocks noChangeAspect="1"/>
          </p:cNvGraphicFramePr>
          <p:nvPr>
            <p:extLst>
              <p:ext uri="{D42A27DB-BD31-4B8C-83A1-F6EECF244321}">
                <p14:modId xmlns:p14="http://schemas.microsoft.com/office/powerpoint/2010/main" val="1625914123"/>
              </p:ext>
            </p:extLst>
          </p:nvPr>
        </p:nvGraphicFramePr>
        <p:xfrm>
          <a:off x="1061961" y="5687593"/>
          <a:ext cx="1022350" cy="484187"/>
        </p:xfrm>
        <a:graphic>
          <a:graphicData uri="http://schemas.openxmlformats.org/presentationml/2006/ole">
            <mc:AlternateContent xmlns:mc="http://schemas.openxmlformats.org/markup-compatibility/2006">
              <mc:Choice xmlns:v="urn:schemas-microsoft-com:vml" Requires="v">
                <p:oleObj spid="_x0000_s135442" name="Equation" r:id="rId7" imgW="482400" imgH="228600" progId="Equation.DSMT4">
                  <p:embed/>
                </p:oleObj>
              </mc:Choice>
              <mc:Fallback>
                <p:oleObj name="Equation" r:id="rId7" imgW="482400" imgH="228600" progId="Equation.DSMT4">
                  <p:embed/>
                  <p:pic>
                    <p:nvPicPr>
                      <p:cNvPr id="0" name=""/>
                      <p:cNvPicPr>
                        <a:picLocks noChangeAspect="1" noChangeArrowheads="1"/>
                      </p:cNvPicPr>
                      <p:nvPr/>
                    </p:nvPicPr>
                    <p:blipFill>
                      <a:blip r:embed="rId8"/>
                      <a:srcRect/>
                      <a:stretch>
                        <a:fillRect/>
                      </a:stretch>
                    </p:blipFill>
                    <p:spPr bwMode="auto">
                      <a:xfrm>
                        <a:off x="1061961" y="5687593"/>
                        <a:ext cx="102235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5"/>
          <p:cNvGraphicFramePr>
            <a:graphicFrameLocks noChangeAspect="1"/>
          </p:cNvGraphicFramePr>
          <p:nvPr>
            <p:extLst>
              <p:ext uri="{D42A27DB-BD31-4B8C-83A1-F6EECF244321}">
                <p14:modId xmlns:p14="http://schemas.microsoft.com/office/powerpoint/2010/main" val="2509304582"/>
              </p:ext>
            </p:extLst>
          </p:nvPr>
        </p:nvGraphicFramePr>
        <p:xfrm>
          <a:off x="2084311" y="4707583"/>
          <a:ext cx="968375" cy="484188"/>
        </p:xfrm>
        <a:graphic>
          <a:graphicData uri="http://schemas.openxmlformats.org/presentationml/2006/ole">
            <mc:AlternateContent xmlns:mc="http://schemas.openxmlformats.org/markup-compatibility/2006">
              <mc:Choice xmlns:v="urn:schemas-microsoft-com:vml" Requires="v">
                <p:oleObj spid="_x0000_s135443" name="Equation" r:id="rId9" imgW="457200" imgH="228600" progId="Equation.DSMT4">
                  <p:embed/>
                </p:oleObj>
              </mc:Choice>
              <mc:Fallback>
                <p:oleObj name="Equation" r:id="rId9" imgW="457200" imgH="228600" progId="Equation.DSMT4">
                  <p:embed/>
                  <p:pic>
                    <p:nvPicPr>
                      <p:cNvPr id="0" name=""/>
                      <p:cNvPicPr>
                        <a:picLocks noChangeAspect="1" noChangeArrowheads="1"/>
                      </p:cNvPicPr>
                      <p:nvPr/>
                    </p:nvPicPr>
                    <p:blipFill>
                      <a:blip r:embed="rId10"/>
                      <a:srcRect/>
                      <a:stretch>
                        <a:fillRect/>
                      </a:stretch>
                    </p:blipFill>
                    <p:spPr bwMode="auto">
                      <a:xfrm>
                        <a:off x="2084311" y="4707583"/>
                        <a:ext cx="96837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5"/>
          <p:cNvGraphicFramePr>
            <a:graphicFrameLocks noChangeAspect="1"/>
          </p:cNvGraphicFramePr>
          <p:nvPr>
            <p:extLst>
              <p:ext uri="{D42A27DB-BD31-4B8C-83A1-F6EECF244321}">
                <p14:modId xmlns:p14="http://schemas.microsoft.com/office/powerpoint/2010/main" val="3440341940"/>
              </p:ext>
            </p:extLst>
          </p:nvPr>
        </p:nvGraphicFramePr>
        <p:xfrm>
          <a:off x="4048125" y="5378302"/>
          <a:ext cx="1047750" cy="484187"/>
        </p:xfrm>
        <a:graphic>
          <a:graphicData uri="http://schemas.openxmlformats.org/presentationml/2006/ole">
            <mc:AlternateContent xmlns:mc="http://schemas.openxmlformats.org/markup-compatibility/2006">
              <mc:Choice xmlns:v="urn:schemas-microsoft-com:vml" Requires="v">
                <p:oleObj spid="_x0000_s135444" name="Equation" r:id="rId11" imgW="495000" imgH="228600" progId="Equation.DSMT4">
                  <p:embed/>
                </p:oleObj>
              </mc:Choice>
              <mc:Fallback>
                <p:oleObj name="Equation" r:id="rId11" imgW="495000" imgH="228600" progId="Equation.DSMT4">
                  <p:embed/>
                  <p:pic>
                    <p:nvPicPr>
                      <p:cNvPr id="0" name=""/>
                      <p:cNvPicPr>
                        <a:picLocks noChangeAspect="1" noChangeArrowheads="1"/>
                      </p:cNvPicPr>
                      <p:nvPr/>
                    </p:nvPicPr>
                    <p:blipFill>
                      <a:blip r:embed="rId12"/>
                      <a:srcRect/>
                      <a:stretch>
                        <a:fillRect/>
                      </a:stretch>
                    </p:blipFill>
                    <p:spPr bwMode="auto">
                      <a:xfrm>
                        <a:off x="4048125" y="5378302"/>
                        <a:ext cx="104775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732855573"/>
              </p:ext>
            </p:extLst>
          </p:nvPr>
        </p:nvGraphicFramePr>
        <p:xfrm>
          <a:off x="5446440" y="4491731"/>
          <a:ext cx="2770188" cy="1128712"/>
        </p:xfrm>
        <a:graphic>
          <a:graphicData uri="http://schemas.openxmlformats.org/presentationml/2006/ole">
            <mc:AlternateContent xmlns:mc="http://schemas.openxmlformats.org/markup-compatibility/2006">
              <mc:Choice xmlns:v="urn:schemas-microsoft-com:vml" Requires="v">
                <p:oleObj spid="_x0000_s135445" name="Equation" r:id="rId13" imgW="1307880" imgH="533160" progId="Equation.DSMT4">
                  <p:embed/>
                </p:oleObj>
              </mc:Choice>
              <mc:Fallback>
                <p:oleObj name="Equation" r:id="rId13" imgW="1307880" imgH="533160" progId="Equation.DSMT4">
                  <p:embed/>
                  <p:pic>
                    <p:nvPicPr>
                      <p:cNvPr id="0" name=""/>
                      <p:cNvPicPr>
                        <a:picLocks noChangeAspect="1" noChangeArrowheads="1"/>
                      </p:cNvPicPr>
                      <p:nvPr/>
                    </p:nvPicPr>
                    <p:blipFill>
                      <a:blip r:embed="rId14"/>
                      <a:srcRect/>
                      <a:stretch>
                        <a:fillRect/>
                      </a:stretch>
                    </p:blipFill>
                    <p:spPr bwMode="auto">
                      <a:xfrm>
                        <a:off x="5446440" y="4491731"/>
                        <a:ext cx="2770188" cy="1128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8263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a:t>
            </a:r>
            <a:r>
              <a:rPr lang="zh-CN" altLang="en-US" b="1" dirty="0"/>
              <a:t>多项式曲线</a:t>
            </a:r>
          </a:p>
        </p:txBody>
      </p:sp>
      <p:sp>
        <p:nvSpPr>
          <p:cNvPr id="3" name="内容占位符 2"/>
          <p:cNvSpPr>
            <a:spLocks noGrp="1"/>
          </p:cNvSpPr>
          <p:nvPr>
            <p:ph idx="1"/>
          </p:nvPr>
        </p:nvSpPr>
        <p:spPr>
          <a:xfrm>
            <a:off x="457200" y="1600200"/>
            <a:ext cx="8435280" cy="4525963"/>
          </a:xfrm>
        </p:spPr>
        <p:txBody>
          <a:bodyPr/>
          <a:lstStyle/>
          <a:p>
            <a:r>
              <a:rPr lang="en-US" altLang="zh-CN" b="1" dirty="0"/>
              <a:t>3.1.2 </a:t>
            </a:r>
            <a:r>
              <a:rPr lang="zh-CN" altLang="en-US" b="1" dirty="0"/>
              <a:t>平面三次</a:t>
            </a:r>
            <a:r>
              <a:rPr lang="en-US" altLang="zh-CN" b="1" dirty="0" err="1"/>
              <a:t>Hermite</a:t>
            </a:r>
            <a:r>
              <a:rPr lang="zh-CN" altLang="en-US" b="1" dirty="0"/>
              <a:t>曲线</a:t>
            </a:r>
            <a:endParaRPr lang="en-US" altLang="zh-CN" b="1" dirty="0"/>
          </a:p>
          <a:p>
            <a:pPr lvl="1"/>
            <a:r>
              <a:rPr lang="zh-CN" altLang="en-US" dirty="0"/>
              <a:t>给定两个型值点及其一阶导数计算插值曲线</a:t>
            </a:r>
            <a:endParaRPr lang="en-US" altLang="zh-CN" dirty="0"/>
          </a:p>
          <a:p>
            <a:pPr lvl="1"/>
            <a:r>
              <a:rPr lang="zh-CN" altLang="en-US" dirty="0"/>
              <a:t>曲线的参数表达</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61</a:t>
            </a:fld>
            <a:endParaRPr lang="zh-CN" altLang="en-US"/>
          </a:p>
        </p:txBody>
      </p:sp>
      <p:sp>
        <p:nvSpPr>
          <p:cNvPr id="14" name="TextBox 5"/>
          <p:cNvSpPr txBox="1"/>
          <p:nvPr/>
        </p:nvSpPr>
        <p:spPr>
          <a:xfrm>
            <a:off x="823641" y="3407608"/>
            <a:ext cx="605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Given values and derivatives of two data points</a:t>
            </a:r>
            <a:endParaRPr lang="zh-CN" altLang="en-US" sz="2400" dirty="0"/>
          </a:p>
        </p:txBody>
      </p:sp>
      <p:sp>
        <p:nvSpPr>
          <p:cNvPr id="15" name="矩形 14"/>
          <p:cNvSpPr/>
          <p:nvPr/>
        </p:nvSpPr>
        <p:spPr>
          <a:xfrm>
            <a:off x="827584" y="3409107"/>
            <a:ext cx="7632848" cy="33123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4"/>
          <a:srcRect l="2357"/>
          <a:stretch/>
        </p:blipFill>
        <p:spPr>
          <a:xfrm>
            <a:off x="878211" y="4437112"/>
            <a:ext cx="2618698" cy="1366664"/>
          </a:xfrm>
          <a:prstGeom prst="rect">
            <a:avLst/>
          </a:prstGeom>
        </p:spPr>
      </p:pic>
      <p:sp>
        <p:nvSpPr>
          <p:cNvPr id="21" name="TextBox 5"/>
          <p:cNvSpPr txBox="1"/>
          <p:nvPr/>
        </p:nvSpPr>
        <p:spPr>
          <a:xfrm>
            <a:off x="3576228" y="3952494"/>
            <a:ext cx="2197224"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err="1"/>
              <a:t>Hermite</a:t>
            </a:r>
            <a:r>
              <a:rPr lang="zh-CN" altLang="en-US" sz="2400" dirty="0"/>
              <a:t>基函数</a:t>
            </a:r>
          </a:p>
        </p:txBody>
      </p:sp>
      <p:graphicFrame>
        <p:nvGraphicFramePr>
          <p:cNvPr id="22" name="Object 8"/>
          <p:cNvGraphicFramePr>
            <a:graphicFrameLocks noChangeAspect="1"/>
          </p:cNvGraphicFramePr>
          <p:nvPr>
            <p:extLst>
              <p:ext uri="{D42A27DB-BD31-4B8C-83A1-F6EECF244321}">
                <p14:modId xmlns:p14="http://schemas.microsoft.com/office/powerpoint/2010/main" val="501224646"/>
              </p:ext>
            </p:extLst>
          </p:nvPr>
        </p:nvGraphicFramePr>
        <p:xfrm>
          <a:off x="3666306" y="4396167"/>
          <a:ext cx="3340100" cy="511175"/>
        </p:xfrm>
        <a:graphic>
          <a:graphicData uri="http://schemas.openxmlformats.org/presentationml/2006/ole">
            <mc:AlternateContent xmlns:mc="http://schemas.openxmlformats.org/markup-compatibility/2006">
              <mc:Choice xmlns:v="urn:schemas-microsoft-com:vml" Requires="v">
                <p:oleObj spid="_x0000_s129773" name="Equation" r:id="rId5" imgW="1663560" imgH="253800" progId="Equation.DSMT4">
                  <p:embed/>
                </p:oleObj>
              </mc:Choice>
              <mc:Fallback>
                <p:oleObj name="Equation" r:id="rId5" imgW="1663560" imgH="253800" progId="Equation.DSMT4">
                  <p:embed/>
                  <p:pic>
                    <p:nvPicPr>
                      <p:cNvPr id="0" name=""/>
                      <p:cNvPicPr>
                        <a:picLocks noChangeAspect="1" noChangeArrowheads="1"/>
                      </p:cNvPicPr>
                      <p:nvPr/>
                    </p:nvPicPr>
                    <p:blipFill>
                      <a:blip r:embed="rId6"/>
                      <a:srcRect/>
                      <a:stretch>
                        <a:fillRect/>
                      </a:stretch>
                    </p:blipFill>
                    <p:spPr bwMode="auto">
                      <a:xfrm>
                        <a:off x="3666306" y="4396167"/>
                        <a:ext cx="3340100" cy="511175"/>
                      </a:xfrm>
                      <a:prstGeom prst="rect">
                        <a:avLst/>
                      </a:prstGeom>
                      <a:noFill/>
                      <a:ln>
                        <a:noFill/>
                      </a:ln>
                      <a:effectLst/>
                    </p:spPr>
                  </p:pic>
                </p:oleObj>
              </mc:Fallback>
            </mc:AlternateContent>
          </a:graphicData>
        </a:graphic>
      </p:graphicFrame>
      <p:graphicFrame>
        <p:nvGraphicFramePr>
          <p:cNvPr id="23" name="Object 8"/>
          <p:cNvGraphicFramePr>
            <a:graphicFrameLocks noChangeAspect="1"/>
          </p:cNvGraphicFramePr>
          <p:nvPr>
            <p:extLst>
              <p:ext uri="{D42A27DB-BD31-4B8C-83A1-F6EECF244321}">
                <p14:modId xmlns:p14="http://schemas.microsoft.com/office/powerpoint/2010/main" val="150536572"/>
              </p:ext>
            </p:extLst>
          </p:nvPr>
        </p:nvGraphicFramePr>
        <p:xfrm>
          <a:off x="3708115" y="4910961"/>
          <a:ext cx="2065337" cy="460375"/>
        </p:xfrm>
        <a:graphic>
          <a:graphicData uri="http://schemas.openxmlformats.org/presentationml/2006/ole">
            <mc:AlternateContent xmlns:mc="http://schemas.openxmlformats.org/markup-compatibility/2006">
              <mc:Choice xmlns:v="urn:schemas-microsoft-com:vml" Requires="v">
                <p:oleObj spid="_x0000_s129774" name="Equation" r:id="rId7" imgW="1028520" imgH="228600" progId="Equation.DSMT4">
                  <p:embed/>
                </p:oleObj>
              </mc:Choice>
              <mc:Fallback>
                <p:oleObj name="Equation" r:id="rId7" imgW="1028520" imgH="228600" progId="Equation.DSMT4">
                  <p:embed/>
                  <p:pic>
                    <p:nvPicPr>
                      <p:cNvPr id="0" name=""/>
                      <p:cNvPicPr>
                        <a:picLocks noChangeAspect="1" noChangeArrowheads="1"/>
                      </p:cNvPicPr>
                      <p:nvPr/>
                    </p:nvPicPr>
                    <p:blipFill>
                      <a:blip r:embed="rId8"/>
                      <a:srcRect/>
                      <a:stretch>
                        <a:fillRect/>
                      </a:stretch>
                    </p:blipFill>
                    <p:spPr bwMode="auto">
                      <a:xfrm>
                        <a:off x="3708115" y="4910961"/>
                        <a:ext cx="2065337" cy="460375"/>
                      </a:xfrm>
                      <a:prstGeom prst="rect">
                        <a:avLst/>
                      </a:prstGeom>
                      <a:noFill/>
                      <a:ln>
                        <a:noFill/>
                      </a:ln>
                      <a:effectLst/>
                    </p:spPr>
                  </p:pic>
                </p:oleObj>
              </mc:Fallback>
            </mc:AlternateContent>
          </a:graphicData>
        </a:graphic>
      </p:graphicFrame>
      <p:graphicFrame>
        <p:nvGraphicFramePr>
          <p:cNvPr id="31" name="Object 8"/>
          <p:cNvGraphicFramePr>
            <a:graphicFrameLocks noChangeAspect="1"/>
          </p:cNvGraphicFramePr>
          <p:nvPr>
            <p:extLst>
              <p:ext uri="{D42A27DB-BD31-4B8C-83A1-F6EECF244321}">
                <p14:modId xmlns:p14="http://schemas.microsoft.com/office/powerpoint/2010/main" val="1264589606"/>
              </p:ext>
            </p:extLst>
          </p:nvPr>
        </p:nvGraphicFramePr>
        <p:xfrm>
          <a:off x="5872759" y="4910960"/>
          <a:ext cx="2116138" cy="460375"/>
        </p:xfrm>
        <a:graphic>
          <a:graphicData uri="http://schemas.openxmlformats.org/presentationml/2006/ole">
            <mc:AlternateContent xmlns:mc="http://schemas.openxmlformats.org/markup-compatibility/2006">
              <mc:Choice xmlns:v="urn:schemas-microsoft-com:vml" Requires="v">
                <p:oleObj spid="_x0000_s129775" name="Equation" r:id="rId9" imgW="1054080" imgH="228600" progId="Equation.DSMT4">
                  <p:embed/>
                </p:oleObj>
              </mc:Choice>
              <mc:Fallback>
                <p:oleObj name="Equation" r:id="rId9" imgW="1054080" imgH="228600" progId="Equation.DSMT4">
                  <p:embed/>
                  <p:pic>
                    <p:nvPicPr>
                      <p:cNvPr id="0" name=""/>
                      <p:cNvPicPr>
                        <a:picLocks noChangeAspect="1" noChangeArrowheads="1"/>
                      </p:cNvPicPr>
                      <p:nvPr/>
                    </p:nvPicPr>
                    <p:blipFill>
                      <a:blip r:embed="rId10"/>
                      <a:srcRect/>
                      <a:stretch>
                        <a:fillRect/>
                      </a:stretch>
                    </p:blipFill>
                    <p:spPr bwMode="auto">
                      <a:xfrm>
                        <a:off x="5872759" y="4910960"/>
                        <a:ext cx="2116138" cy="460375"/>
                      </a:xfrm>
                      <a:prstGeom prst="rect">
                        <a:avLst/>
                      </a:prstGeom>
                      <a:noFill/>
                      <a:ln>
                        <a:noFill/>
                      </a:ln>
                      <a:effectLst/>
                    </p:spPr>
                  </p:pic>
                </p:oleObj>
              </mc:Fallback>
            </mc:AlternateContent>
          </a:graphicData>
        </a:graphic>
      </p:graphicFrame>
      <p:graphicFrame>
        <p:nvGraphicFramePr>
          <p:cNvPr id="32" name="Object 8"/>
          <p:cNvGraphicFramePr>
            <a:graphicFrameLocks noChangeAspect="1"/>
          </p:cNvGraphicFramePr>
          <p:nvPr>
            <p:extLst>
              <p:ext uri="{D42A27DB-BD31-4B8C-83A1-F6EECF244321}">
                <p14:modId xmlns:p14="http://schemas.microsoft.com/office/powerpoint/2010/main" val="971902975"/>
              </p:ext>
            </p:extLst>
          </p:nvPr>
        </p:nvGraphicFramePr>
        <p:xfrm>
          <a:off x="3708115" y="5334693"/>
          <a:ext cx="4308475" cy="460375"/>
        </p:xfrm>
        <a:graphic>
          <a:graphicData uri="http://schemas.openxmlformats.org/presentationml/2006/ole">
            <mc:AlternateContent xmlns:mc="http://schemas.openxmlformats.org/markup-compatibility/2006">
              <mc:Choice xmlns:v="urn:schemas-microsoft-com:vml" Requires="v">
                <p:oleObj spid="_x0000_s129776" name="Equation" r:id="rId11" imgW="2145960" imgH="228600" progId="Equation.DSMT4">
                  <p:embed/>
                </p:oleObj>
              </mc:Choice>
              <mc:Fallback>
                <p:oleObj name="Equation" r:id="rId11" imgW="2145960" imgH="228600" progId="Equation.DSMT4">
                  <p:embed/>
                  <p:pic>
                    <p:nvPicPr>
                      <p:cNvPr id="0" name=""/>
                      <p:cNvPicPr>
                        <a:picLocks noChangeAspect="1" noChangeArrowheads="1"/>
                      </p:cNvPicPr>
                      <p:nvPr/>
                    </p:nvPicPr>
                    <p:blipFill>
                      <a:blip r:embed="rId12"/>
                      <a:srcRect/>
                      <a:stretch>
                        <a:fillRect/>
                      </a:stretch>
                    </p:blipFill>
                    <p:spPr bwMode="auto">
                      <a:xfrm>
                        <a:off x="3708115" y="5334693"/>
                        <a:ext cx="4308475" cy="460375"/>
                      </a:xfrm>
                      <a:prstGeom prst="rect">
                        <a:avLst/>
                      </a:prstGeom>
                      <a:noFill/>
                      <a:ln>
                        <a:noFill/>
                      </a:ln>
                      <a:effectLst/>
                    </p:spPr>
                  </p:pic>
                </p:oleObj>
              </mc:Fallback>
            </mc:AlternateContent>
          </a:graphicData>
        </a:graphic>
      </p:graphicFrame>
      <p:graphicFrame>
        <p:nvGraphicFramePr>
          <p:cNvPr id="33" name="Object 8"/>
          <p:cNvGraphicFramePr>
            <a:graphicFrameLocks noChangeAspect="1"/>
          </p:cNvGraphicFramePr>
          <p:nvPr>
            <p:extLst>
              <p:ext uri="{D42A27DB-BD31-4B8C-83A1-F6EECF244321}">
                <p14:modId xmlns:p14="http://schemas.microsoft.com/office/powerpoint/2010/main" val="2678846280"/>
              </p:ext>
            </p:extLst>
          </p:nvPr>
        </p:nvGraphicFramePr>
        <p:xfrm>
          <a:off x="3736186" y="5780881"/>
          <a:ext cx="3978275" cy="460375"/>
        </p:xfrm>
        <a:graphic>
          <a:graphicData uri="http://schemas.openxmlformats.org/presentationml/2006/ole">
            <mc:AlternateContent xmlns:mc="http://schemas.openxmlformats.org/markup-compatibility/2006">
              <mc:Choice xmlns:v="urn:schemas-microsoft-com:vml" Requires="v">
                <p:oleObj spid="_x0000_s129777" name="Equation" r:id="rId13" imgW="1981080" imgH="228600" progId="Equation.DSMT4">
                  <p:embed/>
                </p:oleObj>
              </mc:Choice>
              <mc:Fallback>
                <p:oleObj name="Equation" r:id="rId13" imgW="1981080" imgH="228600" progId="Equation.DSMT4">
                  <p:embed/>
                  <p:pic>
                    <p:nvPicPr>
                      <p:cNvPr id="0" name=""/>
                      <p:cNvPicPr>
                        <a:picLocks noChangeAspect="1" noChangeArrowheads="1"/>
                      </p:cNvPicPr>
                      <p:nvPr/>
                    </p:nvPicPr>
                    <p:blipFill>
                      <a:blip r:embed="rId14"/>
                      <a:srcRect/>
                      <a:stretch>
                        <a:fillRect/>
                      </a:stretch>
                    </p:blipFill>
                    <p:spPr bwMode="auto">
                      <a:xfrm>
                        <a:off x="3736186" y="5780881"/>
                        <a:ext cx="3978275" cy="460375"/>
                      </a:xfrm>
                      <a:prstGeom prst="rect">
                        <a:avLst/>
                      </a:prstGeom>
                      <a:noFill/>
                      <a:ln>
                        <a:noFill/>
                      </a:ln>
                      <a:effectLst/>
                    </p:spPr>
                  </p:pic>
                </p:oleObj>
              </mc:Fallback>
            </mc:AlternateContent>
          </a:graphicData>
        </a:graphic>
      </p:graphicFrame>
      <p:graphicFrame>
        <p:nvGraphicFramePr>
          <p:cNvPr id="35" name="Object 8"/>
          <p:cNvGraphicFramePr>
            <a:graphicFrameLocks noChangeAspect="1"/>
          </p:cNvGraphicFramePr>
          <p:nvPr>
            <p:extLst>
              <p:ext uri="{D42A27DB-BD31-4B8C-83A1-F6EECF244321}">
                <p14:modId xmlns:p14="http://schemas.microsoft.com/office/powerpoint/2010/main" val="1129066181"/>
              </p:ext>
            </p:extLst>
          </p:nvPr>
        </p:nvGraphicFramePr>
        <p:xfrm>
          <a:off x="3719936" y="6208713"/>
          <a:ext cx="2217738" cy="460375"/>
        </p:xfrm>
        <a:graphic>
          <a:graphicData uri="http://schemas.openxmlformats.org/presentationml/2006/ole">
            <mc:AlternateContent xmlns:mc="http://schemas.openxmlformats.org/markup-compatibility/2006">
              <mc:Choice xmlns:v="urn:schemas-microsoft-com:vml" Requires="v">
                <p:oleObj spid="_x0000_s129778" name="Equation" r:id="rId15" imgW="1104840" imgH="228600" progId="Equation.DSMT4">
                  <p:embed/>
                </p:oleObj>
              </mc:Choice>
              <mc:Fallback>
                <p:oleObj name="Equation" r:id="rId15" imgW="1104840" imgH="228600" progId="Equation.DSMT4">
                  <p:embed/>
                  <p:pic>
                    <p:nvPicPr>
                      <p:cNvPr id="0" name=""/>
                      <p:cNvPicPr>
                        <a:picLocks noChangeAspect="1" noChangeArrowheads="1"/>
                      </p:cNvPicPr>
                      <p:nvPr/>
                    </p:nvPicPr>
                    <p:blipFill>
                      <a:blip r:embed="rId16"/>
                      <a:srcRect/>
                      <a:stretch>
                        <a:fillRect/>
                      </a:stretch>
                    </p:blipFill>
                    <p:spPr bwMode="auto">
                      <a:xfrm>
                        <a:off x="3719936" y="6208713"/>
                        <a:ext cx="2217738" cy="460375"/>
                      </a:xfrm>
                      <a:prstGeom prst="rect">
                        <a:avLst/>
                      </a:prstGeom>
                      <a:noFill/>
                      <a:ln>
                        <a:noFill/>
                      </a:ln>
                      <a:effectLst/>
                    </p:spPr>
                  </p:pic>
                </p:oleObj>
              </mc:Fallback>
            </mc:AlternateContent>
          </a:graphicData>
        </a:graphic>
      </p:graphicFrame>
      <p:graphicFrame>
        <p:nvGraphicFramePr>
          <p:cNvPr id="36" name="Object 8"/>
          <p:cNvGraphicFramePr>
            <a:graphicFrameLocks noChangeAspect="1"/>
          </p:cNvGraphicFramePr>
          <p:nvPr>
            <p:extLst>
              <p:ext uri="{D42A27DB-BD31-4B8C-83A1-F6EECF244321}">
                <p14:modId xmlns:p14="http://schemas.microsoft.com/office/powerpoint/2010/main" val="3692195742"/>
              </p:ext>
            </p:extLst>
          </p:nvPr>
        </p:nvGraphicFramePr>
        <p:xfrm>
          <a:off x="5950403" y="6208713"/>
          <a:ext cx="2270125" cy="460375"/>
        </p:xfrm>
        <a:graphic>
          <a:graphicData uri="http://schemas.openxmlformats.org/presentationml/2006/ole">
            <mc:AlternateContent xmlns:mc="http://schemas.openxmlformats.org/markup-compatibility/2006">
              <mc:Choice xmlns:v="urn:schemas-microsoft-com:vml" Requires="v">
                <p:oleObj spid="_x0000_s129779" name="Equation" r:id="rId17" imgW="1130040" imgH="228600" progId="Equation.DSMT4">
                  <p:embed/>
                </p:oleObj>
              </mc:Choice>
              <mc:Fallback>
                <p:oleObj name="Equation" r:id="rId17" imgW="1130040" imgH="228600" progId="Equation.DSMT4">
                  <p:embed/>
                  <p:pic>
                    <p:nvPicPr>
                      <p:cNvPr id="0" name=""/>
                      <p:cNvPicPr>
                        <a:picLocks noChangeAspect="1" noChangeArrowheads="1"/>
                      </p:cNvPicPr>
                      <p:nvPr/>
                    </p:nvPicPr>
                    <p:blipFill>
                      <a:blip r:embed="rId18"/>
                      <a:srcRect/>
                      <a:stretch>
                        <a:fillRect/>
                      </a:stretch>
                    </p:blipFill>
                    <p:spPr bwMode="auto">
                      <a:xfrm>
                        <a:off x="5950403" y="6208713"/>
                        <a:ext cx="2270125" cy="4603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88749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a:t>
            </a:r>
            <a:r>
              <a:rPr lang="zh-CN" altLang="en-US" b="1" dirty="0"/>
              <a:t>多项式曲线</a:t>
            </a:r>
          </a:p>
        </p:txBody>
      </p:sp>
      <p:sp>
        <p:nvSpPr>
          <p:cNvPr id="3" name="内容占位符 2"/>
          <p:cNvSpPr>
            <a:spLocks noGrp="1"/>
          </p:cNvSpPr>
          <p:nvPr>
            <p:ph idx="1"/>
          </p:nvPr>
        </p:nvSpPr>
        <p:spPr>
          <a:xfrm>
            <a:off x="457200" y="1600200"/>
            <a:ext cx="8435280" cy="4525963"/>
          </a:xfrm>
        </p:spPr>
        <p:txBody>
          <a:bodyPr/>
          <a:lstStyle/>
          <a:p>
            <a:r>
              <a:rPr lang="en-US" altLang="zh-CN" b="1" dirty="0"/>
              <a:t>3.1.2 </a:t>
            </a:r>
            <a:r>
              <a:rPr lang="zh-CN" altLang="en-US" b="1" dirty="0"/>
              <a:t>平面三次</a:t>
            </a:r>
            <a:r>
              <a:rPr lang="en-US" altLang="zh-CN" b="1" dirty="0" err="1"/>
              <a:t>Hermite</a:t>
            </a:r>
            <a:r>
              <a:rPr lang="zh-CN" altLang="en-US" b="1" dirty="0"/>
              <a:t>曲线</a:t>
            </a:r>
            <a:endParaRPr lang="en-US" altLang="zh-CN" b="1" dirty="0"/>
          </a:p>
          <a:p>
            <a:pPr lvl="1"/>
            <a:r>
              <a:rPr lang="zh-CN" altLang="en-US" dirty="0"/>
              <a:t>给定两个型值点及其一阶导数计算插值曲线</a:t>
            </a:r>
            <a:endParaRPr lang="en-US" altLang="zh-CN" dirty="0"/>
          </a:p>
          <a:p>
            <a:pPr lvl="1"/>
            <a:r>
              <a:rPr lang="zh-CN" altLang="en-US" dirty="0"/>
              <a:t>曲线的参数表达</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62</a:t>
            </a:fld>
            <a:endParaRPr lang="zh-CN" altLang="en-US"/>
          </a:p>
        </p:txBody>
      </p:sp>
      <p:sp>
        <p:nvSpPr>
          <p:cNvPr id="14" name="TextBox 5"/>
          <p:cNvSpPr txBox="1"/>
          <p:nvPr/>
        </p:nvSpPr>
        <p:spPr>
          <a:xfrm>
            <a:off x="823641" y="3407608"/>
            <a:ext cx="60526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Given values and derivatives of two data points</a:t>
            </a:r>
            <a:endParaRPr lang="zh-CN" altLang="en-US" sz="2400" dirty="0"/>
          </a:p>
        </p:txBody>
      </p:sp>
      <p:sp>
        <p:nvSpPr>
          <p:cNvPr id="15" name="矩形 14"/>
          <p:cNvSpPr/>
          <p:nvPr/>
        </p:nvSpPr>
        <p:spPr>
          <a:xfrm>
            <a:off x="827584" y="3409107"/>
            <a:ext cx="7632848" cy="33123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4"/>
          <a:srcRect l="2357"/>
          <a:stretch/>
        </p:blipFill>
        <p:spPr>
          <a:xfrm>
            <a:off x="878211" y="4437112"/>
            <a:ext cx="2618698" cy="1366664"/>
          </a:xfrm>
          <a:prstGeom prst="rect">
            <a:avLst/>
          </a:prstGeom>
        </p:spPr>
      </p:pic>
      <p:graphicFrame>
        <p:nvGraphicFramePr>
          <p:cNvPr id="16" name="Object 8"/>
          <p:cNvGraphicFramePr>
            <a:graphicFrameLocks noChangeAspect="1"/>
          </p:cNvGraphicFramePr>
          <p:nvPr>
            <p:extLst>
              <p:ext uri="{D42A27DB-BD31-4B8C-83A1-F6EECF244321}">
                <p14:modId xmlns:p14="http://schemas.microsoft.com/office/powerpoint/2010/main" val="2436035585"/>
              </p:ext>
            </p:extLst>
          </p:nvPr>
        </p:nvGraphicFramePr>
        <p:xfrm>
          <a:off x="3923928" y="4051835"/>
          <a:ext cx="2576512" cy="1993900"/>
        </p:xfrm>
        <a:graphic>
          <a:graphicData uri="http://schemas.openxmlformats.org/presentationml/2006/ole">
            <mc:AlternateContent xmlns:mc="http://schemas.openxmlformats.org/markup-compatibility/2006">
              <mc:Choice xmlns:v="urn:schemas-microsoft-com:vml" Requires="v">
                <p:oleObj spid="_x0000_s131552" name="Equation" r:id="rId5" imgW="1282680" imgH="990360" progId="Equation.DSMT4">
                  <p:embed/>
                </p:oleObj>
              </mc:Choice>
              <mc:Fallback>
                <p:oleObj name="Equation" r:id="rId5" imgW="1282680" imgH="990360" progId="Equation.DSMT4">
                  <p:embed/>
                  <p:pic>
                    <p:nvPicPr>
                      <p:cNvPr id="0" name=""/>
                      <p:cNvPicPr>
                        <a:picLocks noChangeAspect="1" noChangeArrowheads="1"/>
                      </p:cNvPicPr>
                      <p:nvPr/>
                    </p:nvPicPr>
                    <p:blipFill>
                      <a:blip r:embed="rId6"/>
                      <a:srcRect/>
                      <a:stretch>
                        <a:fillRect/>
                      </a:stretch>
                    </p:blipFill>
                    <p:spPr bwMode="auto">
                      <a:xfrm>
                        <a:off x="3923928" y="4051835"/>
                        <a:ext cx="2576512" cy="1993900"/>
                      </a:xfrm>
                      <a:prstGeom prst="rect">
                        <a:avLst/>
                      </a:prstGeom>
                      <a:noFill/>
                      <a:ln>
                        <a:noFill/>
                      </a:ln>
                      <a:effec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3301986569"/>
              </p:ext>
            </p:extLst>
          </p:nvPr>
        </p:nvGraphicFramePr>
        <p:xfrm>
          <a:off x="981869" y="6226209"/>
          <a:ext cx="7180262" cy="484188"/>
        </p:xfrm>
        <a:graphic>
          <a:graphicData uri="http://schemas.openxmlformats.org/presentationml/2006/ole">
            <mc:AlternateContent xmlns:mc="http://schemas.openxmlformats.org/markup-compatibility/2006">
              <mc:Choice xmlns:v="urn:schemas-microsoft-com:vml" Requires="v">
                <p:oleObj spid="_x0000_s131553" name="Equation" r:id="rId7" imgW="3390840" imgH="228600" progId="Equation.DSMT4">
                  <p:embed/>
                </p:oleObj>
              </mc:Choice>
              <mc:Fallback>
                <p:oleObj name="Equation" r:id="rId7" imgW="3390840" imgH="228600" progId="Equation.DSMT4">
                  <p:embed/>
                  <p:pic>
                    <p:nvPicPr>
                      <p:cNvPr id="0" name=""/>
                      <p:cNvPicPr>
                        <a:picLocks noChangeAspect="1" noChangeArrowheads="1"/>
                      </p:cNvPicPr>
                      <p:nvPr/>
                    </p:nvPicPr>
                    <p:blipFill>
                      <a:blip r:embed="rId8"/>
                      <a:srcRect/>
                      <a:stretch>
                        <a:fillRect/>
                      </a:stretch>
                    </p:blipFill>
                    <p:spPr bwMode="auto">
                      <a:xfrm>
                        <a:off x="981869" y="6226209"/>
                        <a:ext cx="7180262"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左大括号 5"/>
          <p:cNvSpPr/>
          <p:nvPr/>
        </p:nvSpPr>
        <p:spPr>
          <a:xfrm>
            <a:off x="3709543" y="4215681"/>
            <a:ext cx="216024" cy="17281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任意多边形 6"/>
          <p:cNvSpPr/>
          <p:nvPr/>
        </p:nvSpPr>
        <p:spPr>
          <a:xfrm>
            <a:off x="3572981" y="5089358"/>
            <a:ext cx="156808" cy="1155031"/>
          </a:xfrm>
          <a:custGeom>
            <a:avLst/>
            <a:gdLst>
              <a:gd name="connsiteX0" fmla="*/ 120714 w 156808"/>
              <a:gd name="connsiteY0" fmla="*/ 0 h 1155031"/>
              <a:gd name="connsiteX1" fmla="*/ 398 w 156808"/>
              <a:gd name="connsiteY1" fmla="*/ 457200 h 1155031"/>
              <a:gd name="connsiteX2" fmla="*/ 156808 w 156808"/>
              <a:gd name="connsiteY2" fmla="*/ 1155031 h 1155031"/>
            </a:gdLst>
            <a:ahLst/>
            <a:cxnLst>
              <a:cxn ang="0">
                <a:pos x="connsiteX0" y="connsiteY0"/>
              </a:cxn>
              <a:cxn ang="0">
                <a:pos x="connsiteX1" y="connsiteY1"/>
              </a:cxn>
              <a:cxn ang="0">
                <a:pos x="connsiteX2" y="connsiteY2"/>
              </a:cxn>
            </a:cxnLst>
            <a:rect l="l" t="t" r="r" b="b"/>
            <a:pathLst>
              <a:path w="156808" h="1155031">
                <a:moveTo>
                  <a:pt x="120714" y="0"/>
                </a:moveTo>
                <a:cubicBezTo>
                  <a:pt x="57548" y="132347"/>
                  <a:pt x="-5618" y="264695"/>
                  <a:pt x="398" y="457200"/>
                </a:cubicBezTo>
                <a:cubicBezTo>
                  <a:pt x="6414" y="649705"/>
                  <a:pt x="81611" y="902368"/>
                  <a:pt x="156808" y="1155031"/>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23116" y="4304748"/>
            <a:ext cx="2009324" cy="1607459"/>
          </a:xfrm>
          <a:prstGeom prst="rect">
            <a:avLst/>
          </a:prstGeom>
        </p:spPr>
      </p:pic>
      <p:graphicFrame>
        <p:nvGraphicFramePr>
          <p:cNvPr id="24" name="Object 8"/>
          <p:cNvGraphicFramePr>
            <a:graphicFrameLocks noChangeAspect="1"/>
          </p:cNvGraphicFramePr>
          <p:nvPr>
            <p:extLst>
              <p:ext uri="{D42A27DB-BD31-4B8C-83A1-F6EECF244321}">
                <p14:modId xmlns:p14="http://schemas.microsoft.com/office/powerpoint/2010/main" val="3818400709"/>
              </p:ext>
            </p:extLst>
          </p:nvPr>
        </p:nvGraphicFramePr>
        <p:xfrm>
          <a:off x="6793426" y="4127883"/>
          <a:ext cx="638778" cy="384327"/>
        </p:xfrm>
        <a:graphic>
          <a:graphicData uri="http://schemas.openxmlformats.org/presentationml/2006/ole">
            <mc:AlternateContent xmlns:mc="http://schemas.openxmlformats.org/markup-compatibility/2006">
              <mc:Choice xmlns:v="urn:schemas-microsoft-com:vml" Requires="v">
                <p:oleObj spid="_x0000_s131554" name="Equation" r:id="rId10" imgW="380880" imgH="228600" progId="Equation.DSMT4">
                  <p:embed/>
                </p:oleObj>
              </mc:Choice>
              <mc:Fallback>
                <p:oleObj name="Equation" r:id="rId10" imgW="380880" imgH="228600" progId="Equation.DSMT4">
                  <p:embed/>
                  <p:pic>
                    <p:nvPicPr>
                      <p:cNvPr id="0" name=""/>
                      <p:cNvPicPr>
                        <a:picLocks noChangeAspect="1" noChangeArrowheads="1"/>
                      </p:cNvPicPr>
                      <p:nvPr/>
                    </p:nvPicPr>
                    <p:blipFill>
                      <a:blip r:embed="rId11"/>
                      <a:srcRect/>
                      <a:stretch>
                        <a:fillRect/>
                      </a:stretch>
                    </p:blipFill>
                    <p:spPr bwMode="auto">
                      <a:xfrm>
                        <a:off x="6793426" y="4127883"/>
                        <a:ext cx="638778" cy="384327"/>
                      </a:xfrm>
                      <a:prstGeom prst="rect">
                        <a:avLst/>
                      </a:prstGeom>
                      <a:noFill/>
                      <a:ln>
                        <a:noFill/>
                      </a:ln>
                      <a:effectLst/>
                    </p:spPr>
                  </p:pic>
                </p:oleObj>
              </mc:Fallback>
            </mc:AlternateContent>
          </a:graphicData>
        </a:graphic>
      </p:graphicFrame>
      <p:graphicFrame>
        <p:nvGraphicFramePr>
          <p:cNvPr id="25" name="Object 8"/>
          <p:cNvGraphicFramePr>
            <a:graphicFrameLocks noChangeAspect="1"/>
          </p:cNvGraphicFramePr>
          <p:nvPr>
            <p:extLst>
              <p:ext uri="{D42A27DB-BD31-4B8C-83A1-F6EECF244321}">
                <p14:modId xmlns:p14="http://schemas.microsoft.com/office/powerpoint/2010/main" val="749853100"/>
              </p:ext>
            </p:extLst>
          </p:nvPr>
        </p:nvGraphicFramePr>
        <p:xfrm>
          <a:off x="7675633" y="4127882"/>
          <a:ext cx="617574" cy="384327"/>
        </p:xfrm>
        <a:graphic>
          <a:graphicData uri="http://schemas.openxmlformats.org/presentationml/2006/ole">
            <mc:AlternateContent xmlns:mc="http://schemas.openxmlformats.org/markup-compatibility/2006">
              <mc:Choice xmlns:v="urn:schemas-microsoft-com:vml" Requires="v">
                <p:oleObj spid="_x0000_s131555" name="Equation" r:id="rId12" imgW="368280" imgH="228600" progId="Equation.DSMT4">
                  <p:embed/>
                </p:oleObj>
              </mc:Choice>
              <mc:Fallback>
                <p:oleObj name="Equation" r:id="rId12" imgW="368280" imgH="228600" progId="Equation.DSMT4">
                  <p:embed/>
                  <p:pic>
                    <p:nvPicPr>
                      <p:cNvPr id="0" name=""/>
                      <p:cNvPicPr>
                        <a:picLocks noChangeAspect="1" noChangeArrowheads="1"/>
                      </p:cNvPicPr>
                      <p:nvPr/>
                    </p:nvPicPr>
                    <p:blipFill>
                      <a:blip r:embed="rId13"/>
                      <a:srcRect/>
                      <a:stretch>
                        <a:fillRect/>
                      </a:stretch>
                    </p:blipFill>
                    <p:spPr bwMode="auto">
                      <a:xfrm>
                        <a:off x="7675633" y="4127882"/>
                        <a:ext cx="617574" cy="384327"/>
                      </a:xfrm>
                      <a:prstGeom prst="rect">
                        <a:avLst/>
                      </a:prstGeom>
                      <a:noFill/>
                      <a:ln>
                        <a:noFill/>
                      </a:ln>
                      <a:effectLst/>
                    </p:spPr>
                  </p:pic>
                </p:oleObj>
              </mc:Fallback>
            </mc:AlternateContent>
          </a:graphicData>
        </a:graphic>
      </p:graphicFrame>
      <p:graphicFrame>
        <p:nvGraphicFramePr>
          <p:cNvPr id="26" name="Object 8"/>
          <p:cNvGraphicFramePr>
            <a:graphicFrameLocks noChangeAspect="1"/>
          </p:cNvGraphicFramePr>
          <p:nvPr>
            <p:extLst>
              <p:ext uri="{D42A27DB-BD31-4B8C-83A1-F6EECF244321}">
                <p14:modId xmlns:p14="http://schemas.microsoft.com/office/powerpoint/2010/main" val="2740103402"/>
              </p:ext>
            </p:extLst>
          </p:nvPr>
        </p:nvGraphicFramePr>
        <p:xfrm>
          <a:off x="7316968" y="5120444"/>
          <a:ext cx="589086" cy="355166"/>
        </p:xfrm>
        <a:graphic>
          <a:graphicData uri="http://schemas.openxmlformats.org/presentationml/2006/ole">
            <mc:AlternateContent xmlns:mc="http://schemas.openxmlformats.org/markup-compatibility/2006">
              <mc:Choice xmlns:v="urn:schemas-microsoft-com:vml" Requires="v">
                <p:oleObj spid="_x0000_s131556" name="Equation" r:id="rId14" imgW="380880" imgH="228600" progId="Equation.DSMT4">
                  <p:embed/>
                </p:oleObj>
              </mc:Choice>
              <mc:Fallback>
                <p:oleObj name="Equation" r:id="rId14" imgW="380880" imgH="228600" progId="Equation.DSMT4">
                  <p:embed/>
                  <p:pic>
                    <p:nvPicPr>
                      <p:cNvPr id="0" name=""/>
                      <p:cNvPicPr>
                        <a:picLocks noChangeAspect="1" noChangeArrowheads="1"/>
                      </p:cNvPicPr>
                      <p:nvPr/>
                    </p:nvPicPr>
                    <p:blipFill>
                      <a:blip r:embed="rId15"/>
                      <a:srcRect/>
                      <a:stretch>
                        <a:fillRect/>
                      </a:stretch>
                    </p:blipFill>
                    <p:spPr bwMode="auto">
                      <a:xfrm>
                        <a:off x="7316968" y="5120444"/>
                        <a:ext cx="589086" cy="355166"/>
                      </a:xfrm>
                      <a:prstGeom prst="rect">
                        <a:avLst/>
                      </a:prstGeom>
                      <a:noFill/>
                      <a:ln>
                        <a:noFill/>
                      </a:ln>
                      <a:effectLst/>
                    </p:spPr>
                  </p:pic>
                </p:oleObj>
              </mc:Fallback>
            </mc:AlternateContent>
          </a:graphicData>
        </a:graphic>
      </p:graphicFrame>
      <p:graphicFrame>
        <p:nvGraphicFramePr>
          <p:cNvPr id="27" name="Object 8"/>
          <p:cNvGraphicFramePr>
            <a:graphicFrameLocks noChangeAspect="1"/>
          </p:cNvGraphicFramePr>
          <p:nvPr>
            <p:extLst>
              <p:ext uri="{D42A27DB-BD31-4B8C-83A1-F6EECF244321}">
                <p14:modId xmlns:p14="http://schemas.microsoft.com/office/powerpoint/2010/main" val="1427958678"/>
              </p:ext>
            </p:extLst>
          </p:nvPr>
        </p:nvGraphicFramePr>
        <p:xfrm>
          <a:off x="7725401" y="5717013"/>
          <a:ext cx="570715" cy="355166"/>
        </p:xfrm>
        <a:graphic>
          <a:graphicData uri="http://schemas.openxmlformats.org/presentationml/2006/ole">
            <mc:AlternateContent xmlns:mc="http://schemas.openxmlformats.org/markup-compatibility/2006">
              <mc:Choice xmlns:v="urn:schemas-microsoft-com:vml" Requires="v">
                <p:oleObj spid="_x0000_s131557" name="Equation" r:id="rId16" imgW="368280" imgH="228600" progId="Equation.DSMT4">
                  <p:embed/>
                </p:oleObj>
              </mc:Choice>
              <mc:Fallback>
                <p:oleObj name="Equation" r:id="rId16" imgW="368280" imgH="228600" progId="Equation.DSMT4">
                  <p:embed/>
                  <p:pic>
                    <p:nvPicPr>
                      <p:cNvPr id="0" name=""/>
                      <p:cNvPicPr>
                        <a:picLocks noChangeAspect="1" noChangeArrowheads="1"/>
                      </p:cNvPicPr>
                      <p:nvPr/>
                    </p:nvPicPr>
                    <p:blipFill>
                      <a:blip r:embed="rId17"/>
                      <a:srcRect/>
                      <a:stretch>
                        <a:fillRect/>
                      </a:stretch>
                    </p:blipFill>
                    <p:spPr bwMode="auto">
                      <a:xfrm>
                        <a:off x="7725401" y="5717013"/>
                        <a:ext cx="570715" cy="3551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61839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1678F-AA1B-4447-BA2D-1A22AF694D33}"/>
              </a:ext>
            </a:extLst>
          </p:cNvPr>
          <p:cNvSpPr>
            <a:spLocks noGrp="1"/>
          </p:cNvSpPr>
          <p:nvPr>
            <p:ph type="title"/>
          </p:nvPr>
        </p:nvSpPr>
        <p:spPr/>
        <p:txBody>
          <a:bodyPr/>
          <a:lstStyle/>
          <a:p>
            <a:r>
              <a:rPr lang="en-US" altLang="zh-CN" b="1" dirty="0"/>
              <a:t>3.1 </a:t>
            </a:r>
            <a:r>
              <a:rPr lang="zh-CN" altLang="en-US" b="1" dirty="0"/>
              <a:t>多项式曲线</a:t>
            </a:r>
            <a:endParaRPr lang="zh-CN" altLang="en-US" dirty="0"/>
          </a:p>
        </p:txBody>
      </p:sp>
      <p:sp>
        <p:nvSpPr>
          <p:cNvPr id="3" name="内容占位符 2">
            <a:extLst>
              <a:ext uri="{FF2B5EF4-FFF2-40B4-BE49-F238E27FC236}">
                <a16:creationId xmlns:a16="http://schemas.microsoft.com/office/drawing/2014/main" id="{FE0EE12F-7538-4217-8B0D-D214880B24D0}"/>
              </a:ext>
            </a:extLst>
          </p:cNvPr>
          <p:cNvSpPr>
            <a:spLocks noGrp="1"/>
          </p:cNvSpPr>
          <p:nvPr>
            <p:ph idx="1"/>
          </p:nvPr>
        </p:nvSpPr>
        <p:spPr/>
        <p:txBody>
          <a:bodyPr/>
          <a:lstStyle/>
          <a:p>
            <a:r>
              <a:rPr lang="en-US" altLang="zh-CN" b="1" dirty="0"/>
              <a:t>3.1.2 </a:t>
            </a:r>
            <a:r>
              <a:rPr lang="zh-CN" altLang="en-US" b="1" dirty="0"/>
              <a:t>多项式曲线的缺点</a:t>
            </a:r>
            <a:endParaRPr lang="en-US" altLang="zh-CN" b="1" dirty="0"/>
          </a:p>
          <a:p>
            <a:endParaRPr lang="zh-CN" altLang="en-US" dirty="0"/>
          </a:p>
        </p:txBody>
      </p:sp>
      <p:sp>
        <p:nvSpPr>
          <p:cNvPr id="4" name="灯片编号占位符 3">
            <a:extLst>
              <a:ext uri="{FF2B5EF4-FFF2-40B4-BE49-F238E27FC236}">
                <a16:creationId xmlns:a16="http://schemas.microsoft.com/office/drawing/2014/main" id="{37667C67-B893-4DC4-BBD4-28FC5FC3C4B6}"/>
              </a:ext>
            </a:extLst>
          </p:cNvPr>
          <p:cNvSpPr>
            <a:spLocks noGrp="1"/>
          </p:cNvSpPr>
          <p:nvPr>
            <p:ph type="sldNum" sz="quarter" idx="12"/>
          </p:nvPr>
        </p:nvSpPr>
        <p:spPr/>
        <p:txBody>
          <a:bodyPr/>
          <a:lstStyle/>
          <a:p>
            <a:fld id="{0C913308-F349-4B6D-A68A-DD1791B4A57B}" type="slidenum">
              <a:rPr lang="zh-CN" altLang="en-US" smtClean="0"/>
              <a:t>63</a:t>
            </a:fld>
            <a:endParaRPr lang="zh-CN" altLang="en-US"/>
          </a:p>
        </p:txBody>
      </p:sp>
      <p:pic>
        <p:nvPicPr>
          <p:cNvPr id="6" name="Picture 2">
            <a:extLst>
              <a:ext uri="{FF2B5EF4-FFF2-40B4-BE49-F238E27FC236}">
                <a16:creationId xmlns:a16="http://schemas.microsoft.com/office/drawing/2014/main" id="{1053F4CE-B198-47B8-9D0B-62F9FD802D5E}"/>
              </a:ext>
            </a:extLst>
          </p:cNvPr>
          <p:cNvPicPr>
            <a:picLocks noChangeAspect="1" noChangeArrowheads="1"/>
          </p:cNvPicPr>
          <p:nvPr/>
        </p:nvPicPr>
        <p:blipFill>
          <a:blip r:embed="rId2" cstate="print"/>
          <a:srcRect/>
          <a:stretch>
            <a:fillRect/>
          </a:stretch>
        </p:blipFill>
        <p:spPr bwMode="auto">
          <a:xfrm>
            <a:off x="827584" y="2430587"/>
            <a:ext cx="7614394" cy="4164470"/>
          </a:xfrm>
          <a:prstGeom prst="rect">
            <a:avLst/>
          </a:prstGeom>
          <a:noFill/>
          <a:ln w="9525">
            <a:noFill/>
            <a:miter lim="800000"/>
            <a:headEnd/>
            <a:tailEnd/>
          </a:ln>
          <a:effectLst/>
        </p:spPr>
      </p:pic>
    </p:spTree>
    <p:extLst>
      <p:ext uri="{BB962C8B-B14F-4D97-AF65-F5344CB8AC3E}">
        <p14:creationId xmlns:p14="http://schemas.microsoft.com/office/powerpoint/2010/main" val="125857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1678F-AA1B-4447-BA2D-1A22AF694D33}"/>
              </a:ext>
            </a:extLst>
          </p:cNvPr>
          <p:cNvSpPr>
            <a:spLocks noGrp="1"/>
          </p:cNvSpPr>
          <p:nvPr>
            <p:ph type="title"/>
          </p:nvPr>
        </p:nvSpPr>
        <p:spPr/>
        <p:txBody>
          <a:bodyPr/>
          <a:lstStyle/>
          <a:p>
            <a:r>
              <a:rPr lang="en-US" altLang="zh-CN" b="1" dirty="0"/>
              <a:t>3.1 </a:t>
            </a:r>
            <a:r>
              <a:rPr lang="zh-CN" altLang="en-US" b="1" dirty="0"/>
              <a:t>多项式曲线</a:t>
            </a:r>
            <a:endParaRPr lang="zh-CN" altLang="en-US" dirty="0"/>
          </a:p>
        </p:txBody>
      </p:sp>
      <p:sp>
        <p:nvSpPr>
          <p:cNvPr id="3" name="内容占位符 2">
            <a:extLst>
              <a:ext uri="{FF2B5EF4-FFF2-40B4-BE49-F238E27FC236}">
                <a16:creationId xmlns:a16="http://schemas.microsoft.com/office/drawing/2014/main" id="{FE0EE12F-7538-4217-8B0D-D214880B24D0}"/>
              </a:ext>
            </a:extLst>
          </p:cNvPr>
          <p:cNvSpPr>
            <a:spLocks noGrp="1"/>
          </p:cNvSpPr>
          <p:nvPr>
            <p:ph idx="1"/>
          </p:nvPr>
        </p:nvSpPr>
        <p:spPr/>
        <p:txBody>
          <a:bodyPr/>
          <a:lstStyle/>
          <a:p>
            <a:r>
              <a:rPr lang="en-US" altLang="zh-CN" b="1" dirty="0"/>
              <a:t>3.1.2 </a:t>
            </a:r>
            <a:r>
              <a:rPr lang="zh-CN" altLang="en-US" b="1" dirty="0"/>
              <a:t>多项式曲线的缺点</a:t>
            </a:r>
            <a:endParaRPr lang="en-US" altLang="zh-CN" b="1" dirty="0"/>
          </a:p>
          <a:p>
            <a:endParaRPr lang="zh-CN" altLang="en-US" dirty="0"/>
          </a:p>
        </p:txBody>
      </p:sp>
      <p:sp>
        <p:nvSpPr>
          <p:cNvPr id="4" name="灯片编号占位符 3">
            <a:extLst>
              <a:ext uri="{FF2B5EF4-FFF2-40B4-BE49-F238E27FC236}">
                <a16:creationId xmlns:a16="http://schemas.microsoft.com/office/drawing/2014/main" id="{37667C67-B893-4DC4-BBD4-28FC5FC3C4B6}"/>
              </a:ext>
            </a:extLst>
          </p:cNvPr>
          <p:cNvSpPr>
            <a:spLocks noGrp="1"/>
          </p:cNvSpPr>
          <p:nvPr>
            <p:ph type="sldNum" sz="quarter" idx="12"/>
          </p:nvPr>
        </p:nvSpPr>
        <p:spPr/>
        <p:txBody>
          <a:bodyPr/>
          <a:lstStyle/>
          <a:p>
            <a:fld id="{0C913308-F349-4B6D-A68A-DD1791B4A57B}" type="slidenum">
              <a:rPr lang="zh-CN" altLang="en-US" smtClean="0"/>
              <a:t>64</a:t>
            </a:fld>
            <a:endParaRPr lang="zh-CN" altLang="en-US"/>
          </a:p>
        </p:txBody>
      </p:sp>
      <p:pic>
        <p:nvPicPr>
          <p:cNvPr id="5" name="Picture 2">
            <a:extLst>
              <a:ext uri="{FF2B5EF4-FFF2-40B4-BE49-F238E27FC236}">
                <a16:creationId xmlns:a16="http://schemas.microsoft.com/office/drawing/2014/main" id="{D4DA463E-5729-4811-AD15-18C941D837E6}"/>
              </a:ext>
            </a:extLst>
          </p:cNvPr>
          <p:cNvPicPr>
            <a:picLocks noChangeAspect="1" noChangeArrowheads="1"/>
          </p:cNvPicPr>
          <p:nvPr/>
        </p:nvPicPr>
        <p:blipFill>
          <a:blip r:embed="rId2" cstate="print"/>
          <a:srcRect/>
          <a:stretch>
            <a:fillRect/>
          </a:stretch>
        </p:blipFill>
        <p:spPr bwMode="auto">
          <a:xfrm>
            <a:off x="827584" y="2236359"/>
            <a:ext cx="7649990" cy="4147451"/>
          </a:xfrm>
          <a:prstGeom prst="rect">
            <a:avLst/>
          </a:prstGeom>
          <a:noFill/>
          <a:ln w="9525">
            <a:noFill/>
            <a:miter lim="800000"/>
            <a:headEnd/>
            <a:tailEnd/>
          </a:ln>
          <a:effectLst/>
        </p:spPr>
      </p:pic>
    </p:spTree>
    <p:extLst>
      <p:ext uri="{BB962C8B-B14F-4D97-AF65-F5344CB8AC3E}">
        <p14:creationId xmlns:p14="http://schemas.microsoft.com/office/powerpoint/2010/main" val="585851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1678F-AA1B-4447-BA2D-1A22AF694D33}"/>
              </a:ext>
            </a:extLst>
          </p:cNvPr>
          <p:cNvSpPr>
            <a:spLocks noGrp="1"/>
          </p:cNvSpPr>
          <p:nvPr>
            <p:ph type="title"/>
          </p:nvPr>
        </p:nvSpPr>
        <p:spPr/>
        <p:txBody>
          <a:bodyPr/>
          <a:lstStyle/>
          <a:p>
            <a:r>
              <a:rPr lang="en-US" altLang="zh-CN" b="1" dirty="0"/>
              <a:t>3.1 </a:t>
            </a:r>
            <a:r>
              <a:rPr lang="zh-CN" altLang="en-US" b="1" dirty="0"/>
              <a:t>多项式曲线</a:t>
            </a:r>
            <a:endParaRPr lang="zh-CN" altLang="en-US" dirty="0"/>
          </a:p>
        </p:txBody>
      </p:sp>
      <p:sp>
        <p:nvSpPr>
          <p:cNvPr id="3" name="内容占位符 2">
            <a:extLst>
              <a:ext uri="{FF2B5EF4-FFF2-40B4-BE49-F238E27FC236}">
                <a16:creationId xmlns:a16="http://schemas.microsoft.com/office/drawing/2014/main" id="{FE0EE12F-7538-4217-8B0D-D214880B24D0}"/>
              </a:ext>
            </a:extLst>
          </p:cNvPr>
          <p:cNvSpPr>
            <a:spLocks noGrp="1"/>
          </p:cNvSpPr>
          <p:nvPr>
            <p:ph idx="1"/>
          </p:nvPr>
        </p:nvSpPr>
        <p:spPr/>
        <p:txBody>
          <a:bodyPr/>
          <a:lstStyle/>
          <a:p>
            <a:r>
              <a:rPr lang="en-US" altLang="zh-CN" b="1" dirty="0"/>
              <a:t>3.1.2 </a:t>
            </a:r>
            <a:r>
              <a:rPr lang="zh-CN" altLang="en-US" b="1" dirty="0"/>
              <a:t>多项式曲线的缺点</a:t>
            </a:r>
            <a:endParaRPr lang="en-US" altLang="zh-CN" b="1" dirty="0"/>
          </a:p>
          <a:p>
            <a:endParaRPr lang="zh-CN" altLang="en-US" dirty="0"/>
          </a:p>
        </p:txBody>
      </p:sp>
      <p:sp>
        <p:nvSpPr>
          <p:cNvPr id="4" name="灯片编号占位符 3">
            <a:extLst>
              <a:ext uri="{FF2B5EF4-FFF2-40B4-BE49-F238E27FC236}">
                <a16:creationId xmlns:a16="http://schemas.microsoft.com/office/drawing/2014/main" id="{37667C67-B893-4DC4-BBD4-28FC5FC3C4B6}"/>
              </a:ext>
            </a:extLst>
          </p:cNvPr>
          <p:cNvSpPr>
            <a:spLocks noGrp="1"/>
          </p:cNvSpPr>
          <p:nvPr>
            <p:ph type="sldNum" sz="quarter" idx="12"/>
          </p:nvPr>
        </p:nvSpPr>
        <p:spPr/>
        <p:txBody>
          <a:bodyPr/>
          <a:lstStyle/>
          <a:p>
            <a:fld id="{0C913308-F349-4B6D-A68A-DD1791B4A57B}" type="slidenum">
              <a:rPr lang="zh-CN" altLang="en-US" smtClean="0"/>
              <a:t>65</a:t>
            </a:fld>
            <a:endParaRPr lang="zh-CN" altLang="en-US"/>
          </a:p>
        </p:txBody>
      </p:sp>
      <p:pic>
        <p:nvPicPr>
          <p:cNvPr id="7" name="Picture 2">
            <a:extLst>
              <a:ext uri="{FF2B5EF4-FFF2-40B4-BE49-F238E27FC236}">
                <a16:creationId xmlns:a16="http://schemas.microsoft.com/office/drawing/2014/main" id="{71FC41A7-118D-4F51-9001-253208C6946D}"/>
              </a:ext>
            </a:extLst>
          </p:cNvPr>
          <p:cNvPicPr>
            <a:picLocks noChangeAspect="1" noChangeArrowheads="1"/>
          </p:cNvPicPr>
          <p:nvPr/>
        </p:nvPicPr>
        <p:blipFill>
          <a:blip r:embed="rId2" cstate="print"/>
          <a:srcRect/>
          <a:stretch>
            <a:fillRect/>
          </a:stretch>
        </p:blipFill>
        <p:spPr bwMode="auto">
          <a:xfrm>
            <a:off x="725169" y="2236836"/>
            <a:ext cx="7693661" cy="4302076"/>
          </a:xfrm>
          <a:prstGeom prst="rect">
            <a:avLst/>
          </a:prstGeom>
          <a:noFill/>
          <a:ln w="9525">
            <a:noFill/>
            <a:miter lim="800000"/>
            <a:headEnd/>
            <a:tailEnd/>
          </a:ln>
          <a:effectLst/>
        </p:spPr>
      </p:pic>
    </p:spTree>
    <p:extLst>
      <p:ext uri="{BB962C8B-B14F-4D97-AF65-F5344CB8AC3E}">
        <p14:creationId xmlns:p14="http://schemas.microsoft.com/office/powerpoint/2010/main" val="1295986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1678F-AA1B-4447-BA2D-1A22AF694D33}"/>
              </a:ext>
            </a:extLst>
          </p:cNvPr>
          <p:cNvSpPr>
            <a:spLocks noGrp="1"/>
          </p:cNvSpPr>
          <p:nvPr>
            <p:ph type="title"/>
          </p:nvPr>
        </p:nvSpPr>
        <p:spPr/>
        <p:txBody>
          <a:bodyPr/>
          <a:lstStyle/>
          <a:p>
            <a:r>
              <a:rPr lang="en-US" altLang="zh-CN" b="1" dirty="0"/>
              <a:t>3.1 </a:t>
            </a:r>
            <a:r>
              <a:rPr lang="zh-CN" altLang="en-US" b="1" dirty="0"/>
              <a:t>多项式曲线</a:t>
            </a:r>
            <a:endParaRPr lang="zh-CN" altLang="en-US" dirty="0"/>
          </a:p>
        </p:txBody>
      </p:sp>
      <p:sp>
        <p:nvSpPr>
          <p:cNvPr id="3" name="内容占位符 2">
            <a:extLst>
              <a:ext uri="{FF2B5EF4-FFF2-40B4-BE49-F238E27FC236}">
                <a16:creationId xmlns:a16="http://schemas.microsoft.com/office/drawing/2014/main" id="{FE0EE12F-7538-4217-8B0D-D214880B24D0}"/>
              </a:ext>
            </a:extLst>
          </p:cNvPr>
          <p:cNvSpPr>
            <a:spLocks noGrp="1"/>
          </p:cNvSpPr>
          <p:nvPr>
            <p:ph idx="1"/>
          </p:nvPr>
        </p:nvSpPr>
        <p:spPr/>
        <p:txBody>
          <a:bodyPr/>
          <a:lstStyle/>
          <a:p>
            <a:r>
              <a:rPr lang="en-US" altLang="zh-CN" b="1" dirty="0"/>
              <a:t>3.1.2 </a:t>
            </a:r>
            <a:r>
              <a:rPr lang="zh-CN" altLang="en-US" b="1" dirty="0"/>
              <a:t>多项式曲线的缺点</a:t>
            </a:r>
            <a:endParaRPr lang="en-US" altLang="zh-CN" b="1" dirty="0"/>
          </a:p>
          <a:p>
            <a:endParaRPr lang="zh-CN" altLang="en-US" dirty="0"/>
          </a:p>
        </p:txBody>
      </p:sp>
      <p:sp>
        <p:nvSpPr>
          <p:cNvPr id="4" name="灯片编号占位符 3">
            <a:extLst>
              <a:ext uri="{FF2B5EF4-FFF2-40B4-BE49-F238E27FC236}">
                <a16:creationId xmlns:a16="http://schemas.microsoft.com/office/drawing/2014/main" id="{37667C67-B893-4DC4-BBD4-28FC5FC3C4B6}"/>
              </a:ext>
            </a:extLst>
          </p:cNvPr>
          <p:cNvSpPr>
            <a:spLocks noGrp="1"/>
          </p:cNvSpPr>
          <p:nvPr>
            <p:ph type="sldNum" sz="quarter" idx="12"/>
          </p:nvPr>
        </p:nvSpPr>
        <p:spPr/>
        <p:txBody>
          <a:bodyPr/>
          <a:lstStyle/>
          <a:p>
            <a:fld id="{0C913308-F349-4B6D-A68A-DD1791B4A57B}" type="slidenum">
              <a:rPr lang="zh-CN" altLang="en-US" smtClean="0"/>
              <a:t>66</a:t>
            </a:fld>
            <a:endParaRPr lang="zh-CN" altLang="en-US"/>
          </a:p>
        </p:txBody>
      </p:sp>
      <p:pic>
        <p:nvPicPr>
          <p:cNvPr id="5" name="Picture 2">
            <a:extLst>
              <a:ext uri="{FF2B5EF4-FFF2-40B4-BE49-F238E27FC236}">
                <a16:creationId xmlns:a16="http://schemas.microsoft.com/office/drawing/2014/main" id="{F5E1E92E-0AA6-44C0-9A9D-5D76177FD151}"/>
              </a:ext>
            </a:extLst>
          </p:cNvPr>
          <p:cNvPicPr>
            <a:picLocks noChangeAspect="1" noChangeArrowheads="1"/>
          </p:cNvPicPr>
          <p:nvPr/>
        </p:nvPicPr>
        <p:blipFill>
          <a:blip r:embed="rId2" cstate="print"/>
          <a:srcRect/>
          <a:stretch>
            <a:fillRect/>
          </a:stretch>
        </p:blipFill>
        <p:spPr bwMode="auto">
          <a:xfrm>
            <a:off x="611560" y="2329041"/>
            <a:ext cx="7988700" cy="4379417"/>
          </a:xfrm>
          <a:prstGeom prst="rect">
            <a:avLst/>
          </a:prstGeom>
          <a:noFill/>
          <a:ln w="9525">
            <a:noFill/>
            <a:miter lim="800000"/>
            <a:headEnd/>
            <a:tailEnd/>
          </a:ln>
          <a:effectLst/>
        </p:spPr>
      </p:pic>
    </p:spTree>
    <p:extLst>
      <p:ext uri="{BB962C8B-B14F-4D97-AF65-F5344CB8AC3E}">
        <p14:creationId xmlns:p14="http://schemas.microsoft.com/office/powerpoint/2010/main" val="252800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1678F-AA1B-4447-BA2D-1A22AF694D33}"/>
              </a:ext>
            </a:extLst>
          </p:cNvPr>
          <p:cNvSpPr>
            <a:spLocks noGrp="1"/>
          </p:cNvSpPr>
          <p:nvPr>
            <p:ph type="title"/>
          </p:nvPr>
        </p:nvSpPr>
        <p:spPr/>
        <p:txBody>
          <a:bodyPr/>
          <a:lstStyle/>
          <a:p>
            <a:r>
              <a:rPr lang="en-US" altLang="zh-CN" b="1" dirty="0"/>
              <a:t>3.1 </a:t>
            </a:r>
            <a:r>
              <a:rPr lang="zh-CN" altLang="en-US" b="1" dirty="0"/>
              <a:t>多项式曲线</a:t>
            </a:r>
            <a:endParaRPr lang="zh-CN" altLang="en-US" dirty="0"/>
          </a:p>
        </p:txBody>
      </p:sp>
      <p:sp>
        <p:nvSpPr>
          <p:cNvPr id="3" name="内容占位符 2">
            <a:extLst>
              <a:ext uri="{FF2B5EF4-FFF2-40B4-BE49-F238E27FC236}">
                <a16:creationId xmlns:a16="http://schemas.microsoft.com/office/drawing/2014/main" id="{FE0EE12F-7538-4217-8B0D-D214880B24D0}"/>
              </a:ext>
            </a:extLst>
          </p:cNvPr>
          <p:cNvSpPr>
            <a:spLocks noGrp="1"/>
          </p:cNvSpPr>
          <p:nvPr>
            <p:ph idx="1"/>
          </p:nvPr>
        </p:nvSpPr>
        <p:spPr/>
        <p:txBody>
          <a:bodyPr/>
          <a:lstStyle/>
          <a:p>
            <a:r>
              <a:rPr lang="en-US" altLang="zh-CN" b="1" dirty="0"/>
              <a:t>3.1.2 </a:t>
            </a:r>
            <a:r>
              <a:rPr lang="zh-CN" altLang="en-US" b="1" dirty="0"/>
              <a:t>多项式曲线的缺点</a:t>
            </a:r>
            <a:endParaRPr lang="en-US" altLang="zh-CN" b="1" dirty="0"/>
          </a:p>
          <a:p>
            <a:endParaRPr lang="zh-CN" altLang="en-US" dirty="0"/>
          </a:p>
        </p:txBody>
      </p:sp>
      <p:sp>
        <p:nvSpPr>
          <p:cNvPr id="4" name="灯片编号占位符 3">
            <a:extLst>
              <a:ext uri="{FF2B5EF4-FFF2-40B4-BE49-F238E27FC236}">
                <a16:creationId xmlns:a16="http://schemas.microsoft.com/office/drawing/2014/main" id="{37667C67-B893-4DC4-BBD4-28FC5FC3C4B6}"/>
              </a:ext>
            </a:extLst>
          </p:cNvPr>
          <p:cNvSpPr>
            <a:spLocks noGrp="1"/>
          </p:cNvSpPr>
          <p:nvPr>
            <p:ph type="sldNum" sz="quarter" idx="12"/>
          </p:nvPr>
        </p:nvSpPr>
        <p:spPr/>
        <p:txBody>
          <a:bodyPr/>
          <a:lstStyle/>
          <a:p>
            <a:fld id="{0C913308-F349-4B6D-A68A-DD1791B4A57B}" type="slidenum">
              <a:rPr lang="zh-CN" altLang="en-US" smtClean="0"/>
              <a:t>67</a:t>
            </a:fld>
            <a:endParaRPr lang="zh-CN" altLang="en-US"/>
          </a:p>
        </p:txBody>
      </p:sp>
      <p:sp>
        <p:nvSpPr>
          <p:cNvPr id="7" name="Content Placeholder 2">
            <a:extLst>
              <a:ext uri="{FF2B5EF4-FFF2-40B4-BE49-F238E27FC236}">
                <a16:creationId xmlns:a16="http://schemas.microsoft.com/office/drawing/2014/main" id="{DC6C6AA9-08E4-4C6A-8D9C-913066BDAB4A}"/>
              </a:ext>
            </a:extLst>
          </p:cNvPr>
          <p:cNvSpPr txBox="1">
            <a:spLocks/>
          </p:cNvSpPr>
          <p:nvPr/>
        </p:nvSpPr>
        <p:spPr>
          <a:xfrm>
            <a:off x="755576" y="2247565"/>
            <a:ext cx="8070643" cy="4114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zh-CN" altLang="en-US" dirty="0">
                <a:solidFill>
                  <a:schemeClr val="tx1"/>
                </a:solidFill>
              </a:rPr>
              <a:t>在这个例子里，我们使用</a:t>
            </a:r>
            <a:r>
              <a:rPr lang="en-US" altLang="zh-CN" dirty="0">
                <a:solidFill>
                  <a:schemeClr val="tx1"/>
                </a:solidFill>
              </a:rPr>
              <a:t>                               (</a:t>
            </a:r>
            <a:r>
              <a:rPr lang="zh-CN" altLang="en-US" dirty="0">
                <a:solidFill>
                  <a:schemeClr val="tx1"/>
                </a:solidFill>
              </a:rPr>
              <a:t>而不是幂函数</a:t>
            </a:r>
            <a:r>
              <a:rPr lang="en-US" altLang="zh-CN" dirty="0">
                <a:solidFill>
                  <a:schemeClr val="tx1"/>
                </a:solidFill>
              </a:rPr>
              <a:t> </a:t>
            </a:r>
            <a:r>
              <a:rPr lang="en-US" altLang="zh-CN" i="1" dirty="0">
                <a:solidFill>
                  <a:schemeClr val="tx1"/>
                </a:solidFill>
              </a:rPr>
              <a:t>            </a:t>
            </a:r>
            <a:r>
              <a:rPr lang="en-US" altLang="zh-CN" dirty="0">
                <a:solidFill>
                  <a:schemeClr val="tx1"/>
                </a:solidFill>
              </a:rPr>
              <a:t>)</a:t>
            </a:r>
            <a:r>
              <a:rPr lang="zh-CN" altLang="en-US" dirty="0">
                <a:solidFill>
                  <a:schemeClr val="tx1"/>
                </a:solidFill>
              </a:rPr>
              <a:t>作为基函数，使得系数具有了某种直观的意义，是什么？</a:t>
            </a:r>
          </a:p>
        </p:txBody>
      </p:sp>
      <p:graphicFrame>
        <p:nvGraphicFramePr>
          <p:cNvPr id="9" name="对象 8">
            <a:extLst>
              <a:ext uri="{FF2B5EF4-FFF2-40B4-BE49-F238E27FC236}">
                <a16:creationId xmlns:a16="http://schemas.microsoft.com/office/drawing/2014/main" id="{CB875F5F-B5EB-4FBD-B22C-B660D8DABF44}"/>
              </a:ext>
            </a:extLst>
          </p:cNvPr>
          <p:cNvGraphicFramePr>
            <a:graphicFrameLocks noChangeAspect="1"/>
          </p:cNvGraphicFramePr>
          <p:nvPr>
            <p:extLst>
              <p:ext uri="{D42A27DB-BD31-4B8C-83A1-F6EECF244321}">
                <p14:modId xmlns:p14="http://schemas.microsoft.com/office/powerpoint/2010/main" val="2012176036"/>
              </p:ext>
            </p:extLst>
          </p:nvPr>
        </p:nvGraphicFramePr>
        <p:xfrm>
          <a:off x="5436096" y="2247565"/>
          <a:ext cx="2740593" cy="615235"/>
        </p:xfrm>
        <a:graphic>
          <a:graphicData uri="http://schemas.openxmlformats.org/presentationml/2006/ole">
            <mc:AlternateContent xmlns:mc="http://schemas.openxmlformats.org/markup-compatibility/2006">
              <mc:Choice xmlns:v="urn:schemas-microsoft-com:vml" Requires="v">
                <p:oleObj spid="_x0000_s147470" name="Equation" r:id="rId3" imgW="1244520" imgH="279360" progId="Equation.DSMT4">
                  <p:embed/>
                </p:oleObj>
              </mc:Choice>
              <mc:Fallback>
                <p:oleObj name="Equation" r:id="rId3" imgW="1244520" imgH="279360" progId="Equation.DSMT4">
                  <p:embed/>
                  <p:pic>
                    <p:nvPicPr>
                      <p:cNvPr id="2" name="对象 1">
                        <a:extLst>
                          <a:ext uri="{FF2B5EF4-FFF2-40B4-BE49-F238E27FC236}">
                            <a16:creationId xmlns:a16="http://schemas.microsoft.com/office/drawing/2014/main" id="{2DF74C89-787C-40DC-B72D-2C6A761A0887}"/>
                          </a:ext>
                        </a:extLst>
                      </p:cNvPr>
                      <p:cNvPicPr/>
                      <p:nvPr/>
                    </p:nvPicPr>
                    <p:blipFill>
                      <a:blip r:embed="rId4"/>
                      <a:stretch>
                        <a:fillRect/>
                      </a:stretch>
                    </p:blipFill>
                    <p:spPr>
                      <a:xfrm>
                        <a:off x="5436096" y="2247565"/>
                        <a:ext cx="2740593" cy="61523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200F7B92-7BC2-4DA9-9A20-D4301D32C222}"/>
              </a:ext>
            </a:extLst>
          </p:cNvPr>
          <p:cNvGraphicFramePr>
            <a:graphicFrameLocks noChangeAspect="1"/>
          </p:cNvGraphicFramePr>
          <p:nvPr>
            <p:extLst>
              <p:ext uri="{D42A27DB-BD31-4B8C-83A1-F6EECF244321}">
                <p14:modId xmlns:p14="http://schemas.microsoft.com/office/powerpoint/2010/main" val="423407757"/>
              </p:ext>
            </p:extLst>
          </p:nvPr>
        </p:nvGraphicFramePr>
        <p:xfrm>
          <a:off x="2824882" y="2636912"/>
          <a:ext cx="1315070" cy="639764"/>
        </p:xfrm>
        <a:graphic>
          <a:graphicData uri="http://schemas.openxmlformats.org/presentationml/2006/ole">
            <mc:AlternateContent xmlns:mc="http://schemas.openxmlformats.org/markup-compatibility/2006">
              <mc:Choice xmlns:v="urn:schemas-microsoft-com:vml" Requires="v">
                <p:oleObj spid="_x0000_s147471" name="Equation" r:id="rId5" imgW="469800" imgH="228600" progId="Equation.DSMT4">
                  <p:embed/>
                </p:oleObj>
              </mc:Choice>
              <mc:Fallback>
                <p:oleObj name="Equation" r:id="rId5" imgW="469800" imgH="228600" progId="Equation.DSMT4">
                  <p:embed/>
                  <p:pic>
                    <p:nvPicPr>
                      <p:cNvPr id="9" name="对象 8">
                        <a:extLst>
                          <a:ext uri="{FF2B5EF4-FFF2-40B4-BE49-F238E27FC236}">
                            <a16:creationId xmlns:a16="http://schemas.microsoft.com/office/drawing/2014/main" id="{1E70C895-8F75-4023-8E4C-54258AD09E4B}"/>
                          </a:ext>
                        </a:extLst>
                      </p:cNvPr>
                      <p:cNvPicPr/>
                      <p:nvPr/>
                    </p:nvPicPr>
                    <p:blipFill>
                      <a:blip r:embed="rId6"/>
                      <a:stretch>
                        <a:fillRect/>
                      </a:stretch>
                    </p:blipFill>
                    <p:spPr>
                      <a:xfrm>
                        <a:off x="2824882" y="2636912"/>
                        <a:ext cx="1315070" cy="639764"/>
                      </a:xfrm>
                      <a:prstGeom prst="rect">
                        <a:avLst/>
                      </a:prstGeom>
                    </p:spPr>
                  </p:pic>
                </p:oleObj>
              </mc:Fallback>
            </mc:AlternateContent>
          </a:graphicData>
        </a:graphic>
      </p:graphicFrame>
      <p:pic>
        <p:nvPicPr>
          <p:cNvPr id="12" name="Picture 2">
            <a:extLst>
              <a:ext uri="{FF2B5EF4-FFF2-40B4-BE49-F238E27FC236}">
                <a16:creationId xmlns:a16="http://schemas.microsoft.com/office/drawing/2014/main" id="{CCC32B1E-53F5-4962-8518-E12B6BFC2D2C}"/>
              </a:ext>
            </a:extLst>
          </p:cNvPr>
          <p:cNvPicPr>
            <a:picLocks noChangeAspect="1" noChangeArrowheads="1"/>
          </p:cNvPicPr>
          <p:nvPr/>
        </p:nvPicPr>
        <p:blipFill>
          <a:blip r:embed="rId7" cstate="print"/>
          <a:srcRect/>
          <a:stretch>
            <a:fillRect/>
          </a:stretch>
        </p:blipFill>
        <p:spPr bwMode="auto">
          <a:xfrm>
            <a:off x="1187624" y="3995201"/>
            <a:ext cx="7271645" cy="1723380"/>
          </a:xfrm>
          <a:prstGeom prst="rect">
            <a:avLst/>
          </a:prstGeom>
          <a:noFill/>
          <a:ln w="9525">
            <a:noFill/>
            <a:miter lim="800000"/>
            <a:headEnd/>
            <a:tailEnd/>
          </a:ln>
          <a:effectLst/>
        </p:spPr>
      </p:pic>
    </p:spTree>
    <p:extLst>
      <p:ext uri="{BB962C8B-B14F-4D97-AF65-F5344CB8AC3E}">
        <p14:creationId xmlns:p14="http://schemas.microsoft.com/office/powerpoint/2010/main" val="150612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Bezier</a:t>
            </a:r>
            <a:r>
              <a:rPr lang="zh-CN" altLang="en-US" b="1" dirty="0"/>
              <a:t>曲线</a:t>
            </a:r>
            <a:r>
              <a:rPr lang="en-US" altLang="zh-CN" b="1" dirty="0"/>
              <a:t>/</a:t>
            </a:r>
            <a:r>
              <a:rPr lang="zh-CN" altLang="en-US" b="1" dirty="0"/>
              <a:t>曲面</a:t>
            </a:r>
          </a:p>
        </p:txBody>
      </p:sp>
      <p:sp>
        <p:nvSpPr>
          <p:cNvPr id="3" name="内容占位符 2"/>
          <p:cNvSpPr>
            <a:spLocks noGrp="1"/>
          </p:cNvSpPr>
          <p:nvPr>
            <p:ph idx="1"/>
          </p:nvPr>
        </p:nvSpPr>
        <p:spPr>
          <a:xfrm>
            <a:off x="457200" y="1600200"/>
            <a:ext cx="8435280" cy="4525963"/>
          </a:xfrm>
        </p:spPr>
        <p:txBody>
          <a:bodyPr/>
          <a:lstStyle/>
          <a:p>
            <a:r>
              <a:rPr lang="en-US" altLang="zh-CN" b="1" dirty="0"/>
              <a:t>3.2.1 Bezier</a:t>
            </a:r>
            <a:r>
              <a:rPr lang="zh-CN" altLang="en-US" b="1" dirty="0"/>
              <a:t>曲线</a:t>
            </a:r>
            <a:endParaRPr lang="en-US" altLang="zh-CN" b="1" dirty="0"/>
          </a:p>
          <a:p>
            <a:pPr lvl="1"/>
            <a:r>
              <a:rPr lang="zh-CN" altLang="en-US" dirty="0"/>
              <a:t>历史</a:t>
            </a:r>
            <a:endParaRPr lang="en-US" altLang="zh-CN" dirty="0"/>
          </a:p>
          <a:p>
            <a:pPr lvl="2"/>
            <a:r>
              <a:rPr lang="en-US" altLang="zh-CN" dirty="0"/>
              <a:t>Bezier</a:t>
            </a:r>
            <a:r>
              <a:rPr lang="zh-CN" altLang="en-US" dirty="0"/>
              <a:t>曲线于</a:t>
            </a:r>
            <a:r>
              <a:rPr lang="en-US" altLang="zh-CN" dirty="0"/>
              <a:t>1960</a:t>
            </a:r>
            <a:r>
              <a:rPr lang="zh-CN" altLang="en-US" dirty="0"/>
              <a:t>年，由法国工程师皮埃尔</a:t>
            </a:r>
            <a:r>
              <a:rPr lang="en-US" altLang="zh-CN" dirty="0"/>
              <a:t>·</a:t>
            </a:r>
            <a:r>
              <a:rPr lang="zh-CN" altLang="en-US" dirty="0"/>
              <a:t>贝塞尔（</a:t>
            </a:r>
            <a:r>
              <a:rPr lang="en-US" altLang="zh-CN" dirty="0"/>
              <a:t>Pierre </a:t>
            </a:r>
            <a:r>
              <a:rPr lang="en-US" altLang="zh-CN" dirty="0" err="1"/>
              <a:t>Bézier</a:t>
            </a:r>
            <a:r>
              <a:rPr lang="zh-CN" altLang="en-US" dirty="0"/>
              <a:t>）在汽车外形设计时所采用</a:t>
            </a:r>
          </a:p>
          <a:p>
            <a:pPr lvl="2"/>
            <a:r>
              <a:rPr lang="zh-CN" altLang="en-US" dirty="0"/>
              <a:t>最早由</a:t>
            </a:r>
            <a:r>
              <a:rPr lang="en-US" altLang="zh-CN" dirty="0"/>
              <a:t>Paul de </a:t>
            </a:r>
            <a:r>
              <a:rPr lang="en-US" altLang="zh-CN" dirty="0" err="1"/>
              <a:t>Casteljau</a:t>
            </a:r>
            <a:r>
              <a:rPr lang="zh-CN" altLang="en-US" dirty="0"/>
              <a:t>（保罗</a:t>
            </a:r>
            <a:r>
              <a:rPr lang="en-US" altLang="zh-CN" dirty="0"/>
              <a:t>·</a:t>
            </a:r>
            <a:r>
              <a:rPr lang="zh-CN" altLang="en-US" dirty="0"/>
              <a:t>德</a:t>
            </a:r>
            <a:r>
              <a:rPr lang="en-US" altLang="zh-CN" dirty="0"/>
              <a:t>·</a:t>
            </a:r>
            <a:r>
              <a:rPr lang="zh-CN" altLang="en-US" dirty="0"/>
              <a:t>卡斯特里奥）于</a:t>
            </a:r>
            <a:r>
              <a:rPr lang="en-US" altLang="zh-CN" dirty="0"/>
              <a:t>1959</a:t>
            </a:r>
            <a:r>
              <a:rPr lang="zh-CN" altLang="en-US" dirty="0"/>
              <a:t>年运用</a:t>
            </a:r>
            <a:r>
              <a:rPr lang="en-US" altLang="zh-CN" dirty="0"/>
              <a:t>de </a:t>
            </a:r>
            <a:r>
              <a:rPr lang="en-US" altLang="zh-CN" dirty="0" err="1"/>
              <a:t>Casteljau</a:t>
            </a:r>
            <a:r>
              <a:rPr lang="zh-CN" altLang="en-US" dirty="0"/>
              <a:t>算法开发</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68</a:t>
            </a:fld>
            <a:endParaRPr lang="zh-CN" altLang="en-US"/>
          </a:p>
        </p:txBody>
      </p:sp>
      <p:grpSp>
        <p:nvGrpSpPr>
          <p:cNvPr id="28" name="组合 27"/>
          <p:cNvGrpSpPr/>
          <p:nvPr/>
        </p:nvGrpSpPr>
        <p:grpSpPr>
          <a:xfrm>
            <a:off x="6012160" y="4091069"/>
            <a:ext cx="2294785" cy="2630406"/>
            <a:chOff x="6156176" y="4091069"/>
            <a:chExt cx="2294785" cy="2630406"/>
          </a:xfrm>
        </p:grpSpPr>
        <p:pic>
          <p:nvPicPr>
            <p:cNvPr id="29" name="图片 28"/>
            <p:cNvPicPr>
              <a:picLocks noChangeAspect="1"/>
            </p:cNvPicPr>
            <p:nvPr/>
          </p:nvPicPr>
          <p:blipFill>
            <a:blip r:embed="rId3"/>
            <a:stretch>
              <a:fillRect/>
            </a:stretch>
          </p:blipFill>
          <p:spPr>
            <a:xfrm>
              <a:off x="6372200" y="4091069"/>
              <a:ext cx="2078761" cy="2630406"/>
            </a:xfrm>
            <a:prstGeom prst="rect">
              <a:avLst/>
            </a:prstGeom>
          </p:spPr>
        </p:pic>
        <p:sp>
          <p:nvSpPr>
            <p:cNvPr id="30" name="矩形 29"/>
            <p:cNvSpPr/>
            <p:nvPr/>
          </p:nvSpPr>
          <p:spPr>
            <a:xfrm>
              <a:off x="6156176" y="4365104"/>
              <a:ext cx="504056" cy="560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648544" y="4475388"/>
            <a:ext cx="5579640" cy="1569660"/>
          </a:xfrm>
          <a:prstGeom prst="rect">
            <a:avLst/>
          </a:prstGeom>
          <a:noFill/>
        </p:spPr>
        <p:txBody>
          <a:bodyPr wrap="square" rtlCol="0">
            <a:spAutoFit/>
          </a:bodyPr>
          <a:lstStyle/>
          <a:p>
            <a:pPr marL="342900" indent="-342900">
              <a:buSzPct val="80000"/>
              <a:buFont typeface="Wingdings" panose="05000000000000000000" pitchFamily="2" charset="2"/>
              <a:buChar char="l"/>
            </a:pPr>
            <a:r>
              <a:rPr lang="en-US" altLang="zh-CN" sz="2400" dirty="0"/>
              <a:t>Pierre </a:t>
            </a:r>
            <a:r>
              <a:rPr lang="en-US" altLang="zh-CN" sz="2400" dirty="0" err="1"/>
              <a:t>Bézier</a:t>
            </a:r>
            <a:r>
              <a:rPr lang="en-US" altLang="zh-CN" sz="2400" dirty="0"/>
              <a:t> (1910~1999), </a:t>
            </a:r>
            <a:r>
              <a:rPr lang="zh-CN" altLang="en-US" sz="2400" dirty="0"/>
              <a:t>雷诺公司，法国工程师。</a:t>
            </a:r>
            <a:endParaRPr lang="en-US" altLang="zh-CN" sz="2400" dirty="0"/>
          </a:p>
          <a:p>
            <a:pPr marL="342900" indent="-342900">
              <a:buSzPct val="80000"/>
              <a:buFont typeface="Wingdings" panose="05000000000000000000" pitchFamily="2" charset="2"/>
              <a:buChar char="l"/>
            </a:pPr>
            <a:r>
              <a:rPr lang="en-US" altLang="zh-CN" sz="2400" dirty="0"/>
              <a:t>Paul de </a:t>
            </a:r>
            <a:r>
              <a:rPr lang="en-US" altLang="zh-CN" sz="2400" dirty="0" err="1"/>
              <a:t>Casteljau</a:t>
            </a:r>
            <a:r>
              <a:rPr lang="zh-CN" altLang="en-US" sz="2400" dirty="0"/>
              <a:t> </a:t>
            </a:r>
            <a:r>
              <a:rPr lang="en-US" altLang="zh-CN" sz="2400" dirty="0"/>
              <a:t>(1930~), </a:t>
            </a:r>
            <a:r>
              <a:rPr lang="zh-CN" altLang="en-US" sz="2400" dirty="0"/>
              <a:t>雪铁龙公司，法国工程师</a:t>
            </a:r>
            <a:endParaRPr lang="en-US" altLang="zh-CN" sz="2400" dirty="0"/>
          </a:p>
        </p:txBody>
      </p:sp>
    </p:spTree>
    <p:extLst>
      <p:ext uri="{BB962C8B-B14F-4D97-AF65-F5344CB8AC3E}">
        <p14:creationId xmlns:p14="http://schemas.microsoft.com/office/powerpoint/2010/main" val="377354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2E799-0371-4D3C-AC77-96E09CB39C5E}"/>
              </a:ext>
            </a:extLst>
          </p:cNvPr>
          <p:cNvSpPr>
            <a:spLocks noGrp="1"/>
          </p:cNvSpPr>
          <p:nvPr>
            <p:ph type="title"/>
          </p:nvPr>
        </p:nvSpPr>
        <p:spPr/>
        <p:txBody>
          <a:bodyPr/>
          <a:lstStyle/>
          <a:p>
            <a:r>
              <a:rPr lang="en-US" altLang="zh-CN" b="1" dirty="0"/>
              <a:t>3.2 Bezier</a:t>
            </a:r>
            <a:r>
              <a:rPr lang="zh-CN" altLang="en-US" b="1" dirty="0"/>
              <a:t>曲线</a:t>
            </a:r>
            <a:r>
              <a:rPr lang="en-US" altLang="zh-CN" b="1" dirty="0"/>
              <a:t>/</a:t>
            </a:r>
            <a:r>
              <a:rPr lang="zh-CN" altLang="en-US" b="1" dirty="0"/>
              <a:t>曲面</a:t>
            </a:r>
            <a:endParaRPr lang="zh-CN" altLang="en-US" dirty="0"/>
          </a:p>
        </p:txBody>
      </p:sp>
      <p:sp>
        <p:nvSpPr>
          <p:cNvPr id="4" name="灯片编号占位符 3">
            <a:extLst>
              <a:ext uri="{FF2B5EF4-FFF2-40B4-BE49-F238E27FC236}">
                <a16:creationId xmlns:a16="http://schemas.microsoft.com/office/drawing/2014/main" id="{A2B4979D-BB9C-4DAB-9640-62FF755F6185}"/>
              </a:ext>
            </a:extLst>
          </p:cNvPr>
          <p:cNvSpPr>
            <a:spLocks noGrp="1"/>
          </p:cNvSpPr>
          <p:nvPr>
            <p:ph type="sldNum" sz="quarter" idx="12"/>
          </p:nvPr>
        </p:nvSpPr>
        <p:spPr/>
        <p:txBody>
          <a:bodyPr/>
          <a:lstStyle/>
          <a:p>
            <a:fld id="{0C913308-F349-4B6D-A68A-DD1791B4A57B}" type="slidenum">
              <a:rPr lang="zh-CN" altLang="en-US" smtClean="0"/>
              <a:t>69</a:t>
            </a:fld>
            <a:endParaRPr lang="zh-CN" altLang="en-US"/>
          </a:p>
        </p:txBody>
      </p:sp>
      <p:sp>
        <p:nvSpPr>
          <p:cNvPr id="7" name="Content Placeholder 2">
            <a:extLst>
              <a:ext uri="{FF2B5EF4-FFF2-40B4-BE49-F238E27FC236}">
                <a16:creationId xmlns:a16="http://schemas.microsoft.com/office/drawing/2014/main" id="{6094A2A4-2AAA-43A8-83CC-8F6060C7172B}"/>
              </a:ext>
            </a:extLst>
          </p:cNvPr>
          <p:cNvSpPr>
            <a:spLocks noGrp="1"/>
          </p:cNvSpPr>
          <p:nvPr/>
        </p:nvSpPr>
        <p:spPr bwMode="auto">
          <a:xfrm>
            <a:off x="899592" y="1609091"/>
            <a:ext cx="787355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0" fontAlgn="base" hangingPunct="0">
              <a:spcBef>
                <a:spcPct val="20000"/>
              </a:spcBef>
              <a:spcAft>
                <a:spcPct val="0"/>
              </a:spcAft>
              <a:buClr>
                <a:schemeClr val="tx1"/>
              </a:buClr>
              <a:buSzPct val="70000"/>
              <a:buFont typeface="Wingdings"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itchFamily="2" charset="2"/>
              <a:buChar char="l"/>
              <a:defRPr sz="2800">
                <a:solidFill>
                  <a:schemeClr val="tx2"/>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2"/>
                </a:solidFill>
                <a:latin typeface="+mn-lt"/>
                <a:ea typeface="+mn-ea"/>
              </a:defRPr>
            </a:lvl4pPr>
            <a:lvl5pPr marL="2057400" indent="-228600" algn="l" rtl="0" eaLnBrk="0" fontAlgn="base" hangingPunct="0">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r>
              <a:rPr lang="en-US" altLang="zh-CN" dirty="0">
                <a:solidFill>
                  <a:schemeClr val="tx1"/>
                </a:solidFill>
              </a:rPr>
              <a:t>Bezier</a:t>
            </a:r>
            <a:r>
              <a:rPr lang="zh-CN" altLang="en-US" dirty="0">
                <a:solidFill>
                  <a:schemeClr val="tx1"/>
                </a:solidFill>
              </a:rPr>
              <a:t>曲线由一条折线决定</a:t>
            </a:r>
            <a:endParaRPr lang="en-US" altLang="zh-CN" dirty="0">
              <a:solidFill>
                <a:schemeClr val="tx1"/>
              </a:solidFill>
            </a:endParaRPr>
          </a:p>
          <a:p>
            <a:pPr lvl="1"/>
            <a:r>
              <a:rPr lang="zh-CN" altLang="en-US" dirty="0">
                <a:solidFill>
                  <a:schemeClr val="tx1"/>
                </a:solidFill>
              </a:rPr>
              <a:t>称为控制多边形，多边形的顶点称为控制点</a:t>
            </a:r>
            <a:endParaRPr lang="en-US" altLang="zh-CN" i="1" dirty="0">
              <a:solidFill>
                <a:schemeClr val="tx1"/>
              </a:solidFill>
            </a:endParaRPr>
          </a:p>
          <a:p>
            <a:pPr lvl="1"/>
            <a:r>
              <a:rPr lang="zh-CN" altLang="en-US" dirty="0">
                <a:solidFill>
                  <a:schemeClr val="tx1"/>
                </a:solidFill>
              </a:rPr>
              <a:t>控制点按顺序形成一条折线</a:t>
            </a:r>
            <a:endParaRPr lang="en-US" altLang="zh-CN" dirty="0">
              <a:solidFill>
                <a:schemeClr val="tx1"/>
              </a:solidFill>
            </a:endParaRPr>
          </a:p>
          <a:p>
            <a:pPr lvl="1"/>
            <a:endParaRPr lang="en-US" altLang="zh-CN" dirty="0">
              <a:solidFill>
                <a:schemeClr val="tx1"/>
              </a:solidFill>
            </a:endParaRPr>
          </a:p>
          <a:p>
            <a:r>
              <a:rPr lang="zh-CN" altLang="en-US" dirty="0">
                <a:solidFill>
                  <a:schemeClr val="tx1"/>
                </a:solidFill>
              </a:rPr>
              <a:t>控制顶点可以为任意数量，</a:t>
            </a:r>
            <a:r>
              <a:rPr lang="en-US" altLang="zh-CN" dirty="0">
                <a:solidFill>
                  <a:schemeClr val="tx1"/>
                </a:solidFill>
              </a:rPr>
              <a:t>3</a:t>
            </a:r>
            <a:r>
              <a:rPr lang="zh-CN" altLang="en-US" dirty="0">
                <a:solidFill>
                  <a:schemeClr val="tx1"/>
                </a:solidFill>
              </a:rPr>
              <a:t>个或者</a:t>
            </a:r>
            <a:r>
              <a:rPr lang="en-US" altLang="zh-CN" dirty="0">
                <a:solidFill>
                  <a:schemeClr val="tx1"/>
                </a:solidFill>
              </a:rPr>
              <a:t>4</a:t>
            </a:r>
            <a:r>
              <a:rPr lang="zh-CN" altLang="en-US" dirty="0">
                <a:solidFill>
                  <a:schemeClr val="tx1"/>
                </a:solidFill>
              </a:rPr>
              <a:t>个是最常见的</a:t>
            </a:r>
            <a:endParaRPr lang="en-US" altLang="zh-CN" dirty="0">
              <a:solidFill>
                <a:schemeClr val="tx1"/>
              </a:solidFill>
            </a:endParaRPr>
          </a:p>
          <a:p>
            <a:pPr lvl="1"/>
            <a:r>
              <a:rPr lang="zh-CN" altLang="en-US" dirty="0">
                <a:solidFill>
                  <a:schemeClr val="tx1"/>
                </a:solidFill>
              </a:rPr>
              <a:t>曲线的阶 </a:t>
            </a:r>
            <a:r>
              <a:rPr lang="en-US" altLang="zh-CN" dirty="0">
                <a:solidFill>
                  <a:schemeClr val="tx1"/>
                </a:solidFill>
              </a:rPr>
              <a:t>= </a:t>
            </a:r>
            <a:r>
              <a:rPr lang="zh-CN" altLang="en-US" dirty="0">
                <a:solidFill>
                  <a:schemeClr val="tx1"/>
                </a:solidFill>
              </a:rPr>
              <a:t>控制点的数量</a:t>
            </a:r>
            <a:endParaRPr lang="en-US" altLang="zh-CN" dirty="0">
              <a:solidFill>
                <a:schemeClr val="tx1"/>
              </a:solidFill>
            </a:endParaRPr>
          </a:p>
          <a:p>
            <a:pPr lvl="1"/>
            <a:r>
              <a:rPr lang="zh-CN" altLang="en-US" dirty="0">
                <a:solidFill>
                  <a:schemeClr val="tx1"/>
                </a:solidFill>
              </a:rPr>
              <a:t>曲线的次数</a:t>
            </a:r>
            <a:r>
              <a:rPr lang="en-US" altLang="zh-CN" dirty="0">
                <a:solidFill>
                  <a:schemeClr val="tx1"/>
                </a:solidFill>
              </a:rPr>
              <a:t>= </a:t>
            </a:r>
            <a:r>
              <a:rPr lang="zh-CN" altLang="en-US" dirty="0">
                <a:solidFill>
                  <a:schemeClr val="tx1"/>
                </a:solidFill>
              </a:rPr>
              <a:t>曲线的阶</a:t>
            </a:r>
            <a:r>
              <a:rPr lang="en-US" altLang="zh-CN" dirty="0">
                <a:solidFill>
                  <a:schemeClr val="tx1"/>
                </a:solidFill>
              </a:rPr>
              <a:t>- 1</a:t>
            </a:r>
          </a:p>
          <a:p>
            <a:pPr lvl="1"/>
            <a:endParaRPr lang="en-US" altLang="zh-CN" dirty="0">
              <a:solidFill>
                <a:schemeClr val="tx1"/>
              </a:solidFill>
            </a:endParaRPr>
          </a:p>
          <a:p>
            <a:r>
              <a:rPr lang="en-US" altLang="zh-CN" dirty="0" err="1">
                <a:solidFill>
                  <a:schemeClr val="tx1"/>
                </a:solidFill>
              </a:rPr>
              <a:t>Bézier</a:t>
            </a:r>
            <a:r>
              <a:rPr lang="en-US" altLang="zh-CN" dirty="0">
                <a:solidFill>
                  <a:schemeClr val="tx1"/>
                </a:solidFill>
              </a:rPr>
              <a:t> </a:t>
            </a:r>
            <a:r>
              <a:rPr lang="zh-CN" altLang="en-US" dirty="0">
                <a:solidFill>
                  <a:schemeClr val="tx1"/>
                </a:solidFill>
              </a:rPr>
              <a:t>曲线逼近控制多边形，通过第一个和最后一个顶点，但一般不通过其它的顶点</a:t>
            </a:r>
          </a:p>
        </p:txBody>
      </p:sp>
    </p:spTree>
    <p:extLst>
      <p:ext uri="{BB962C8B-B14F-4D97-AF65-F5344CB8AC3E}">
        <p14:creationId xmlns:p14="http://schemas.microsoft.com/office/powerpoint/2010/main" val="2821567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1.1 </a:t>
            </a:r>
            <a:r>
              <a:rPr lang="zh-CN" altLang="en-US" b="1" dirty="0"/>
              <a:t>几何建模</a:t>
            </a:r>
          </a:p>
        </p:txBody>
      </p:sp>
      <p:sp>
        <p:nvSpPr>
          <p:cNvPr id="3" name="内容占位符 2"/>
          <p:cNvSpPr>
            <a:spLocks noGrp="1"/>
          </p:cNvSpPr>
          <p:nvPr>
            <p:ph idx="1"/>
          </p:nvPr>
        </p:nvSpPr>
        <p:spPr/>
        <p:txBody>
          <a:bodyPr/>
          <a:lstStyle/>
          <a:p>
            <a:r>
              <a:rPr lang="zh-CN" altLang="en-US" dirty="0"/>
              <a:t>计算机图形学中，几何建模主要是指建立二维</a:t>
            </a:r>
            <a:r>
              <a:rPr lang="en-US" altLang="zh-CN" dirty="0"/>
              <a:t>/</a:t>
            </a:r>
            <a:r>
              <a:rPr lang="zh-CN" altLang="en-US" dirty="0"/>
              <a:t>三维几何形状的数学形式及数据结构表示。</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a:t>
            </a:fld>
            <a:endParaRPr lang="zh-CN" altLang="en-US"/>
          </a:p>
        </p:txBody>
      </p:sp>
      <p:sp>
        <p:nvSpPr>
          <p:cNvPr id="5" name="TextBox 5"/>
          <p:cNvSpPr txBox="1"/>
          <p:nvPr/>
        </p:nvSpPr>
        <p:spPr>
          <a:xfrm>
            <a:off x="1697567" y="4336856"/>
            <a:ext cx="1544170" cy="400110"/>
          </a:xfrm>
          <a:prstGeom prst="rect">
            <a:avLst/>
          </a:prstGeom>
          <a:noFill/>
        </p:spPr>
        <p:txBody>
          <a:bodyPr wrap="square" rtlCol="0">
            <a:spAutoFit/>
          </a:bodyPr>
          <a:lstStyle/>
          <a:p>
            <a:r>
              <a:rPr lang="en-US" altLang="zh-CN" sz="2000" dirty="0"/>
              <a:t>Bezier curve</a:t>
            </a:r>
            <a:endParaRPr lang="zh-CN" altLang="en-US" sz="2000" dirty="0"/>
          </a:p>
        </p:txBody>
      </p:sp>
      <p:sp>
        <p:nvSpPr>
          <p:cNvPr id="6" name="TextBox 6"/>
          <p:cNvSpPr txBox="1"/>
          <p:nvPr/>
        </p:nvSpPr>
        <p:spPr>
          <a:xfrm>
            <a:off x="5027892" y="4367347"/>
            <a:ext cx="1544170" cy="400110"/>
          </a:xfrm>
          <a:prstGeom prst="rect">
            <a:avLst/>
          </a:prstGeom>
          <a:noFill/>
        </p:spPr>
        <p:txBody>
          <a:bodyPr wrap="square" rtlCol="0">
            <a:spAutoFit/>
          </a:bodyPr>
          <a:lstStyle/>
          <a:p>
            <a:r>
              <a:rPr lang="zh-CN" altLang="en-US" sz="2000" dirty="0"/>
              <a:t>扫描数据</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720" y="3305125"/>
            <a:ext cx="2706200" cy="1127583"/>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811" y="4961309"/>
            <a:ext cx="2341808" cy="1463591"/>
          </a:xfrm>
          <a:prstGeom prst="rect">
            <a:avLst/>
          </a:prstGeom>
        </p:spPr>
      </p:pic>
      <p:sp>
        <p:nvSpPr>
          <p:cNvPr id="9" name="TextBox 5"/>
          <p:cNvSpPr txBox="1"/>
          <p:nvPr/>
        </p:nvSpPr>
        <p:spPr>
          <a:xfrm>
            <a:off x="1908640" y="6473477"/>
            <a:ext cx="1080120" cy="400110"/>
          </a:xfrm>
          <a:prstGeom prst="rect">
            <a:avLst/>
          </a:prstGeom>
          <a:noFill/>
        </p:spPr>
        <p:txBody>
          <a:bodyPr wrap="square" rtlCol="0">
            <a:spAutoFit/>
          </a:bodyPr>
          <a:lstStyle/>
          <a:p>
            <a:r>
              <a:rPr lang="en-US" altLang="zh-CN" sz="2000" dirty="0"/>
              <a:t>NURBS</a:t>
            </a:r>
            <a:endParaRPr lang="zh-CN" altLang="en-US" sz="2000" dirty="0"/>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3259" y="2843197"/>
            <a:ext cx="1589632" cy="1524150"/>
          </a:xfrm>
          <a:prstGeom prst="rect">
            <a:avLst/>
          </a:prstGeom>
        </p:spPr>
      </p:pic>
      <p:pic>
        <p:nvPicPr>
          <p:cNvPr id="11" name="图片 10"/>
          <p:cNvPicPr>
            <a:picLocks noChangeAspect="1"/>
          </p:cNvPicPr>
          <p:nvPr/>
        </p:nvPicPr>
        <p:blipFill>
          <a:blip r:embed="rId6"/>
          <a:stretch>
            <a:fillRect/>
          </a:stretch>
        </p:blipFill>
        <p:spPr>
          <a:xfrm>
            <a:off x="6845028" y="2843198"/>
            <a:ext cx="1550361" cy="1505924"/>
          </a:xfrm>
          <a:prstGeom prst="rect">
            <a:avLst/>
          </a:prstGeom>
        </p:spPr>
      </p:pic>
      <p:pic>
        <p:nvPicPr>
          <p:cNvPr id="12" name="图片 11"/>
          <p:cNvPicPr>
            <a:picLocks noChangeAspect="1"/>
          </p:cNvPicPr>
          <p:nvPr/>
        </p:nvPicPr>
        <p:blipFill>
          <a:blip r:embed="rId7"/>
          <a:stretch>
            <a:fillRect/>
          </a:stretch>
        </p:blipFill>
        <p:spPr>
          <a:xfrm>
            <a:off x="4959410" y="4918449"/>
            <a:ext cx="1681134" cy="1670323"/>
          </a:xfrm>
          <a:prstGeom prst="rect">
            <a:avLst/>
          </a:prstGeom>
        </p:spPr>
      </p:pic>
      <p:sp>
        <p:nvSpPr>
          <p:cNvPr id="13" name="TextBox 6"/>
          <p:cNvSpPr txBox="1"/>
          <p:nvPr/>
        </p:nvSpPr>
        <p:spPr>
          <a:xfrm>
            <a:off x="5425663" y="6485274"/>
            <a:ext cx="904572" cy="400110"/>
          </a:xfrm>
          <a:prstGeom prst="rect">
            <a:avLst/>
          </a:prstGeom>
          <a:noFill/>
        </p:spPr>
        <p:txBody>
          <a:bodyPr wrap="square" rtlCol="0">
            <a:spAutoFit/>
          </a:bodyPr>
          <a:lstStyle/>
          <a:p>
            <a:r>
              <a:rPr lang="zh-CN" altLang="en-US" sz="2000" dirty="0"/>
              <a:t>网格</a:t>
            </a:r>
          </a:p>
        </p:txBody>
      </p:sp>
      <p:pic>
        <p:nvPicPr>
          <p:cNvPr id="14" name="图片 13"/>
          <p:cNvPicPr>
            <a:picLocks noChangeAspect="1"/>
          </p:cNvPicPr>
          <p:nvPr/>
        </p:nvPicPr>
        <p:blipFill>
          <a:blip r:embed="rId8"/>
          <a:stretch>
            <a:fillRect/>
          </a:stretch>
        </p:blipFill>
        <p:spPr>
          <a:xfrm>
            <a:off x="7180444" y="4958811"/>
            <a:ext cx="1209524" cy="542857"/>
          </a:xfrm>
          <a:prstGeom prst="rect">
            <a:avLst/>
          </a:prstGeom>
        </p:spPr>
      </p:pic>
      <p:sp>
        <p:nvSpPr>
          <p:cNvPr id="15" name="矩形 14"/>
          <p:cNvSpPr/>
          <p:nvPr/>
        </p:nvSpPr>
        <p:spPr>
          <a:xfrm>
            <a:off x="7564927" y="3318132"/>
            <a:ext cx="607473" cy="287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80445" y="4958811"/>
            <a:ext cx="1209524" cy="536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93323" y="6052727"/>
            <a:ext cx="1209524" cy="536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9"/>
          <a:stretch>
            <a:fillRect/>
          </a:stretch>
        </p:blipFill>
        <p:spPr>
          <a:xfrm>
            <a:off x="7205660" y="6059080"/>
            <a:ext cx="1184308" cy="529692"/>
          </a:xfrm>
          <a:prstGeom prst="rect">
            <a:avLst/>
          </a:prstGeom>
        </p:spPr>
      </p:pic>
      <p:sp>
        <p:nvSpPr>
          <p:cNvPr id="19" name="TextBox 6"/>
          <p:cNvSpPr txBox="1"/>
          <p:nvPr/>
        </p:nvSpPr>
        <p:spPr>
          <a:xfrm>
            <a:off x="7256299" y="4363747"/>
            <a:ext cx="772085" cy="400110"/>
          </a:xfrm>
          <a:prstGeom prst="rect">
            <a:avLst/>
          </a:prstGeom>
          <a:noFill/>
        </p:spPr>
        <p:txBody>
          <a:bodyPr wrap="square" rtlCol="0">
            <a:spAutoFit/>
          </a:bodyPr>
          <a:lstStyle/>
          <a:p>
            <a:r>
              <a:rPr lang="zh-CN" altLang="en-US" sz="2000" dirty="0"/>
              <a:t>点云</a:t>
            </a:r>
          </a:p>
        </p:txBody>
      </p:sp>
    </p:spTree>
    <p:extLst>
      <p:ext uri="{BB962C8B-B14F-4D97-AF65-F5344CB8AC3E}">
        <p14:creationId xmlns:p14="http://schemas.microsoft.com/office/powerpoint/2010/main" val="430011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Bezier</a:t>
            </a:r>
            <a:r>
              <a:rPr lang="zh-CN" altLang="en-US" b="1" dirty="0"/>
              <a:t>曲线</a:t>
            </a:r>
            <a:r>
              <a:rPr lang="en-US" altLang="zh-CN" b="1" dirty="0"/>
              <a:t>/</a:t>
            </a:r>
            <a:r>
              <a:rPr lang="zh-CN" altLang="en-US" b="1" dirty="0"/>
              <a:t>曲面</a:t>
            </a:r>
          </a:p>
        </p:txBody>
      </p:sp>
      <p:sp>
        <p:nvSpPr>
          <p:cNvPr id="3" name="内容占位符 2"/>
          <p:cNvSpPr>
            <a:spLocks noGrp="1"/>
          </p:cNvSpPr>
          <p:nvPr>
            <p:ph idx="1"/>
          </p:nvPr>
        </p:nvSpPr>
        <p:spPr>
          <a:xfrm>
            <a:off x="457200" y="1600200"/>
            <a:ext cx="8435280" cy="4525963"/>
          </a:xfrm>
        </p:spPr>
        <p:txBody>
          <a:bodyPr/>
          <a:lstStyle/>
          <a:p>
            <a:r>
              <a:rPr lang="en-US" altLang="zh-CN" b="1" dirty="0"/>
              <a:t>3.2.1 Bezier</a:t>
            </a:r>
            <a:r>
              <a:rPr lang="zh-CN" altLang="en-US" b="1" dirty="0"/>
              <a:t>曲线</a:t>
            </a:r>
            <a:endParaRPr lang="en-US" altLang="zh-CN" b="1" dirty="0"/>
          </a:p>
          <a:p>
            <a:pPr lvl="1"/>
            <a:r>
              <a:rPr lang="zh-CN" altLang="en-US" dirty="0"/>
              <a:t>多项式曲线，但具有更直观的几何表达式</a:t>
            </a:r>
            <a:endParaRPr lang="en-US" altLang="zh-CN" dirty="0"/>
          </a:p>
          <a:p>
            <a:pPr lvl="1"/>
            <a:r>
              <a:rPr lang="zh-CN" altLang="en-US" dirty="0"/>
              <a:t>方便外形设计</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70</a:t>
            </a:fld>
            <a:endParaRPr lang="zh-CN" altLang="en-US"/>
          </a:p>
        </p:txBody>
      </p:sp>
      <p:graphicFrame>
        <p:nvGraphicFramePr>
          <p:cNvPr id="5" name="Object 5"/>
          <p:cNvGraphicFramePr>
            <a:graphicFrameLocks noChangeAspect="1"/>
          </p:cNvGraphicFramePr>
          <p:nvPr>
            <p:extLst>
              <p:ext uri="{D42A27DB-BD31-4B8C-83A1-F6EECF244321}">
                <p14:modId xmlns:p14="http://schemas.microsoft.com/office/powerpoint/2010/main" val="3572680619"/>
              </p:ext>
            </p:extLst>
          </p:nvPr>
        </p:nvGraphicFramePr>
        <p:xfrm>
          <a:off x="459015" y="3571627"/>
          <a:ext cx="3738563" cy="511175"/>
        </p:xfrm>
        <a:graphic>
          <a:graphicData uri="http://schemas.openxmlformats.org/presentationml/2006/ole">
            <mc:AlternateContent xmlns:mc="http://schemas.openxmlformats.org/markup-compatibility/2006">
              <mc:Choice xmlns:v="urn:schemas-microsoft-com:vml" Requires="v">
                <p:oleObj spid="_x0000_s137650" name="Equation" r:id="rId4" imgW="1765080" imgH="241200" progId="Equation.DSMT4">
                  <p:embed/>
                </p:oleObj>
              </mc:Choice>
              <mc:Fallback>
                <p:oleObj name="Equation" r:id="rId4" imgW="1765080" imgH="241200" progId="Equation.DSMT4">
                  <p:embed/>
                  <p:pic>
                    <p:nvPicPr>
                      <p:cNvPr id="0" name=""/>
                      <p:cNvPicPr>
                        <a:picLocks noChangeAspect="1" noChangeArrowheads="1"/>
                      </p:cNvPicPr>
                      <p:nvPr/>
                    </p:nvPicPr>
                    <p:blipFill>
                      <a:blip r:embed="rId5"/>
                      <a:srcRect/>
                      <a:stretch>
                        <a:fillRect/>
                      </a:stretch>
                    </p:blipFill>
                    <p:spPr bwMode="auto">
                      <a:xfrm>
                        <a:off x="459015" y="3571627"/>
                        <a:ext cx="3738563"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椭圆 5"/>
          <p:cNvSpPr/>
          <p:nvPr/>
        </p:nvSpPr>
        <p:spPr>
          <a:xfrm>
            <a:off x="600175" y="5731099"/>
            <a:ext cx="144016" cy="144016"/>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Object 5"/>
          <p:cNvGraphicFramePr>
            <a:graphicFrameLocks noChangeAspect="1"/>
          </p:cNvGraphicFramePr>
          <p:nvPr>
            <p:extLst>
              <p:ext uri="{D42A27DB-BD31-4B8C-83A1-F6EECF244321}">
                <p14:modId xmlns:p14="http://schemas.microsoft.com/office/powerpoint/2010/main" val="3103497100"/>
              </p:ext>
            </p:extLst>
          </p:nvPr>
        </p:nvGraphicFramePr>
        <p:xfrm>
          <a:off x="222350" y="5383211"/>
          <a:ext cx="377825" cy="484187"/>
        </p:xfrm>
        <a:graphic>
          <a:graphicData uri="http://schemas.openxmlformats.org/presentationml/2006/ole">
            <mc:AlternateContent xmlns:mc="http://schemas.openxmlformats.org/markup-compatibility/2006">
              <mc:Choice xmlns:v="urn:schemas-microsoft-com:vml" Requires="v">
                <p:oleObj spid="_x0000_s137651" name="Equation" r:id="rId6" imgW="177480" imgH="228600" progId="Equation.DSMT4">
                  <p:embed/>
                </p:oleObj>
              </mc:Choice>
              <mc:Fallback>
                <p:oleObj name="Equation" r:id="rId6" imgW="177480" imgH="228600" progId="Equation.DSMT4">
                  <p:embed/>
                  <p:pic>
                    <p:nvPicPr>
                      <p:cNvPr id="0" name=""/>
                      <p:cNvPicPr>
                        <a:picLocks noChangeAspect="1" noChangeArrowheads="1"/>
                      </p:cNvPicPr>
                      <p:nvPr/>
                    </p:nvPicPr>
                    <p:blipFill>
                      <a:blip r:embed="rId7"/>
                      <a:srcRect/>
                      <a:stretch>
                        <a:fillRect/>
                      </a:stretch>
                    </p:blipFill>
                    <p:spPr bwMode="auto">
                      <a:xfrm>
                        <a:off x="222350" y="5383211"/>
                        <a:ext cx="37782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031933653"/>
              </p:ext>
            </p:extLst>
          </p:nvPr>
        </p:nvGraphicFramePr>
        <p:xfrm>
          <a:off x="1329458" y="4801989"/>
          <a:ext cx="350837" cy="484188"/>
        </p:xfrm>
        <a:graphic>
          <a:graphicData uri="http://schemas.openxmlformats.org/presentationml/2006/ole">
            <mc:AlternateContent xmlns:mc="http://schemas.openxmlformats.org/markup-compatibility/2006">
              <mc:Choice xmlns:v="urn:schemas-microsoft-com:vml" Requires="v">
                <p:oleObj spid="_x0000_s137652" name="Equation" r:id="rId8" imgW="164880" imgH="228600" progId="Equation.DSMT4">
                  <p:embed/>
                </p:oleObj>
              </mc:Choice>
              <mc:Fallback>
                <p:oleObj name="Equation" r:id="rId8" imgW="164880" imgH="228600" progId="Equation.DSMT4">
                  <p:embed/>
                  <p:pic>
                    <p:nvPicPr>
                      <p:cNvPr id="0" name=""/>
                      <p:cNvPicPr>
                        <a:picLocks noChangeAspect="1" noChangeArrowheads="1"/>
                      </p:cNvPicPr>
                      <p:nvPr/>
                    </p:nvPicPr>
                    <p:blipFill>
                      <a:blip r:embed="rId9"/>
                      <a:srcRect/>
                      <a:stretch>
                        <a:fillRect/>
                      </a:stretch>
                    </p:blipFill>
                    <p:spPr bwMode="auto">
                      <a:xfrm>
                        <a:off x="1329458" y="4801989"/>
                        <a:ext cx="350837"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4253754943"/>
              </p:ext>
            </p:extLst>
          </p:nvPr>
        </p:nvGraphicFramePr>
        <p:xfrm>
          <a:off x="2551411" y="4900836"/>
          <a:ext cx="377825" cy="484188"/>
        </p:xfrm>
        <a:graphic>
          <a:graphicData uri="http://schemas.openxmlformats.org/presentationml/2006/ole">
            <mc:AlternateContent xmlns:mc="http://schemas.openxmlformats.org/markup-compatibility/2006">
              <mc:Choice xmlns:v="urn:schemas-microsoft-com:vml" Requires="v">
                <p:oleObj spid="_x0000_s137653" name="Equation" r:id="rId10" imgW="177480" imgH="228600" progId="Equation.DSMT4">
                  <p:embed/>
                </p:oleObj>
              </mc:Choice>
              <mc:Fallback>
                <p:oleObj name="Equation" r:id="rId10" imgW="177480" imgH="228600" progId="Equation.DSMT4">
                  <p:embed/>
                  <p:pic>
                    <p:nvPicPr>
                      <p:cNvPr id="0" name=""/>
                      <p:cNvPicPr>
                        <a:picLocks noChangeAspect="1" noChangeArrowheads="1"/>
                      </p:cNvPicPr>
                      <p:nvPr/>
                    </p:nvPicPr>
                    <p:blipFill>
                      <a:blip r:embed="rId11"/>
                      <a:srcRect/>
                      <a:stretch>
                        <a:fillRect/>
                      </a:stretch>
                    </p:blipFill>
                    <p:spPr bwMode="auto">
                      <a:xfrm>
                        <a:off x="2551411" y="4900836"/>
                        <a:ext cx="37782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3931314035"/>
              </p:ext>
            </p:extLst>
          </p:nvPr>
        </p:nvGraphicFramePr>
        <p:xfrm>
          <a:off x="3046711" y="5670774"/>
          <a:ext cx="350837" cy="485775"/>
        </p:xfrm>
        <a:graphic>
          <a:graphicData uri="http://schemas.openxmlformats.org/presentationml/2006/ole">
            <mc:AlternateContent xmlns:mc="http://schemas.openxmlformats.org/markup-compatibility/2006">
              <mc:Choice xmlns:v="urn:schemas-microsoft-com:vml" Requires="v">
                <p:oleObj spid="_x0000_s137654" name="Equation" r:id="rId12" imgW="164880" imgH="228600" progId="Equation.DSMT4">
                  <p:embed/>
                </p:oleObj>
              </mc:Choice>
              <mc:Fallback>
                <p:oleObj name="Equation" r:id="rId12" imgW="164880" imgH="228600" progId="Equation.DSMT4">
                  <p:embed/>
                  <p:pic>
                    <p:nvPicPr>
                      <p:cNvPr id="0" name=""/>
                      <p:cNvPicPr>
                        <a:picLocks noChangeAspect="1" noChangeArrowheads="1"/>
                      </p:cNvPicPr>
                      <p:nvPr/>
                    </p:nvPicPr>
                    <p:blipFill>
                      <a:blip r:embed="rId13"/>
                      <a:srcRect/>
                      <a:stretch>
                        <a:fillRect/>
                      </a:stretch>
                    </p:blipFill>
                    <p:spPr bwMode="auto">
                      <a:xfrm>
                        <a:off x="3046711" y="5670774"/>
                        <a:ext cx="350837"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Box 5"/>
          <p:cNvSpPr txBox="1"/>
          <p:nvPr/>
        </p:nvSpPr>
        <p:spPr>
          <a:xfrm>
            <a:off x="888792" y="5507899"/>
            <a:ext cx="2025983" cy="83099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What’s the shape?</a:t>
            </a:r>
            <a:endParaRPr lang="zh-CN" altLang="en-US" sz="2400" dirty="0"/>
          </a:p>
        </p:txBody>
      </p:sp>
      <p:graphicFrame>
        <p:nvGraphicFramePr>
          <p:cNvPr id="12" name="Object 5"/>
          <p:cNvGraphicFramePr>
            <a:graphicFrameLocks noChangeAspect="1"/>
          </p:cNvGraphicFramePr>
          <p:nvPr>
            <p:extLst>
              <p:ext uri="{D42A27DB-BD31-4B8C-83A1-F6EECF244321}">
                <p14:modId xmlns:p14="http://schemas.microsoft.com/office/powerpoint/2010/main" val="825324918"/>
              </p:ext>
            </p:extLst>
          </p:nvPr>
        </p:nvGraphicFramePr>
        <p:xfrm>
          <a:off x="5184969" y="3414762"/>
          <a:ext cx="3686175" cy="1022350"/>
        </p:xfrm>
        <a:graphic>
          <a:graphicData uri="http://schemas.openxmlformats.org/presentationml/2006/ole">
            <mc:AlternateContent xmlns:mc="http://schemas.openxmlformats.org/markup-compatibility/2006">
              <mc:Choice xmlns:v="urn:schemas-microsoft-com:vml" Requires="v">
                <p:oleObj spid="_x0000_s137655" name="Equation" r:id="rId14" imgW="1739880" imgH="482400" progId="Equation.DSMT4">
                  <p:embed/>
                </p:oleObj>
              </mc:Choice>
              <mc:Fallback>
                <p:oleObj name="Equation" r:id="rId14" imgW="1739880" imgH="482400" progId="Equation.DSMT4">
                  <p:embed/>
                  <p:pic>
                    <p:nvPicPr>
                      <p:cNvPr id="0" name=""/>
                      <p:cNvPicPr>
                        <a:picLocks noChangeAspect="1" noChangeArrowheads="1"/>
                      </p:cNvPicPr>
                      <p:nvPr/>
                    </p:nvPicPr>
                    <p:blipFill>
                      <a:blip r:embed="rId15"/>
                      <a:srcRect/>
                      <a:stretch>
                        <a:fillRect/>
                      </a:stretch>
                    </p:blipFill>
                    <p:spPr bwMode="auto">
                      <a:xfrm>
                        <a:off x="5184969" y="3414762"/>
                        <a:ext cx="36861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图片 12"/>
          <p:cNvPicPr>
            <a:picLocks noChangeAspect="1"/>
          </p:cNvPicPr>
          <p:nvPr/>
        </p:nvPicPr>
        <p:blipFill rotWithShape="1">
          <a:blip r:embed="rId16">
            <a:extLst>
              <a:ext uri="{28A0092B-C50C-407E-A947-70E740481C1C}">
                <a14:useLocalDpi xmlns:a14="http://schemas.microsoft.com/office/drawing/2010/main" val="0"/>
              </a:ext>
            </a:extLst>
          </a:blip>
          <a:srcRect t="5591" b="21832"/>
          <a:stretch/>
        </p:blipFill>
        <p:spPr>
          <a:xfrm>
            <a:off x="5390075" y="5077218"/>
            <a:ext cx="2540458" cy="1345207"/>
          </a:xfrm>
          <a:prstGeom prst="rect">
            <a:avLst/>
          </a:prstGeom>
        </p:spPr>
      </p:pic>
      <p:sp>
        <p:nvSpPr>
          <p:cNvPr id="14" name="椭圆 13"/>
          <p:cNvSpPr/>
          <p:nvPr/>
        </p:nvSpPr>
        <p:spPr>
          <a:xfrm>
            <a:off x="1662513" y="4998914"/>
            <a:ext cx="144016" cy="144016"/>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935477" y="5173316"/>
            <a:ext cx="144016" cy="144016"/>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385468" y="5851389"/>
            <a:ext cx="144016" cy="144016"/>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451065" y="6204448"/>
            <a:ext cx="144016" cy="144016"/>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928767" y="5091629"/>
            <a:ext cx="144016" cy="144016"/>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296919" y="5101308"/>
            <a:ext cx="144016" cy="144016"/>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704675" y="6254403"/>
            <a:ext cx="144016" cy="144016"/>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Object 5"/>
          <p:cNvGraphicFramePr>
            <a:graphicFrameLocks noChangeAspect="1"/>
          </p:cNvGraphicFramePr>
          <p:nvPr>
            <p:extLst>
              <p:ext uri="{D42A27DB-BD31-4B8C-83A1-F6EECF244321}">
                <p14:modId xmlns:p14="http://schemas.microsoft.com/office/powerpoint/2010/main" val="1800324225"/>
              </p:ext>
            </p:extLst>
          </p:nvPr>
        </p:nvGraphicFramePr>
        <p:xfrm>
          <a:off x="5116790" y="6012309"/>
          <a:ext cx="377825" cy="484187"/>
        </p:xfrm>
        <a:graphic>
          <a:graphicData uri="http://schemas.openxmlformats.org/presentationml/2006/ole">
            <mc:AlternateContent xmlns:mc="http://schemas.openxmlformats.org/markup-compatibility/2006">
              <mc:Choice xmlns:v="urn:schemas-microsoft-com:vml" Requires="v">
                <p:oleObj spid="_x0000_s137656" name="Equation" r:id="rId17" imgW="177480" imgH="228600" progId="Equation.DSMT4">
                  <p:embed/>
                </p:oleObj>
              </mc:Choice>
              <mc:Fallback>
                <p:oleObj name="Equation" r:id="rId17" imgW="177480" imgH="228600" progId="Equation.DSMT4">
                  <p:embed/>
                  <p:pic>
                    <p:nvPicPr>
                      <p:cNvPr id="0" name=""/>
                      <p:cNvPicPr>
                        <a:picLocks noChangeAspect="1" noChangeArrowheads="1"/>
                      </p:cNvPicPr>
                      <p:nvPr/>
                    </p:nvPicPr>
                    <p:blipFill>
                      <a:blip r:embed="rId7"/>
                      <a:srcRect/>
                      <a:stretch>
                        <a:fillRect/>
                      </a:stretch>
                    </p:blipFill>
                    <p:spPr bwMode="auto">
                      <a:xfrm>
                        <a:off x="5116790" y="6012309"/>
                        <a:ext cx="37782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5"/>
          <p:cNvGraphicFramePr>
            <a:graphicFrameLocks noChangeAspect="1"/>
          </p:cNvGraphicFramePr>
          <p:nvPr>
            <p:extLst>
              <p:ext uri="{D42A27DB-BD31-4B8C-83A1-F6EECF244321}">
                <p14:modId xmlns:p14="http://schemas.microsoft.com/office/powerpoint/2010/main" val="2863094071"/>
              </p:ext>
            </p:extLst>
          </p:nvPr>
        </p:nvGraphicFramePr>
        <p:xfrm>
          <a:off x="5523073" y="4859214"/>
          <a:ext cx="350837" cy="484188"/>
        </p:xfrm>
        <a:graphic>
          <a:graphicData uri="http://schemas.openxmlformats.org/presentationml/2006/ole">
            <mc:AlternateContent xmlns:mc="http://schemas.openxmlformats.org/markup-compatibility/2006">
              <mc:Choice xmlns:v="urn:schemas-microsoft-com:vml" Requires="v">
                <p:oleObj spid="_x0000_s137657" name="Equation" r:id="rId18" imgW="164880" imgH="228600" progId="Equation.DSMT4">
                  <p:embed/>
                </p:oleObj>
              </mc:Choice>
              <mc:Fallback>
                <p:oleObj name="Equation" r:id="rId18" imgW="164880" imgH="228600" progId="Equation.DSMT4">
                  <p:embed/>
                  <p:pic>
                    <p:nvPicPr>
                      <p:cNvPr id="0" name=""/>
                      <p:cNvPicPr>
                        <a:picLocks noChangeAspect="1" noChangeArrowheads="1"/>
                      </p:cNvPicPr>
                      <p:nvPr/>
                    </p:nvPicPr>
                    <p:blipFill>
                      <a:blip r:embed="rId9"/>
                      <a:srcRect/>
                      <a:stretch>
                        <a:fillRect/>
                      </a:stretch>
                    </p:blipFill>
                    <p:spPr bwMode="auto">
                      <a:xfrm>
                        <a:off x="5523073" y="4859214"/>
                        <a:ext cx="350837"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
          <p:cNvGraphicFramePr>
            <a:graphicFrameLocks noChangeAspect="1"/>
          </p:cNvGraphicFramePr>
          <p:nvPr>
            <p:extLst>
              <p:ext uri="{D42A27DB-BD31-4B8C-83A1-F6EECF244321}">
                <p14:modId xmlns:p14="http://schemas.microsoft.com/office/powerpoint/2010/main" val="1556969283"/>
              </p:ext>
            </p:extLst>
          </p:nvPr>
        </p:nvGraphicFramePr>
        <p:xfrm>
          <a:off x="7481310" y="4888929"/>
          <a:ext cx="377825" cy="484188"/>
        </p:xfrm>
        <a:graphic>
          <a:graphicData uri="http://schemas.openxmlformats.org/presentationml/2006/ole">
            <mc:AlternateContent xmlns:mc="http://schemas.openxmlformats.org/markup-compatibility/2006">
              <mc:Choice xmlns:v="urn:schemas-microsoft-com:vml" Requires="v">
                <p:oleObj spid="_x0000_s137658" name="Equation" r:id="rId19" imgW="177480" imgH="228600" progId="Equation.DSMT4">
                  <p:embed/>
                </p:oleObj>
              </mc:Choice>
              <mc:Fallback>
                <p:oleObj name="Equation" r:id="rId19" imgW="177480" imgH="228600" progId="Equation.DSMT4">
                  <p:embed/>
                  <p:pic>
                    <p:nvPicPr>
                      <p:cNvPr id="0" name=""/>
                      <p:cNvPicPr>
                        <a:picLocks noChangeAspect="1" noChangeArrowheads="1"/>
                      </p:cNvPicPr>
                      <p:nvPr/>
                    </p:nvPicPr>
                    <p:blipFill>
                      <a:blip r:embed="rId11"/>
                      <a:srcRect/>
                      <a:stretch>
                        <a:fillRect/>
                      </a:stretch>
                    </p:blipFill>
                    <p:spPr bwMode="auto">
                      <a:xfrm>
                        <a:off x="7481310" y="4888929"/>
                        <a:ext cx="37782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5"/>
          <p:cNvGraphicFramePr>
            <a:graphicFrameLocks noChangeAspect="1"/>
          </p:cNvGraphicFramePr>
          <p:nvPr>
            <p:extLst>
              <p:ext uri="{D42A27DB-BD31-4B8C-83A1-F6EECF244321}">
                <p14:modId xmlns:p14="http://schemas.microsoft.com/office/powerpoint/2010/main" val="261490217"/>
              </p:ext>
            </p:extLst>
          </p:nvPr>
        </p:nvGraphicFramePr>
        <p:xfrm>
          <a:off x="7908526" y="5977161"/>
          <a:ext cx="350837" cy="485775"/>
        </p:xfrm>
        <a:graphic>
          <a:graphicData uri="http://schemas.openxmlformats.org/presentationml/2006/ole">
            <mc:AlternateContent xmlns:mc="http://schemas.openxmlformats.org/markup-compatibility/2006">
              <mc:Choice xmlns:v="urn:schemas-microsoft-com:vml" Requires="v">
                <p:oleObj spid="_x0000_s137659" name="Equation" r:id="rId20" imgW="164880" imgH="228600" progId="Equation.DSMT4">
                  <p:embed/>
                </p:oleObj>
              </mc:Choice>
              <mc:Fallback>
                <p:oleObj name="Equation" r:id="rId20" imgW="164880" imgH="228600" progId="Equation.DSMT4">
                  <p:embed/>
                  <p:pic>
                    <p:nvPicPr>
                      <p:cNvPr id="0" name=""/>
                      <p:cNvPicPr>
                        <a:picLocks noChangeAspect="1" noChangeArrowheads="1"/>
                      </p:cNvPicPr>
                      <p:nvPr/>
                    </p:nvPicPr>
                    <p:blipFill>
                      <a:blip r:embed="rId13"/>
                      <a:srcRect/>
                      <a:stretch>
                        <a:fillRect/>
                      </a:stretch>
                    </p:blipFill>
                    <p:spPr bwMode="auto">
                      <a:xfrm>
                        <a:off x="7908526" y="5977161"/>
                        <a:ext cx="350837"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右箭头 24"/>
          <p:cNvSpPr/>
          <p:nvPr/>
        </p:nvSpPr>
        <p:spPr>
          <a:xfrm>
            <a:off x="4439245" y="3637725"/>
            <a:ext cx="504056" cy="37897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6496338" y="2983832"/>
            <a:ext cx="469946" cy="493294"/>
          </a:xfrm>
          <a:custGeom>
            <a:avLst/>
            <a:gdLst>
              <a:gd name="connsiteX0" fmla="*/ 301504 w 469946"/>
              <a:gd name="connsiteY0" fmla="*/ 493294 h 493294"/>
              <a:gd name="connsiteX1" fmla="*/ 361662 w 469946"/>
              <a:gd name="connsiteY1" fmla="*/ 300789 h 493294"/>
              <a:gd name="connsiteX2" fmla="*/ 715 w 469946"/>
              <a:gd name="connsiteY2" fmla="*/ 204536 h 493294"/>
              <a:gd name="connsiteX3" fmla="*/ 469946 w 469946"/>
              <a:gd name="connsiteY3" fmla="*/ 0 h 493294"/>
            </a:gdLst>
            <a:ahLst/>
            <a:cxnLst>
              <a:cxn ang="0">
                <a:pos x="connsiteX0" y="connsiteY0"/>
              </a:cxn>
              <a:cxn ang="0">
                <a:pos x="connsiteX1" y="connsiteY1"/>
              </a:cxn>
              <a:cxn ang="0">
                <a:pos x="connsiteX2" y="connsiteY2"/>
              </a:cxn>
              <a:cxn ang="0">
                <a:pos x="connsiteX3" y="connsiteY3"/>
              </a:cxn>
            </a:cxnLst>
            <a:rect l="l" t="t" r="r" b="b"/>
            <a:pathLst>
              <a:path w="469946" h="493294">
                <a:moveTo>
                  <a:pt x="301504" y="493294"/>
                </a:moveTo>
                <a:cubicBezTo>
                  <a:pt x="356648" y="421104"/>
                  <a:pt x="411793" y="348915"/>
                  <a:pt x="361662" y="300789"/>
                </a:cubicBezTo>
                <a:cubicBezTo>
                  <a:pt x="311531" y="252663"/>
                  <a:pt x="-17332" y="254667"/>
                  <a:pt x="715" y="204536"/>
                </a:cubicBezTo>
                <a:cubicBezTo>
                  <a:pt x="18762" y="154405"/>
                  <a:pt x="244354" y="77202"/>
                  <a:pt x="469946" y="0"/>
                </a:cubicBezTo>
              </a:path>
            </a:pathLst>
          </a:custGeom>
          <a:noFill/>
          <a:ln w="1270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5"/>
          <p:cNvSpPr txBox="1"/>
          <p:nvPr/>
        </p:nvSpPr>
        <p:spPr>
          <a:xfrm>
            <a:off x="6855592" y="2725293"/>
            <a:ext cx="2288407"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Bernstein</a:t>
            </a:r>
            <a:r>
              <a:rPr lang="zh-CN" altLang="en-US" sz="2400" dirty="0"/>
              <a:t>基函数</a:t>
            </a:r>
          </a:p>
        </p:txBody>
      </p:sp>
      <p:sp>
        <p:nvSpPr>
          <p:cNvPr id="28" name="TextBox 5"/>
          <p:cNvSpPr txBox="1"/>
          <p:nvPr/>
        </p:nvSpPr>
        <p:spPr>
          <a:xfrm>
            <a:off x="3972587" y="4514396"/>
            <a:ext cx="1901324"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控制多边形</a:t>
            </a:r>
          </a:p>
        </p:txBody>
      </p:sp>
      <p:sp>
        <p:nvSpPr>
          <p:cNvPr id="29" name="任意多边形 28"/>
          <p:cNvSpPr/>
          <p:nvPr/>
        </p:nvSpPr>
        <p:spPr>
          <a:xfrm>
            <a:off x="5751095" y="4635263"/>
            <a:ext cx="659483" cy="514253"/>
          </a:xfrm>
          <a:custGeom>
            <a:avLst/>
            <a:gdLst>
              <a:gd name="connsiteX0" fmla="*/ 0 w 659483"/>
              <a:gd name="connsiteY0" fmla="*/ 81116 h 514253"/>
              <a:gd name="connsiteX1" fmla="*/ 589547 w 659483"/>
              <a:gd name="connsiteY1" fmla="*/ 32990 h 514253"/>
              <a:gd name="connsiteX2" fmla="*/ 625642 w 659483"/>
              <a:gd name="connsiteY2" fmla="*/ 514253 h 514253"/>
            </a:gdLst>
            <a:ahLst/>
            <a:cxnLst>
              <a:cxn ang="0">
                <a:pos x="connsiteX0" y="connsiteY0"/>
              </a:cxn>
              <a:cxn ang="0">
                <a:pos x="connsiteX1" y="connsiteY1"/>
              </a:cxn>
              <a:cxn ang="0">
                <a:pos x="connsiteX2" y="connsiteY2"/>
              </a:cxn>
            </a:cxnLst>
            <a:rect l="l" t="t" r="r" b="b"/>
            <a:pathLst>
              <a:path w="659483" h="514253">
                <a:moveTo>
                  <a:pt x="0" y="81116"/>
                </a:moveTo>
                <a:cubicBezTo>
                  <a:pt x="242636" y="20958"/>
                  <a:pt x="485273" y="-39199"/>
                  <a:pt x="589547" y="32990"/>
                </a:cubicBezTo>
                <a:cubicBezTo>
                  <a:pt x="693821" y="105179"/>
                  <a:pt x="659731" y="309716"/>
                  <a:pt x="625642" y="514253"/>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368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Bezier</a:t>
            </a:r>
            <a:r>
              <a:rPr lang="zh-CN" altLang="en-US" b="1" dirty="0"/>
              <a:t>曲线</a:t>
            </a:r>
            <a:r>
              <a:rPr lang="en-US" altLang="zh-CN" b="1" dirty="0"/>
              <a:t>/</a:t>
            </a:r>
            <a:r>
              <a:rPr lang="zh-CN" altLang="en-US" b="1" dirty="0"/>
              <a:t>曲面</a:t>
            </a:r>
          </a:p>
        </p:txBody>
      </p:sp>
      <p:sp>
        <p:nvSpPr>
          <p:cNvPr id="3" name="内容占位符 2"/>
          <p:cNvSpPr>
            <a:spLocks noGrp="1"/>
          </p:cNvSpPr>
          <p:nvPr>
            <p:ph idx="1"/>
          </p:nvPr>
        </p:nvSpPr>
        <p:spPr>
          <a:xfrm>
            <a:off x="457200" y="1600200"/>
            <a:ext cx="8435280" cy="4525963"/>
          </a:xfrm>
        </p:spPr>
        <p:txBody>
          <a:bodyPr/>
          <a:lstStyle/>
          <a:p>
            <a:r>
              <a:rPr lang="en-US" altLang="zh-CN" b="1" dirty="0"/>
              <a:t>3.2.1 Bezier</a:t>
            </a:r>
            <a:r>
              <a:rPr lang="zh-CN" altLang="en-US" b="1" dirty="0"/>
              <a:t>曲线</a:t>
            </a:r>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71</a:t>
            </a:fld>
            <a:endParaRPr lang="zh-CN" altLang="en-US"/>
          </a:p>
        </p:txBody>
      </p:sp>
      <p:sp>
        <p:nvSpPr>
          <p:cNvPr id="5" name="Content Placeholder 2">
            <a:extLst>
              <a:ext uri="{FF2B5EF4-FFF2-40B4-BE49-F238E27FC236}">
                <a16:creationId xmlns:a16="http://schemas.microsoft.com/office/drawing/2014/main" id="{BC9A7332-575D-4062-9B96-E24931B5CC15}"/>
              </a:ext>
            </a:extLst>
          </p:cNvPr>
          <p:cNvSpPr txBox="1">
            <a:spLocks/>
          </p:cNvSpPr>
          <p:nvPr/>
        </p:nvSpPr>
        <p:spPr>
          <a:xfrm>
            <a:off x="620280" y="2482552"/>
            <a:ext cx="8416216" cy="4114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zh-CN" altLang="en-US" dirty="0">
                <a:solidFill>
                  <a:schemeClr val="tx1"/>
                </a:solidFill>
              </a:rPr>
              <a:t>给定一个有序的点集</a:t>
            </a:r>
            <a:r>
              <a:rPr lang="en-US" altLang="zh-CN" i="1" dirty="0">
                <a:solidFill>
                  <a:schemeClr val="tx1"/>
                </a:solidFill>
              </a:rPr>
              <a:t>P</a:t>
            </a:r>
            <a:r>
              <a:rPr lang="en-US" altLang="zh-CN" i="1" baseline="-25000" dirty="0">
                <a:solidFill>
                  <a:schemeClr val="tx1"/>
                </a:solidFill>
              </a:rPr>
              <a:t>0</a:t>
            </a:r>
            <a:r>
              <a:rPr lang="en-US" altLang="zh-CN" i="1" dirty="0">
                <a:solidFill>
                  <a:schemeClr val="tx1"/>
                </a:solidFill>
              </a:rPr>
              <a:t>, P</a:t>
            </a:r>
            <a:r>
              <a:rPr lang="en-US" altLang="zh-CN" i="1" baseline="-25000" dirty="0">
                <a:solidFill>
                  <a:schemeClr val="tx1"/>
                </a:solidFill>
              </a:rPr>
              <a:t>1</a:t>
            </a:r>
            <a:r>
              <a:rPr lang="en-US" altLang="zh-CN" i="1" dirty="0">
                <a:solidFill>
                  <a:schemeClr val="tx1"/>
                </a:solidFill>
              </a:rPr>
              <a:t>, …, </a:t>
            </a:r>
            <a:r>
              <a:rPr lang="en-US" altLang="zh-CN" i="1" dirty="0" err="1">
                <a:solidFill>
                  <a:schemeClr val="tx1"/>
                </a:solidFill>
              </a:rPr>
              <a:t>P</a:t>
            </a:r>
            <a:r>
              <a:rPr lang="en-US" altLang="zh-CN" i="1" baseline="-25000" dirty="0" err="1">
                <a:solidFill>
                  <a:schemeClr val="tx1"/>
                </a:solidFill>
              </a:rPr>
              <a:t>n</a:t>
            </a:r>
            <a:r>
              <a:rPr lang="en-US" altLang="zh-CN" i="1" dirty="0">
                <a:solidFill>
                  <a:schemeClr val="tx1"/>
                </a:solidFill>
              </a:rPr>
              <a:t>, </a:t>
            </a:r>
            <a:r>
              <a:rPr lang="zh-CN" altLang="en-US" dirty="0">
                <a:solidFill>
                  <a:schemeClr val="tx1"/>
                </a:solidFill>
              </a:rPr>
              <a:t>可以决定一个</a:t>
            </a:r>
            <a:r>
              <a:rPr lang="en-US" altLang="zh-CN" dirty="0">
                <a:solidFill>
                  <a:schemeClr val="tx1"/>
                </a:solidFill>
              </a:rPr>
              <a:t>n</a:t>
            </a:r>
            <a:r>
              <a:rPr lang="zh-CN" altLang="en-US" dirty="0">
                <a:solidFill>
                  <a:schemeClr val="tx1"/>
                </a:solidFill>
              </a:rPr>
              <a:t>次的</a:t>
            </a:r>
            <a:r>
              <a:rPr lang="en-US" altLang="zh-CN" dirty="0">
                <a:solidFill>
                  <a:schemeClr val="tx1"/>
                </a:solidFill>
              </a:rPr>
              <a:t>Bezier</a:t>
            </a:r>
            <a:r>
              <a:rPr lang="zh-CN" altLang="en-US" dirty="0">
                <a:solidFill>
                  <a:schemeClr val="tx1"/>
                </a:solidFill>
              </a:rPr>
              <a:t>曲线段：</a:t>
            </a:r>
            <a:endParaRPr lang="en-US" altLang="zh-CN" dirty="0">
              <a:solidFill>
                <a:schemeClr val="tx1"/>
              </a:solidFill>
            </a:endParaRPr>
          </a:p>
          <a:p>
            <a:pPr algn="l"/>
            <a:endParaRPr lang="en-US" altLang="zh-CN" dirty="0">
              <a:solidFill>
                <a:schemeClr val="tx1"/>
              </a:solidFill>
            </a:endParaRPr>
          </a:p>
          <a:p>
            <a:pPr algn="l"/>
            <a:endParaRPr lang="en-US" altLang="zh-CN" dirty="0">
              <a:solidFill>
                <a:schemeClr val="tx1"/>
              </a:solidFill>
            </a:endParaRPr>
          </a:p>
          <a:p>
            <a:pPr algn="l"/>
            <a:r>
              <a:rPr lang="zh-CN" altLang="en-US" dirty="0">
                <a:solidFill>
                  <a:schemeClr val="tx1"/>
                </a:solidFill>
              </a:rPr>
              <a:t>其中的基函数或称调和函数为</a:t>
            </a:r>
            <a:r>
              <a:rPr lang="en-US" altLang="zh-CN" dirty="0">
                <a:solidFill>
                  <a:schemeClr val="tx1"/>
                </a:solidFill>
              </a:rPr>
              <a:t>Bernstein</a:t>
            </a:r>
            <a:r>
              <a:rPr lang="zh-CN" altLang="en-US" dirty="0">
                <a:solidFill>
                  <a:schemeClr val="tx1"/>
                </a:solidFill>
              </a:rPr>
              <a:t>多项式：</a:t>
            </a:r>
            <a:endParaRPr lang="en-US" altLang="zh-CN" dirty="0">
              <a:solidFill>
                <a:schemeClr val="tx1"/>
              </a:solidFill>
            </a:endParaRPr>
          </a:p>
        </p:txBody>
      </p:sp>
      <p:pic>
        <p:nvPicPr>
          <p:cNvPr id="6" name="Picture 2">
            <a:extLst>
              <a:ext uri="{FF2B5EF4-FFF2-40B4-BE49-F238E27FC236}">
                <a16:creationId xmlns:a16="http://schemas.microsoft.com/office/drawing/2014/main" id="{4661E0A9-A7EE-4F04-97C9-9236D21F5464}"/>
              </a:ext>
            </a:extLst>
          </p:cNvPr>
          <p:cNvPicPr>
            <a:picLocks noChangeAspect="1" noChangeArrowheads="1"/>
          </p:cNvPicPr>
          <p:nvPr/>
        </p:nvPicPr>
        <p:blipFill>
          <a:blip r:embed="rId4" cstate="print"/>
          <a:srcRect/>
          <a:stretch>
            <a:fillRect/>
          </a:stretch>
        </p:blipFill>
        <p:spPr bwMode="auto">
          <a:xfrm>
            <a:off x="692261" y="3717032"/>
            <a:ext cx="8153400" cy="755944"/>
          </a:xfrm>
          <a:prstGeom prst="rect">
            <a:avLst/>
          </a:prstGeom>
          <a:noFill/>
          <a:ln w="9525">
            <a:noFill/>
            <a:miter lim="800000"/>
            <a:headEnd/>
            <a:tailEnd/>
          </a:ln>
          <a:effectLst/>
        </p:spPr>
      </p:pic>
      <p:graphicFrame>
        <p:nvGraphicFramePr>
          <p:cNvPr id="7" name="对象 6">
            <a:extLst>
              <a:ext uri="{FF2B5EF4-FFF2-40B4-BE49-F238E27FC236}">
                <a16:creationId xmlns:a16="http://schemas.microsoft.com/office/drawing/2014/main" id="{3DB90C46-0609-434E-A526-F826D1FBC114}"/>
              </a:ext>
            </a:extLst>
          </p:cNvPr>
          <p:cNvGraphicFramePr>
            <a:graphicFrameLocks noChangeAspect="1"/>
          </p:cNvGraphicFramePr>
          <p:nvPr>
            <p:extLst>
              <p:ext uri="{D42A27DB-BD31-4B8C-83A1-F6EECF244321}">
                <p14:modId xmlns:p14="http://schemas.microsoft.com/office/powerpoint/2010/main" val="3595882153"/>
              </p:ext>
            </p:extLst>
          </p:nvPr>
        </p:nvGraphicFramePr>
        <p:xfrm>
          <a:off x="3190208" y="5311027"/>
          <a:ext cx="3157505" cy="1082573"/>
        </p:xfrm>
        <a:graphic>
          <a:graphicData uri="http://schemas.openxmlformats.org/presentationml/2006/ole">
            <mc:AlternateContent xmlns:mc="http://schemas.openxmlformats.org/markup-compatibility/2006">
              <mc:Choice xmlns:v="urn:schemas-microsoft-com:vml" Requires="v">
                <p:oleObj spid="_x0000_s148489" name="Equation" r:id="rId5" imgW="1333440" imgH="457200" progId="Equation.DSMT4">
                  <p:embed/>
                </p:oleObj>
              </mc:Choice>
              <mc:Fallback>
                <p:oleObj name="Equation" r:id="rId5" imgW="1333440" imgH="457200" progId="Equation.DSMT4">
                  <p:embed/>
                  <p:pic>
                    <p:nvPicPr>
                      <p:cNvPr id="9" name="对象 8">
                        <a:extLst>
                          <a:ext uri="{FF2B5EF4-FFF2-40B4-BE49-F238E27FC236}">
                            <a16:creationId xmlns:a16="http://schemas.microsoft.com/office/drawing/2014/main" id="{908FDBEC-65B1-4400-85D7-A6465875E06D}"/>
                          </a:ext>
                        </a:extLst>
                      </p:cNvPr>
                      <p:cNvPicPr/>
                      <p:nvPr/>
                    </p:nvPicPr>
                    <p:blipFill>
                      <a:blip r:embed="rId6"/>
                      <a:stretch>
                        <a:fillRect/>
                      </a:stretch>
                    </p:blipFill>
                    <p:spPr>
                      <a:xfrm>
                        <a:off x="3190208" y="5311027"/>
                        <a:ext cx="3157505" cy="1082573"/>
                      </a:xfrm>
                      <a:prstGeom prst="rect">
                        <a:avLst/>
                      </a:prstGeom>
                    </p:spPr>
                  </p:pic>
                </p:oleObj>
              </mc:Fallback>
            </mc:AlternateContent>
          </a:graphicData>
        </a:graphic>
      </p:graphicFrame>
    </p:spTree>
    <p:extLst>
      <p:ext uri="{BB962C8B-B14F-4D97-AF65-F5344CB8AC3E}">
        <p14:creationId xmlns:p14="http://schemas.microsoft.com/office/powerpoint/2010/main" val="63538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Bezier</a:t>
            </a:r>
            <a:r>
              <a:rPr lang="zh-CN" altLang="en-US" b="1" dirty="0"/>
              <a:t>曲线</a:t>
            </a:r>
            <a:r>
              <a:rPr lang="en-US" altLang="zh-CN" b="1" dirty="0"/>
              <a:t>/</a:t>
            </a:r>
            <a:r>
              <a:rPr lang="zh-CN" altLang="en-US" b="1" dirty="0"/>
              <a:t>曲面</a:t>
            </a:r>
          </a:p>
        </p:txBody>
      </p:sp>
      <p:sp>
        <p:nvSpPr>
          <p:cNvPr id="3" name="内容占位符 2"/>
          <p:cNvSpPr>
            <a:spLocks noGrp="1"/>
          </p:cNvSpPr>
          <p:nvPr>
            <p:ph idx="1"/>
          </p:nvPr>
        </p:nvSpPr>
        <p:spPr>
          <a:xfrm>
            <a:off x="457200" y="1600200"/>
            <a:ext cx="8435280" cy="4525963"/>
          </a:xfrm>
        </p:spPr>
        <p:txBody>
          <a:bodyPr/>
          <a:lstStyle/>
          <a:p>
            <a:r>
              <a:rPr lang="en-US" altLang="zh-CN" b="1" dirty="0"/>
              <a:t>3.2.1 Bezier</a:t>
            </a:r>
            <a:r>
              <a:rPr lang="zh-CN" altLang="en-US" b="1" dirty="0"/>
              <a:t>曲线</a:t>
            </a:r>
            <a:endParaRPr lang="en-US" altLang="zh-CN" b="1" dirty="0"/>
          </a:p>
          <a:p>
            <a:pPr lvl="1"/>
            <a:r>
              <a:rPr lang="zh-CN" altLang="en-US" dirty="0"/>
              <a:t>定义</a:t>
            </a:r>
            <a:endParaRPr lang="en-US" altLang="zh-CN" dirty="0"/>
          </a:p>
          <a:p>
            <a:pPr lvl="2"/>
            <a:r>
              <a:rPr lang="en-US" altLang="zh-CN" dirty="0"/>
              <a:t>n</a:t>
            </a:r>
            <a:r>
              <a:rPr lang="zh-CN" altLang="en-US" dirty="0"/>
              <a:t>次</a:t>
            </a:r>
            <a:r>
              <a:rPr lang="en-US" altLang="zh-CN" dirty="0"/>
              <a:t>Bernstein</a:t>
            </a:r>
            <a:r>
              <a:rPr lang="zh-CN" altLang="en-US" dirty="0"/>
              <a:t>多项式</a:t>
            </a:r>
            <a:endParaRPr lang="en-US" altLang="zh-CN" dirty="0"/>
          </a:p>
          <a:p>
            <a:pPr lvl="2"/>
            <a:endParaRPr lang="en-US" altLang="zh-CN" dirty="0"/>
          </a:p>
          <a:p>
            <a:pPr lvl="2"/>
            <a:r>
              <a:rPr lang="en-US" altLang="zh-CN" dirty="0"/>
              <a:t>(n+1)</a:t>
            </a:r>
            <a:r>
              <a:rPr lang="zh-CN" altLang="en-US" dirty="0"/>
              <a:t>个控制顶点定义</a:t>
            </a:r>
            <a:r>
              <a:rPr lang="en-US" altLang="zh-CN" dirty="0"/>
              <a:t>n</a:t>
            </a:r>
            <a:r>
              <a:rPr lang="zh-CN" altLang="en-US" dirty="0"/>
              <a:t>次</a:t>
            </a:r>
            <a:r>
              <a:rPr lang="en-US" altLang="zh-CN" dirty="0"/>
              <a:t>Bezier</a:t>
            </a:r>
            <a:r>
              <a:rPr lang="zh-CN" altLang="en-US" dirty="0"/>
              <a:t>曲线</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72</a:t>
            </a:fld>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15" y="4790528"/>
            <a:ext cx="2376264" cy="990110"/>
          </a:xfrm>
          <a:prstGeom prst="rect">
            <a:avLst/>
          </a:prstGeom>
        </p:spPr>
      </p:pic>
      <p:sp>
        <p:nvSpPr>
          <p:cNvPr id="10" name="TextBox 5"/>
          <p:cNvSpPr txBox="1"/>
          <p:nvPr/>
        </p:nvSpPr>
        <p:spPr>
          <a:xfrm>
            <a:off x="622655" y="5890171"/>
            <a:ext cx="2025983"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Quadratic</a:t>
            </a:r>
            <a:endParaRPr lang="zh-CN" altLang="en-US" sz="2400" dirty="0"/>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466" y="4790528"/>
            <a:ext cx="2578596" cy="1074415"/>
          </a:xfrm>
          <a:prstGeom prst="rect">
            <a:avLst/>
          </a:prstGeom>
        </p:spPr>
      </p:pic>
      <p:sp>
        <p:nvSpPr>
          <p:cNvPr id="12" name="TextBox 5"/>
          <p:cNvSpPr txBox="1"/>
          <p:nvPr/>
        </p:nvSpPr>
        <p:spPr>
          <a:xfrm>
            <a:off x="3255826" y="5890170"/>
            <a:ext cx="2025983"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Cubic</a:t>
            </a:r>
            <a:endParaRPr lang="zh-CN" altLang="en-US" sz="24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4432" y="4784877"/>
            <a:ext cx="2286000" cy="952500"/>
          </a:xfrm>
          <a:prstGeom prst="rect">
            <a:avLst/>
          </a:prstGeom>
        </p:spPr>
      </p:pic>
      <p:sp>
        <p:nvSpPr>
          <p:cNvPr id="14" name="TextBox 5"/>
          <p:cNvSpPr txBox="1"/>
          <p:nvPr/>
        </p:nvSpPr>
        <p:spPr>
          <a:xfrm>
            <a:off x="6174432" y="5861248"/>
            <a:ext cx="2025983"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Quartic</a:t>
            </a:r>
            <a:endParaRPr lang="zh-CN" altLang="en-US" sz="2400" dirty="0"/>
          </a:p>
        </p:txBody>
      </p:sp>
      <p:graphicFrame>
        <p:nvGraphicFramePr>
          <p:cNvPr id="15" name="Object 5"/>
          <p:cNvGraphicFramePr>
            <a:graphicFrameLocks noChangeAspect="1"/>
          </p:cNvGraphicFramePr>
          <p:nvPr>
            <p:extLst>
              <p:ext uri="{D42A27DB-BD31-4B8C-83A1-F6EECF244321}">
                <p14:modId xmlns:p14="http://schemas.microsoft.com/office/powerpoint/2010/main" val="212536764"/>
              </p:ext>
            </p:extLst>
          </p:nvPr>
        </p:nvGraphicFramePr>
        <p:xfrm>
          <a:off x="4572000" y="2492896"/>
          <a:ext cx="4470827" cy="904245"/>
        </p:xfrm>
        <a:graphic>
          <a:graphicData uri="http://schemas.openxmlformats.org/presentationml/2006/ole">
            <mc:AlternateContent xmlns:mc="http://schemas.openxmlformats.org/markup-compatibility/2006">
              <mc:Choice xmlns:v="urn:schemas-microsoft-com:vml" Requires="v">
                <p:oleObj spid="_x0000_s90602" name="Equation" r:id="rId7" imgW="2260440" imgH="457200" progId="Equation.DSMT4">
                  <p:embed/>
                </p:oleObj>
              </mc:Choice>
              <mc:Fallback>
                <p:oleObj name="Equation" r:id="rId7" imgW="2260440" imgH="457200" progId="Equation.DSMT4">
                  <p:embed/>
                  <p:pic>
                    <p:nvPicPr>
                      <p:cNvPr id="0" name=""/>
                      <p:cNvPicPr>
                        <a:picLocks noChangeAspect="1" noChangeArrowheads="1"/>
                      </p:cNvPicPr>
                      <p:nvPr/>
                    </p:nvPicPr>
                    <p:blipFill>
                      <a:blip r:embed="rId8"/>
                      <a:srcRect/>
                      <a:stretch>
                        <a:fillRect/>
                      </a:stretch>
                    </p:blipFill>
                    <p:spPr bwMode="auto">
                      <a:xfrm>
                        <a:off x="4572000" y="2492896"/>
                        <a:ext cx="4470827" cy="904245"/>
                      </a:xfrm>
                      <a:prstGeom prst="rect">
                        <a:avLst/>
                      </a:prstGeom>
                      <a:noFill/>
                      <a:ln>
                        <a:noFill/>
                      </a:ln>
                      <a:effec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2664850021"/>
              </p:ext>
            </p:extLst>
          </p:nvPr>
        </p:nvGraphicFramePr>
        <p:xfrm>
          <a:off x="6620658" y="3372170"/>
          <a:ext cx="2271822" cy="849169"/>
        </p:xfrm>
        <a:graphic>
          <a:graphicData uri="http://schemas.openxmlformats.org/presentationml/2006/ole">
            <mc:AlternateContent xmlns:mc="http://schemas.openxmlformats.org/markup-compatibility/2006">
              <mc:Choice xmlns:v="urn:schemas-microsoft-com:vml" Requires="v">
                <p:oleObj spid="_x0000_s90603" name="Equation" r:id="rId9" imgW="1155600" imgH="431640" progId="Equation.DSMT4">
                  <p:embed/>
                </p:oleObj>
              </mc:Choice>
              <mc:Fallback>
                <p:oleObj name="Equation" r:id="rId9" imgW="1155600" imgH="431640" progId="Equation.DSMT4">
                  <p:embed/>
                  <p:pic>
                    <p:nvPicPr>
                      <p:cNvPr id="0" name=""/>
                      <p:cNvPicPr>
                        <a:picLocks noChangeAspect="1" noChangeArrowheads="1"/>
                      </p:cNvPicPr>
                      <p:nvPr/>
                    </p:nvPicPr>
                    <p:blipFill>
                      <a:blip r:embed="rId10"/>
                      <a:srcRect/>
                      <a:stretch>
                        <a:fillRect/>
                      </a:stretch>
                    </p:blipFill>
                    <p:spPr bwMode="auto">
                      <a:xfrm>
                        <a:off x="6620658" y="3372170"/>
                        <a:ext cx="2271822" cy="8491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88573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553200" y="3356992"/>
            <a:ext cx="2600241" cy="2492896"/>
            <a:chOff x="6086559" y="4368135"/>
            <a:chExt cx="2600241" cy="2492896"/>
          </a:xfrm>
        </p:grpSpPr>
        <p:grpSp>
          <p:nvGrpSpPr>
            <p:cNvPr id="18" name="组合 17"/>
            <p:cNvGrpSpPr/>
            <p:nvPr/>
          </p:nvGrpSpPr>
          <p:grpSpPr>
            <a:xfrm>
              <a:off x="6086559" y="4368135"/>
              <a:ext cx="2600241" cy="2492896"/>
              <a:chOff x="1344519" y="4195763"/>
              <a:chExt cx="2776874" cy="2662237"/>
            </a:xfrm>
          </p:grpSpPr>
          <p:grpSp>
            <p:nvGrpSpPr>
              <p:cNvPr id="19" name="组合 18"/>
              <p:cNvGrpSpPr/>
              <p:nvPr/>
            </p:nvGrpSpPr>
            <p:grpSpPr>
              <a:xfrm>
                <a:off x="1344519" y="4335462"/>
                <a:ext cx="2776874" cy="2522538"/>
                <a:chOff x="1344519" y="4335462"/>
                <a:chExt cx="2776874" cy="2522538"/>
              </a:xfrm>
            </p:grpSpPr>
            <p:pic>
              <p:nvPicPr>
                <p:cNvPr id="24" name="Picture 6" descr="D:\课件\图形学\交互式计算机图形学——基于OpenGL的自顶向下方法（第六版）\Figures\CHAPTER10 JPEG\AN10F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4335462"/>
                  <a:ext cx="25146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1344519" y="6394987"/>
                  <a:ext cx="432048"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829713" y="4380538"/>
                  <a:ext cx="432048"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201338" y="4521187"/>
                  <a:ext cx="432048"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689345" y="6479737"/>
                  <a:ext cx="432048"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0" name="Object 5"/>
              <p:cNvGraphicFramePr>
                <a:graphicFrameLocks noChangeAspect="1"/>
              </p:cNvGraphicFramePr>
              <p:nvPr>
                <p:extLst>
                  <p:ext uri="{D42A27DB-BD31-4B8C-83A1-F6EECF244321}">
                    <p14:modId xmlns:p14="http://schemas.microsoft.com/office/powerpoint/2010/main" val="4221442545"/>
                  </p:ext>
                </p:extLst>
              </p:nvPr>
            </p:nvGraphicFramePr>
            <p:xfrm>
              <a:off x="1400329" y="6275924"/>
              <a:ext cx="376238" cy="484188"/>
            </p:xfrm>
            <a:graphic>
              <a:graphicData uri="http://schemas.openxmlformats.org/presentationml/2006/ole">
                <mc:AlternateContent xmlns:mc="http://schemas.openxmlformats.org/markup-compatibility/2006">
                  <mc:Choice xmlns:v="urn:schemas-microsoft-com:vml" Requires="v">
                    <p:oleObj spid="_x0000_s139457" name="Equation" r:id="rId5" imgW="177480" imgH="228600" progId="Equation.DSMT4">
                      <p:embed/>
                    </p:oleObj>
                  </mc:Choice>
                  <mc:Fallback>
                    <p:oleObj name="Equation" r:id="rId5" imgW="177480" imgH="228600" progId="Equation.DSMT4">
                      <p:embed/>
                      <p:pic>
                        <p:nvPicPr>
                          <p:cNvPr id="0" name=""/>
                          <p:cNvPicPr>
                            <a:picLocks noChangeAspect="1" noChangeArrowheads="1"/>
                          </p:cNvPicPr>
                          <p:nvPr/>
                        </p:nvPicPr>
                        <p:blipFill>
                          <a:blip r:embed="rId6"/>
                          <a:srcRect/>
                          <a:stretch>
                            <a:fillRect/>
                          </a:stretch>
                        </p:blipFill>
                        <p:spPr bwMode="auto">
                          <a:xfrm>
                            <a:off x="1400329" y="6275924"/>
                            <a:ext cx="376238"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2349676011"/>
                  </p:ext>
                </p:extLst>
              </p:nvPr>
            </p:nvGraphicFramePr>
            <p:xfrm>
              <a:off x="1963738" y="4195763"/>
              <a:ext cx="349250" cy="484187"/>
            </p:xfrm>
            <a:graphic>
              <a:graphicData uri="http://schemas.openxmlformats.org/presentationml/2006/ole">
                <mc:AlternateContent xmlns:mc="http://schemas.openxmlformats.org/markup-compatibility/2006">
                  <mc:Choice xmlns:v="urn:schemas-microsoft-com:vml" Requires="v">
                    <p:oleObj spid="_x0000_s139458"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srcRect/>
                          <a:stretch>
                            <a:fillRect/>
                          </a:stretch>
                        </p:blipFill>
                        <p:spPr bwMode="auto">
                          <a:xfrm>
                            <a:off x="1963738" y="4195763"/>
                            <a:ext cx="34925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5"/>
              <p:cNvGraphicFramePr>
                <a:graphicFrameLocks noChangeAspect="1"/>
              </p:cNvGraphicFramePr>
              <p:nvPr>
                <p:extLst>
                  <p:ext uri="{D42A27DB-BD31-4B8C-83A1-F6EECF244321}">
                    <p14:modId xmlns:p14="http://schemas.microsoft.com/office/powerpoint/2010/main" val="3331475838"/>
                  </p:ext>
                </p:extLst>
              </p:nvPr>
            </p:nvGraphicFramePr>
            <p:xfrm>
              <a:off x="3138846" y="4398963"/>
              <a:ext cx="376237" cy="484187"/>
            </p:xfrm>
            <a:graphic>
              <a:graphicData uri="http://schemas.openxmlformats.org/presentationml/2006/ole">
                <mc:AlternateContent xmlns:mc="http://schemas.openxmlformats.org/markup-compatibility/2006">
                  <mc:Choice xmlns:v="urn:schemas-microsoft-com:vml" Requires="v">
                    <p:oleObj spid="_x0000_s139459" name="Equation" r:id="rId9" imgW="177480" imgH="228600" progId="Equation.DSMT4">
                      <p:embed/>
                    </p:oleObj>
                  </mc:Choice>
                  <mc:Fallback>
                    <p:oleObj name="Equation" r:id="rId9" imgW="177480" imgH="228600" progId="Equation.DSMT4">
                      <p:embed/>
                      <p:pic>
                        <p:nvPicPr>
                          <p:cNvPr id="0" name=""/>
                          <p:cNvPicPr>
                            <a:picLocks noChangeAspect="1" noChangeArrowheads="1"/>
                          </p:cNvPicPr>
                          <p:nvPr/>
                        </p:nvPicPr>
                        <p:blipFill>
                          <a:blip r:embed="rId10"/>
                          <a:srcRect/>
                          <a:stretch>
                            <a:fillRect/>
                          </a:stretch>
                        </p:blipFill>
                        <p:spPr bwMode="auto">
                          <a:xfrm>
                            <a:off x="3138846" y="4398963"/>
                            <a:ext cx="376237"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
              <p:cNvGraphicFramePr>
                <a:graphicFrameLocks noChangeAspect="1"/>
              </p:cNvGraphicFramePr>
              <p:nvPr>
                <p:extLst>
                  <p:ext uri="{D42A27DB-BD31-4B8C-83A1-F6EECF244321}">
                    <p14:modId xmlns:p14="http://schemas.microsoft.com/office/powerpoint/2010/main" val="681769237"/>
                  </p:ext>
                </p:extLst>
              </p:nvPr>
            </p:nvGraphicFramePr>
            <p:xfrm>
              <a:off x="3692525" y="6308725"/>
              <a:ext cx="350838" cy="484188"/>
            </p:xfrm>
            <a:graphic>
              <a:graphicData uri="http://schemas.openxmlformats.org/presentationml/2006/ole">
                <mc:AlternateContent xmlns:mc="http://schemas.openxmlformats.org/markup-compatibility/2006">
                  <mc:Choice xmlns:v="urn:schemas-microsoft-com:vml" Requires="v">
                    <p:oleObj spid="_x0000_s139460" name="Equation" r:id="rId11" imgW="164880" imgH="228600" progId="Equation.DSMT4">
                      <p:embed/>
                    </p:oleObj>
                  </mc:Choice>
                  <mc:Fallback>
                    <p:oleObj name="Equation" r:id="rId11" imgW="164880" imgH="228600" progId="Equation.DSMT4">
                      <p:embed/>
                      <p:pic>
                        <p:nvPicPr>
                          <p:cNvPr id="0" name=""/>
                          <p:cNvPicPr>
                            <a:picLocks noChangeAspect="1" noChangeArrowheads="1"/>
                          </p:cNvPicPr>
                          <p:nvPr/>
                        </p:nvPicPr>
                        <p:blipFill>
                          <a:blip r:embed="rId12"/>
                          <a:srcRect/>
                          <a:stretch>
                            <a:fillRect/>
                          </a:stretch>
                        </p:blipFill>
                        <p:spPr bwMode="auto">
                          <a:xfrm>
                            <a:off x="3692525" y="6308725"/>
                            <a:ext cx="350838"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cxnSp>
          <p:nvCxnSpPr>
            <p:cNvPr id="29" name="直接箭头连接符 28"/>
            <p:cNvCxnSpPr/>
            <p:nvPr/>
          </p:nvCxnSpPr>
          <p:spPr>
            <a:xfrm flipV="1">
              <a:off x="6597534" y="5391826"/>
              <a:ext cx="306894" cy="1172998"/>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804166" y="5241986"/>
              <a:ext cx="405002" cy="1407585"/>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en-US" altLang="zh-CN" b="1" dirty="0"/>
              <a:t>3.2 Bezier</a:t>
            </a:r>
            <a:r>
              <a:rPr lang="zh-CN" altLang="en-US" b="1" dirty="0"/>
              <a:t>曲线</a:t>
            </a:r>
            <a:r>
              <a:rPr lang="en-US" altLang="zh-CN" b="1" dirty="0"/>
              <a:t>/</a:t>
            </a:r>
            <a:r>
              <a:rPr lang="zh-CN" altLang="en-US" b="1" dirty="0"/>
              <a:t>曲面</a:t>
            </a:r>
          </a:p>
        </p:txBody>
      </p:sp>
      <p:sp>
        <p:nvSpPr>
          <p:cNvPr id="3" name="内容占位符 2"/>
          <p:cNvSpPr>
            <a:spLocks noGrp="1"/>
          </p:cNvSpPr>
          <p:nvPr>
            <p:ph idx="1"/>
          </p:nvPr>
        </p:nvSpPr>
        <p:spPr>
          <a:xfrm>
            <a:off x="457200" y="1600200"/>
            <a:ext cx="6536225" cy="4525963"/>
          </a:xfrm>
        </p:spPr>
        <p:txBody>
          <a:bodyPr/>
          <a:lstStyle/>
          <a:p>
            <a:r>
              <a:rPr lang="en-US" altLang="zh-CN" b="1" dirty="0"/>
              <a:t>3.2.1 Bezier</a:t>
            </a:r>
            <a:r>
              <a:rPr lang="zh-CN" altLang="en-US" b="1" dirty="0"/>
              <a:t>曲线</a:t>
            </a:r>
            <a:endParaRPr lang="en-US" altLang="zh-CN" b="1" dirty="0"/>
          </a:p>
          <a:p>
            <a:pPr lvl="1"/>
            <a:r>
              <a:rPr lang="zh-CN" altLang="en-US" dirty="0"/>
              <a:t>性质</a:t>
            </a:r>
            <a:endParaRPr lang="en-US" altLang="zh-CN" dirty="0"/>
          </a:p>
          <a:p>
            <a:pPr lvl="2"/>
            <a:r>
              <a:rPr lang="zh-CN" altLang="en-US" dirty="0"/>
              <a:t>插值端点</a:t>
            </a:r>
          </a:p>
          <a:p>
            <a:pPr lvl="2"/>
            <a:r>
              <a:rPr lang="zh-CN" altLang="en-US" dirty="0"/>
              <a:t>曲线的起始点和终点和控制多边形的起始和结束位置是相切的</a:t>
            </a:r>
          </a:p>
          <a:p>
            <a:pPr lvl="2"/>
            <a:r>
              <a:rPr lang="zh-CN" altLang="en-US" dirty="0"/>
              <a:t>保凸性，即位于控制点的凸包（凸多边形边界）内</a:t>
            </a:r>
          </a:p>
          <a:p>
            <a:pPr lvl="2"/>
            <a:r>
              <a:rPr lang="zh-CN" altLang="en-US" dirty="0"/>
              <a:t>缺乏局部可控性</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73</a:t>
            </a:fld>
            <a:endParaRPr lang="zh-CN" altLang="en-US"/>
          </a:p>
        </p:txBody>
      </p:sp>
      <p:graphicFrame>
        <p:nvGraphicFramePr>
          <p:cNvPr id="17" name="Object 5"/>
          <p:cNvGraphicFramePr>
            <a:graphicFrameLocks noChangeAspect="1"/>
          </p:cNvGraphicFramePr>
          <p:nvPr>
            <p:extLst>
              <p:ext uri="{D42A27DB-BD31-4B8C-83A1-F6EECF244321}">
                <p14:modId xmlns:p14="http://schemas.microsoft.com/office/powerpoint/2010/main" val="2597749834"/>
              </p:ext>
            </p:extLst>
          </p:nvPr>
        </p:nvGraphicFramePr>
        <p:xfrm>
          <a:off x="2927848" y="2676525"/>
          <a:ext cx="2481262" cy="457200"/>
        </p:xfrm>
        <a:graphic>
          <a:graphicData uri="http://schemas.openxmlformats.org/presentationml/2006/ole">
            <mc:AlternateContent xmlns:mc="http://schemas.openxmlformats.org/markup-compatibility/2006">
              <mc:Choice xmlns:v="urn:schemas-microsoft-com:vml" Requires="v">
                <p:oleObj spid="_x0000_s139461" name="Equation" r:id="rId13" imgW="1244520" imgH="228600" progId="Equation.DSMT4">
                  <p:embed/>
                </p:oleObj>
              </mc:Choice>
              <mc:Fallback>
                <p:oleObj name="Equation" r:id="rId13" imgW="1244520" imgH="228600" progId="Equation.DSMT4">
                  <p:embed/>
                  <p:pic>
                    <p:nvPicPr>
                      <p:cNvPr id="0" name=""/>
                      <p:cNvPicPr>
                        <a:picLocks noChangeAspect="1" noChangeArrowheads="1"/>
                      </p:cNvPicPr>
                      <p:nvPr/>
                    </p:nvPicPr>
                    <p:blipFill>
                      <a:blip r:embed="rId14"/>
                      <a:srcRect/>
                      <a:stretch>
                        <a:fillRect/>
                      </a:stretch>
                    </p:blipFill>
                    <p:spPr bwMode="auto">
                      <a:xfrm>
                        <a:off x="2927848" y="2676525"/>
                        <a:ext cx="2481262" cy="457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36639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Bezier</a:t>
            </a:r>
            <a:r>
              <a:rPr lang="zh-CN" altLang="en-US" b="1" dirty="0"/>
              <a:t>曲线</a:t>
            </a:r>
            <a:r>
              <a:rPr lang="en-US" altLang="zh-CN" b="1" dirty="0"/>
              <a:t>/</a:t>
            </a:r>
            <a:r>
              <a:rPr lang="zh-CN" altLang="en-US" b="1" dirty="0"/>
              <a:t>曲面</a:t>
            </a:r>
          </a:p>
        </p:txBody>
      </p:sp>
      <p:sp>
        <p:nvSpPr>
          <p:cNvPr id="3" name="内容占位符 2"/>
          <p:cNvSpPr>
            <a:spLocks noGrp="1"/>
          </p:cNvSpPr>
          <p:nvPr>
            <p:ph idx="1"/>
          </p:nvPr>
        </p:nvSpPr>
        <p:spPr>
          <a:xfrm>
            <a:off x="457200" y="1600200"/>
            <a:ext cx="8435280" cy="4525963"/>
          </a:xfrm>
        </p:spPr>
        <p:txBody>
          <a:bodyPr/>
          <a:lstStyle/>
          <a:p>
            <a:r>
              <a:rPr lang="en-US" altLang="zh-CN" b="1" dirty="0"/>
              <a:t>3.2.1 Bezier</a:t>
            </a:r>
            <a:r>
              <a:rPr lang="zh-CN" altLang="en-US" b="1" dirty="0"/>
              <a:t>曲线</a:t>
            </a:r>
            <a:endParaRPr lang="en-US" altLang="zh-CN" b="1" dirty="0"/>
          </a:p>
          <a:p>
            <a:pPr lvl="1"/>
            <a:r>
              <a:rPr lang="en-US" altLang="zh-CN" dirty="0"/>
              <a:t>de </a:t>
            </a:r>
            <a:r>
              <a:rPr lang="en-US" altLang="zh-CN" dirty="0" err="1"/>
              <a:t>Casteljau</a:t>
            </a:r>
            <a:r>
              <a:rPr lang="zh-CN" altLang="en-US" dirty="0"/>
              <a:t>递归算法（作图定理）</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74</a:t>
            </a:fld>
            <a:endParaRPr lang="zh-CN" altLang="en-US"/>
          </a:p>
        </p:txBody>
      </p:sp>
      <p:grpSp>
        <p:nvGrpSpPr>
          <p:cNvPr id="5" name="组合 4"/>
          <p:cNvGrpSpPr/>
          <p:nvPr/>
        </p:nvGrpSpPr>
        <p:grpSpPr>
          <a:xfrm>
            <a:off x="3677539" y="2780928"/>
            <a:ext cx="5221986" cy="2418700"/>
            <a:chOff x="3677539" y="2780928"/>
            <a:chExt cx="5221986" cy="2418700"/>
          </a:xfrm>
        </p:grpSpPr>
        <p:graphicFrame>
          <p:nvGraphicFramePr>
            <p:cNvPr id="31" name="Object 5"/>
            <p:cNvGraphicFramePr>
              <a:graphicFrameLocks noChangeAspect="1"/>
            </p:cNvGraphicFramePr>
            <p:nvPr>
              <p:extLst>
                <p:ext uri="{D42A27DB-BD31-4B8C-83A1-F6EECF244321}">
                  <p14:modId xmlns:p14="http://schemas.microsoft.com/office/powerpoint/2010/main" val="25911878"/>
                </p:ext>
              </p:extLst>
            </p:nvPr>
          </p:nvGraphicFramePr>
          <p:xfrm>
            <a:off x="3707904" y="2780928"/>
            <a:ext cx="400050" cy="474663"/>
          </p:xfrm>
          <a:graphic>
            <a:graphicData uri="http://schemas.openxmlformats.org/presentationml/2006/ole">
              <mc:AlternateContent xmlns:mc="http://schemas.openxmlformats.org/markup-compatibility/2006">
                <mc:Choice xmlns:v="urn:schemas-microsoft-com:vml" Requires="v">
                  <p:oleObj spid="_x0000_s142605" name="Equation" r:id="rId4" imgW="203040" imgH="241200" progId="Equation.DSMT4">
                    <p:embed/>
                  </p:oleObj>
                </mc:Choice>
                <mc:Fallback>
                  <p:oleObj name="Equation" r:id="rId4" imgW="203040" imgH="241200" progId="Equation.DSMT4">
                    <p:embed/>
                    <p:pic>
                      <p:nvPicPr>
                        <p:cNvPr id="0" name=""/>
                        <p:cNvPicPr>
                          <a:picLocks noChangeAspect="1" noChangeArrowheads="1"/>
                        </p:cNvPicPr>
                        <p:nvPr/>
                      </p:nvPicPr>
                      <p:blipFill>
                        <a:blip r:embed="rId5"/>
                        <a:srcRect/>
                        <a:stretch>
                          <a:fillRect/>
                        </a:stretch>
                      </p:blipFill>
                      <p:spPr bwMode="auto">
                        <a:xfrm>
                          <a:off x="3707904" y="2780928"/>
                          <a:ext cx="400050" cy="474663"/>
                        </a:xfrm>
                        <a:prstGeom prst="rect">
                          <a:avLst/>
                        </a:prstGeom>
                        <a:noFill/>
                        <a:ln>
                          <a:noFill/>
                        </a:ln>
                        <a:effectLst/>
                      </p:spPr>
                    </p:pic>
                  </p:oleObj>
                </mc:Fallback>
              </mc:AlternateContent>
            </a:graphicData>
          </a:graphic>
        </p:graphicFrame>
        <p:graphicFrame>
          <p:nvGraphicFramePr>
            <p:cNvPr id="32" name="Object 5"/>
            <p:cNvGraphicFramePr>
              <a:graphicFrameLocks noChangeAspect="1"/>
            </p:cNvGraphicFramePr>
            <p:nvPr>
              <p:extLst>
                <p:ext uri="{D42A27DB-BD31-4B8C-83A1-F6EECF244321}">
                  <p14:modId xmlns:p14="http://schemas.microsoft.com/office/powerpoint/2010/main" val="1862683625"/>
                </p:ext>
              </p:extLst>
            </p:nvPr>
          </p:nvGraphicFramePr>
          <p:xfrm>
            <a:off x="3707904" y="3310238"/>
            <a:ext cx="400050" cy="474663"/>
          </p:xfrm>
          <a:graphic>
            <a:graphicData uri="http://schemas.openxmlformats.org/presentationml/2006/ole">
              <mc:AlternateContent xmlns:mc="http://schemas.openxmlformats.org/markup-compatibility/2006">
                <mc:Choice xmlns:v="urn:schemas-microsoft-com:vml" Requires="v">
                  <p:oleObj spid="_x0000_s142606" name="Equation" r:id="rId6" imgW="203040" imgH="241200" progId="Equation.DSMT4">
                    <p:embed/>
                  </p:oleObj>
                </mc:Choice>
                <mc:Fallback>
                  <p:oleObj name="Equation" r:id="rId6" imgW="203040" imgH="241200" progId="Equation.DSMT4">
                    <p:embed/>
                    <p:pic>
                      <p:nvPicPr>
                        <p:cNvPr id="0" name=""/>
                        <p:cNvPicPr>
                          <a:picLocks noChangeAspect="1" noChangeArrowheads="1"/>
                        </p:cNvPicPr>
                        <p:nvPr/>
                      </p:nvPicPr>
                      <p:blipFill>
                        <a:blip r:embed="rId7"/>
                        <a:srcRect/>
                        <a:stretch>
                          <a:fillRect/>
                        </a:stretch>
                      </p:blipFill>
                      <p:spPr bwMode="auto">
                        <a:xfrm>
                          <a:off x="3707904" y="3310238"/>
                          <a:ext cx="400050" cy="474663"/>
                        </a:xfrm>
                        <a:prstGeom prst="rect">
                          <a:avLst/>
                        </a:prstGeom>
                        <a:noFill/>
                        <a:ln>
                          <a:noFill/>
                        </a:ln>
                        <a:effectLst/>
                      </p:spPr>
                    </p:pic>
                  </p:oleObj>
                </mc:Fallback>
              </mc:AlternateContent>
            </a:graphicData>
          </a:graphic>
        </p:graphicFrame>
        <p:graphicFrame>
          <p:nvGraphicFramePr>
            <p:cNvPr id="33" name="Object 5"/>
            <p:cNvGraphicFramePr>
              <a:graphicFrameLocks noChangeAspect="1"/>
            </p:cNvGraphicFramePr>
            <p:nvPr>
              <p:extLst>
                <p:ext uri="{D42A27DB-BD31-4B8C-83A1-F6EECF244321}">
                  <p14:modId xmlns:p14="http://schemas.microsoft.com/office/powerpoint/2010/main" val="1204752824"/>
                </p:ext>
              </p:extLst>
            </p:nvPr>
          </p:nvGraphicFramePr>
          <p:xfrm>
            <a:off x="3677539" y="3843546"/>
            <a:ext cx="400050" cy="474663"/>
          </p:xfrm>
          <a:graphic>
            <a:graphicData uri="http://schemas.openxmlformats.org/presentationml/2006/ole">
              <mc:AlternateContent xmlns:mc="http://schemas.openxmlformats.org/markup-compatibility/2006">
                <mc:Choice xmlns:v="urn:schemas-microsoft-com:vml" Requires="v">
                  <p:oleObj spid="_x0000_s142607" name="Equation" r:id="rId8" imgW="203040" imgH="241200" progId="Equation.DSMT4">
                    <p:embed/>
                  </p:oleObj>
                </mc:Choice>
                <mc:Fallback>
                  <p:oleObj name="Equation" r:id="rId8" imgW="203040" imgH="241200" progId="Equation.DSMT4">
                    <p:embed/>
                    <p:pic>
                      <p:nvPicPr>
                        <p:cNvPr id="0" name=""/>
                        <p:cNvPicPr>
                          <a:picLocks noChangeAspect="1" noChangeArrowheads="1"/>
                        </p:cNvPicPr>
                        <p:nvPr/>
                      </p:nvPicPr>
                      <p:blipFill>
                        <a:blip r:embed="rId9"/>
                        <a:srcRect/>
                        <a:stretch>
                          <a:fillRect/>
                        </a:stretch>
                      </p:blipFill>
                      <p:spPr bwMode="auto">
                        <a:xfrm>
                          <a:off x="3677539" y="3843546"/>
                          <a:ext cx="400050" cy="474663"/>
                        </a:xfrm>
                        <a:prstGeom prst="rect">
                          <a:avLst/>
                        </a:prstGeom>
                        <a:noFill/>
                        <a:ln>
                          <a:noFill/>
                        </a:ln>
                        <a:effectLst/>
                      </p:spPr>
                    </p:pic>
                  </p:oleObj>
                </mc:Fallback>
              </mc:AlternateContent>
            </a:graphicData>
          </a:graphic>
        </p:graphicFrame>
        <p:graphicFrame>
          <p:nvGraphicFramePr>
            <p:cNvPr id="34" name="Object 5"/>
            <p:cNvGraphicFramePr>
              <a:graphicFrameLocks noChangeAspect="1"/>
            </p:cNvGraphicFramePr>
            <p:nvPr>
              <p:extLst>
                <p:ext uri="{D42A27DB-BD31-4B8C-83A1-F6EECF244321}">
                  <p14:modId xmlns:p14="http://schemas.microsoft.com/office/powerpoint/2010/main" val="2764535673"/>
                </p:ext>
              </p:extLst>
            </p:nvPr>
          </p:nvGraphicFramePr>
          <p:xfrm>
            <a:off x="3677539" y="4724965"/>
            <a:ext cx="400050" cy="474663"/>
          </p:xfrm>
          <a:graphic>
            <a:graphicData uri="http://schemas.openxmlformats.org/presentationml/2006/ole">
              <mc:AlternateContent xmlns:mc="http://schemas.openxmlformats.org/markup-compatibility/2006">
                <mc:Choice xmlns:v="urn:schemas-microsoft-com:vml" Requires="v">
                  <p:oleObj spid="_x0000_s142608" name="Equation" r:id="rId10" imgW="203040" imgH="241200" progId="Equation.DSMT4">
                    <p:embed/>
                  </p:oleObj>
                </mc:Choice>
                <mc:Fallback>
                  <p:oleObj name="Equation" r:id="rId10" imgW="203040" imgH="241200" progId="Equation.DSMT4">
                    <p:embed/>
                    <p:pic>
                      <p:nvPicPr>
                        <p:cNvPr id="0" name=""/>
                        <p:cNvPicPr>
                          <a:picLocks noChangeAspect="1" noChangeArrowheads="1"/>
                        </p:cNvPicPr>
                        <p:nvPr/>
                      </p:nvPicPr>
                      <p:blipFill>
                        <a:blip r:embed="rId11"/>
                        <a:srcRect/>
                        <a:stretch>
                          <a:fillRect/>
                        </a:stretch>
                      </p:blipFill>
                      <p:spPr bwMode="auto">
                        <a:xfrm>
                          <a:off x="3677539" y="4724965"/>
                          <a:ext cx="400050" cy="474663"/>
                        </a:xfrm>
                        <a:prstGeom prst="rect">
                          <a:avLst/>
                        </a:prstGeom>
                        <a:noFill/>
                        <a:ln>
                          <a:noFill/>
                        </a:ln>
                        <a:effectLst/>
                      </p:spPr>
                    </p:pic>
                  </p:oleObj>
                </mc:Fallback>
              </mc:AlternateContent>
            </a:graphicData>
          </a:graphic>
        </p:graphicFrame>
        <p:grpSp>
          <p:nvGrpSpPr>
            <p:cNvPr id="12" name="组合 11"/>
            <p:cNvGrpSpPr/>
            <p:nvPr/>
          </p:nvGrpSpPr>
          <p:grpSpPr>
            <a:xfrm>
              <a:off x="4107954" y="3021172"/>
              <a:ext cx="248022" cy="526397"/>
              <a:chOff x="4107954" y="3021172"/>
              <a:chExt cx="248022" cy="526397"/>
            </a:xfrm>
          </p:grpSpPr>
          <p:cxnSp>
            <p:nvCxnSpPr>
              <p:cNvPr id="6" name="直接连接符 5"/>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2" idx="3"/>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4107954" y="3609684"/>
              <a:ext cx="248022" cy="526397"/>
              <a:chOff x="4107954" y="3021172"/>
              <a:chExt cx="248022" cy="526397"/>
            </a:xfrm>
          </p:grpSpPr>
          <p:cxnSp>
            <p:nvCxnSpPr>
              <p:cNvPr id="37" name="直接连接符 36"/>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4107954" y="4494544"/>
              <a:ext cx="248022" cy="526397"/>
              <a:chOff x="4107954" y="3021172"/>
              <a:chExt cx="248022" cy="526397"/>
            </a:xfrm>
          </p:grpSpPr>
          <p:cxnSp>
            <p:nvCxnSpPr>
              <p:cNvPr id="40" name="直接连接符 39"/>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2" name="Object 5"/>
            <p:cNvGraphicFramePr>
              <a:graphicFrameLocks noChangeAspect="1"/>
            </p:cNvGraphicFramePr>
            <p:nvPr>
              <p:extLst>
                <p:ext uri="{D42A27DB-BD31-4B8C-83A1-F6EECF244321}">
                  <p14:modId xmlns:p14="http://schemas.microsoft.com/office/powerpoint/2010/main" val="1064811764"/>
                </p:ext>
              </p:extLst>
            </p:nvPr>
          </p:nvGraphicFramePr>
          <p:xfrm>
            <a:off x="4330700" y="3017838"/>
            <a:ext cx="774700" cy="474662"/>
          </p:xfrm>
          <a:graphic>
            <a:graphicData uri="http://schemas.openxmlformats.org/presentationml/2006/ole">
              <mc:AlternateContent xmlns:mc="http://schemas.openxmlformats.org/markup-compatibility/2006">
                <mc:Choice xmlns:v="urn:schemas-microsoft-com:vml" Requires="v">
                  <p:oleObj spid="_x0000_s142609" name="Equation" r:id="rId12" imgW="393480" imgH="241200" progId="Equation.DSMT4">
                    <p:embed/>
                  </p:oleObj>
                </mc:Choice>
                <mc:Fallback>
                  <p:oleObj name="Equation" r:id="rId12" imgW="393480" imgH="241200" progId="Equation.DSMT4">
                    <p:embed/>
                    <p:pic>
                      <p:nvPicPr>
                        <p:cNvPr id="0" name=""/>
                        <p:cNvPicPr>
                          <a:picLocks noChangeAspect="1" noChangeArrowheads="1"/>
                        </p:cNvPicPr>
                        <p:nvPr/>
                      </p:nvPicPr>
                      <p:blipFill>
                        <a:blip r:embed="rId13"/>
                        <a:srcRect/>
                        <a:stretch>
                          <a:fillRect/>
                        </a:stretch>
                      </p:blipFill>
                      <p:spPr bwMode="auto">
                        <a:xfrm>
                          <a:off x="4330700" y="3017838"/>
                          <a:ext cx="774700" cy="474662"/>
                        </a:xfrm>
                        <a:prstGeom prst="rect">
                          <a:avLst/>
                        </a:prstGeom>
                        <a:noFill/>
                        <a:ln>
                          <a:noFill/>
                        </a:ln>
                        <a:effectLst/>
                      </p:spPr>
                    </p:pic>
                  </p:oleObj>
                </mc:Fallback>
              </mc:AlternateContent>
            </a:graphicData>
          </a:graphic>
        </p:graphicFrame>
        <p:graphicFrame>
          <p:nvGraphicFramePr>
            <p:cNvPr id="43" name="Object 5"/>
            <p:cNvGraphicFramePr>
              <a:graphicFrameLocks noChangeAspect="1"/>
            </p:cNvGraphicFramePr>
            <p:nvPr>
              <p:extLst>
                <p:ext uri="{D42A27DB-BD31-4B8C-83A1-F6EECF244321}">
                  <p14:modId xmlns:p14="http://schemas.microsoft.com/office/powerpoint/2010/main" val="3221146584"/>
                </p:ext>
              </p:extLst>
            </p:nvPr>
          </p:nvGraphicFramePr>
          <p:xfrm>
            <a:off x="4362450" y="3570288"/>
            <a:ext cx="774700" cy="474662"/>
          </p:xfrm>
          <a:graphic>
            <a:graphicData uri="http://schemas.openxmlformats.org/presentationml/2006/ole">
              <mc:AlternateContent xmlns:mc="http://schemas.openxmlformats.org/markup-compatibility/2006">
                <mc:Choice xmlns:v="urn:schemas-microsoft-com:vml" Requires="v">
                  <p:oleObj spid="_x0000_s142610" name="Equation" r:id="rId14" imgW="393480" imgH="241200" progId="Equation.DSMT4">
                    <p:embed/>
                  </p:oleObj>
                </mc:Choice>
                <mc:Fallback>
                  <p:oleObj name="Equation" r:id="rId14" imgW="393480" imgH="241200" progId="Equation.DSMT4">
                    <p:embed/>
                    <p:pic>
                      <p:nvPicPr>
                        <p:cNvPr id="0" name=""/>
                        <p:cNvPicPr>
                          <a:picLocks noChangeAspect="1" noChangeArrowheads="1"/>
                        </p:cNvPicPr>
                        <p:nvPr/>
                      </p:nvPicPr>
                      <p:blipFill>
                        <a:blip r:embed="rId15"/>
                        <a:srcRect/>
                        <a:stretch>
                          <a:fillRect/>
                        </a:stretch>
                      </p:blipFill>
                      <p:spPr bwMode="auto">
                        <a:xfrm>
                          <a:off x="4362450" y="3570288"/>
                          <a:ext cx="774700" cy="474662"/>
                        </a:xfrm>
                        <a:prstGeom prst="rect">
                          <a:avLst/>
                        </a:prstGeom>
                        <a:noFill/>
                        <a:ln>
                          <a:noFill/>
                        </a:ln>
                        <a:effectLst/>
                      </p:spPr>
                    </p:pic>
                  </p:oleObj>
                </mc:Fallback>
              </mc:AlternateContent>
            </a:graphicData>
          </a:graphic>
        </p:graphicFrame>
        <p:graphicFrame>
          <p:nvGraphicFramePr>
            <p:cNvPr id="44" name="Object 5"/>
            <p:cNvGraphicFramePr>
              <a:graphicFrameLocks noChangeAspect="1"/>
            </p:cNvGraphicFramePr>
            <p:nvPr>
              <p:extLst>
                <p:ext uri="{D42A27DB-BD31-4B8C-83A1-F6EECF244321}">
                  <p14:modId xmlns:p14="http://schemas.microsoft.com/office/powerpoint/2010/main" val="3295394761"/>
                </p:ext>
              </p:extLst>
            </p:nvPr>
          </p:nvGraphicFramePr>
          <p:xfrm>
            <a:off x="4362450" y="4494213"/>
            <a:ext cx="774700" cy="474662"/>
          </p:xfrm>
          <a:graphic>
            <a:graphicData uri="http://schemas.openxmlformats.org/presentationml/2006/ole">
              <mc:AlternateContent xmlns:mc="http://schemas.openxmlformats.org/markup-compatibility/2006">
                <mc:Choice xmlns:v="urn:schemas-microsoft-com:vml" Requires="v">
                  <p:oleObj spid="_x0000_s142611" name="Equation" r:id="rId16" imgW="393480" imgH="241200" progId="Equation.DSMT4">
                    <p:embed/>
                  </p:oleObj>
                </mc:Choice>
                <mc:Fallback>
                  <p:oleObj name="Equation" r:id="rId16" imgW="393480" imgH="241200" progId="Equation.DSMT4">
                    <p:embed/>
                    <p:pic>
                      <p:nvPicPr>
                        <p:cNvPr id="0" name=""/>
                        <p:cNvPicPr>
                          <a:picLocks noChangeAspect="1" noChangeArrowheads="1"/>
                        </p:cNvPicPr>
                        <p:nvPr/>
                      </p:nvPicPr>
                      <p:blipFill>
                        <a:blip r:embed="rId17"/>
                        <a:srcRect/>
                        <a:stretch>
                          <a:fillRect/>
                        </a:stretch>
                      </p:blipFill>
                      <p:spPr bwMode="auto">
                        <a:xfrm>
                          <a:off x="4362450" y="4494213"/>
                          <a:ext cx="774700" cy="474662"/>
                        </a:xfrm>
                        <a:prstGeom prst="rect">
                          <a:avLst/>
                        </a:prstGeom>
                        <a:noFill/>
                        <a:ln>
                          <a:noFill/>
                        </a:ln>
                        <a:effectLst/>
                      </p:spPr>
                    </p:pic>
                  </p:oleObj>
                </mc:Fallback>
              </mc:AlternateContent>
            </a:graphicData>
          </a:graphic>
        </p:graphicFrame>
        <p:sp>
          <p:nvSpPr>
            <p:cNvPr id="13" name="文本框 12"/>
            <p:cNvSpPr txBox="1"/>
            <p:nvPr/>
          </p:nvSpPr>
          <p:spPr>
            <a:xfrm rot="5400000">
              <a:off x="3782286" y="4333615"/>
              <a:ext cx="445810" cy="461665"/>
            </a:xfrm>
            <a:prstGeom prst="rect">
              <a:avLst/>
            </a:prstGeom>
            <a:noFill/>
          </p:spPr>
          <p:txBody>
            <a:bodyPr wrap="square" rtlCol="0">
              <a:spAutoFit/>
            </a:bodyPr>
            <a:lstStyle/>
            <a:p>
              <a:r>
                <a:rPr lang="en-US" altLang="zh-CN" sz="2400" dirty="0"/>
                <a:t>…</a:t>
              </a:r>
              <a:endParaRPr lang="zh-CN" altLang="en-US" sz="2400" dirty="0"/>
            </a:p>
          </p:txBody>
        </p:sp>
        <p:sp>
          <p:nvSpPr>
            <p:cNvPr id="45" name="文本框 44"/>
            <p:cNvSpPr txBox="1"/>
            <p:nvPr/>
          </p:nvSpPr>
          <p:spPr>
            <a:xfrm rot="5400000">
              <a:off x="4526179" y="4110710"/>
              <a:ext cx="445810" cy="461665"/>
            </a:xfrm>
            <a:prstGeom prst="rect">
              <a:avLst/>
            </a:prstGeom>
            <a:noFill/>
          </p:spPr>
          <p:txBody>
            <a:bodyPr wrap="square" rtlCol="0">
              <a:spAutoFit/>
            </a:bodyPr>
            <a:lstStyle/>
            <a:p>
              <a:r>
                <a:rPr lang="en-US" altLang="zh-CN" sz="2400" dirty="0"/>
                <a:t>…</a:t>
              </a:r>
              <a:endParaRPr lang="zh-CN" altLang="en-US" sz="2400" dirty="0"/>
            </a:p>
          </p:txBody>
        </p:sp>
        <p:grpSp>
          <p:nvGrpSpPr>
            <p:cNvPr id="46" name="组合 45"/>
            <p:cNvGrpSpPr/>
            <p:nvPr/>
          </p:nvGrpSpPr>
          <p:grpSpPr>
            <a:xfrm>
              <a:off x="5111829" y="3307089"/>
              <a:ext cx="248022" cy="526397"/>
              <a:chOff x="4107954" y="3021172"/>
              <a:chExt cx="248022" cy="526397"/>
            </a:xfrm>
          </p:grpSpPr>
          <p:cxnSp>
            <p:nvCxnSpPr>
              <p:cNvPr id="47" name="直接连接符 46"/>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9" name="Object 5"/>
            <p:cNvGraphicFramePr>
              <a:graphicFrameLocks noChangeAspect="1"/>
            </p:cNvGraphicFramePr>
            <p:nvPr>
              <p:extLst>
                <p:ext uri="{D42A27DB-BD31-4B8C-83A1-F6EECF244321}">
                  <p14:modId xmlns:p14="http://schemas.microsoft.com/office/powerpoint/2010/main" val="990511002"/>
                </p:ext>
              </p:extLst>
            </p:nvPr>
          </p:nvGraphicFramePr>
          <p:xfrm>
            <a:off x="5348288" y="3300413"/>
            <a:ext cx="800100" cy="474662"/>
          </p:xfrm>
          <a:graphic>
            <a:graphicData uri="http://schemas.openxmlformats.org/presentationml/2006/ole">
              <mc:AlternateContent xmlns:mc="http://schemas.openxmlformats.org/markup-compatibility/2006">
                <mc:Choice xmlns:v="urn:schemas-microsoft-com:vml" Requires="v">
                  <p:oleObj spid="_x0000_s142612" name="Equation" r:id="rId18" imgW="406080" imgH="241200" progId="Equation.DSMT4">
                    <p:embed/>
                  </p:oleObj>
                </mc:Choice>
                <mc:Fallback>
                  <p:oleObj name="Equation" r:id="rId18" imgW="406080" imgH="241200" progId="Equation.DSMT4">
                    <p:embed/>
                    <p:pic>
                      <p:nvPicPr>
                        <p:cNvPr id="0" name=""/>
                        <p:cNvPicPr>
                          <a:picLocks noChangeAspect="1" noChangeArrowheads="1"/>
                        </p:cNvPicPr>
                        <p:nvPr/>
                      </p:nvPicPr>
                      <p:blipFill>
                        <a:blip r:embed="rId19"/>
                        <a:srcRect/>
                        <a:stretch>
                          <a:fillRect/>
                        </a:stretch>
                      </p:blipFill>
                      <p:spPr bwMode="auto">
                        <a:xfrm>
                          <a:off x="5348288" y="3300413"/>
                          <a:ext cx="800100" cy="474662"/>
                        </a:xfrm>
                        <a:prstGeom prst="rect">
                          <a:avLst/>
                        </a:prstGeom>
                        <a:noFill/>
                        <a:ln>
                          <a:noFill/>
                        </a:ln>
                        <a:effectLst/>
                      </p:spPr>
                    </p:pic>
                  </p:oleObj>
                </mc:Fallback>
              </mc:AlternateContent>
            </a:graphicData>
          </a:graphic>
        </p:graphicFrame>
        <p:graphicFrame>
          <p:nvGraphicFramePr>
            <p:cNvPr id="50" name="Object 5"/>
            <p:cNvGraphicFramePr>
              <a:graphicFrameLocks noChangeAspect="1"/>
            </p:cNvGraphicFramePr>
            <p:nvPr>
              <p:extLst>
                <p:ext uri="{D42A27DB-BD31-4B8C-83A1-F6EECF244321}">
                  <p14:modId xmlns:p14="http://schemas.microsoft.com/office/powerpoint/2010/main" val="3225037778"/>
                </p:ext>
              </p:extLst>
            </p:nvPr>
          </p:nvGraphicFramePr>
          <p:xfrm>
            <a:off x="5365750" y="4171950"/>
            <a:ext cx="801688" cy="474663"/>
          </p:xfrm>
          <a:graphic>
            <a:graphicData uri="http://schemas.openxmlformats.org/presentationml/2006/ole">
              <mc:AlternateContent xmlns:mc="http://schemas.openxmlformats.org/markup-compatibility/2006">
                <mc:Choice xmlns:v="urn:schemas-microsoft-com:vml" Requires="v">
                  <p:oleObj spid="_x0000_s142613" name="Equation" r:id="rId20" imgW="406080" imgH="241200" progId="Equation.DSMT4">
                    <p:embed/>
                  </p:oleObj>
                </mc:Choice>
                <mc:Fallback>
                  <p:oleObj name="Equation" r:id="rId20" imgW="406080" imgH="241200" progId="Equation.DSMT4">
                    <p:embed/>
                    <p:pic>
                      <p:nvPicPr>
                        <p:cNvPr id="0" name=""/>
                        <p:cNvPicPr>
                          <a:picLocks noChangeAspect="1" noChangeArrowheads="1"/>
                        </p:cNvPicPr>
                        <p:nvPr/>
                      </p:nvPicPr>
                      <p:blipFill>
                        <a:blip r:embed="rId21"/>
                        <a:srcRect/>
                        <a:stretch>
                          <a:fillRect/>
                        </a:stretch>
                      </p:blipFill>
                      <p:spPr bwMode="auto">
                        <a:xfrm>
                          <a:off x="5365750" y="4171950"/>
                          <a:ext cx="801688" cy="474663"/>
                        </a:xfrm>
                        <a:prstGeom prst="rect">
                          <a:avLst/>
                        </a:prstGeom>
                        <a:noFill/>
                        <a:ln>
                          <a:noFill/>
                        </a:ln>
                        <a:effectLst/>
                      </p:spPr>
                    </p:pic>
                  </p:oleObj>
                </mc:Fallback>
              </mc:AlternateContent>
            </a:graphicData>
          </a:graphic>
        </p:graphicFrame>
        <p:sp>
          <p:nvSpPr>
            <p:cNvPr id="51" name="文本框 50"/>
            <p:cNvSpPr txBox="1"/>
            <p:nvPr/>
          </p:nvSpPr>
          <p:spPr>
            <a:xfrm rot="5400000">
              <a:off x="5555003" y="3839358"/>
              <a:ext cx="445810" cy="461665"/>
            </a:xfrm>
            <a:prstGeom prst="rect">
              <a:avLst/>
            </a:prstGeom>
            <a:noFill/>
          </p:spPr>
          <p:txBody>
            <a:bodyPr wrap="square" rtlCol="0">
              <a:spAutoFit/>
            </a:bodyPr>
            <a:lstStyle/>
            <a:p>
              <a:r>
                <a:rPr lang="en-US" altLang="zh-CN" sz="2400" dirty="0"/>
                <a:t>…</a:t>
              </a:r>
              <a:endParaRPr lang="zh-CN" altLang="en-US" sz="2400" dirty="0"/>
            </a:p>
          </p:txBody>
        </p:sp>
        <p:grpSp>
          <p:nvGrpSpPr>
            <p:cNvPr id="52" name="组合 51"/>
            <p:cNvGrpSpPr/>
            <p:nvPr/>
          </p:nvGrpSpPr>
          <p:grpSpPr>
            <a:xfrm>
              <a:off x="5106413" y="4231345"/>
              <a:ext cx="248022" cy="526397"/>
              <a:chOff x="4107954" y="3021172"/>
              <a:chExt cx="248022" cy="526397"/>
            </a:xfrm>
          </p:grpSpPr>
          <p:cxnSp>
            <p:nvCxnSpPr>
              <p:cNvPr id="53" name="直接连接符 52"/>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rot="5400000">
              <a:off x="6308120" y="3824807"/>
              <a:ext cx="445810" cy="461665"/>
            </a:xfrm>
            <a:prstGeom prst="rect">
              <a:avLst/>
            </a:prstGeom>
            <a:noFill/>
          </p:spPr>
          <p:txBody>
            <a:bodyPr wrap="square" rtlCol="0">
              <a:spAutoFit/>
            </a:bodyPr>
            <a:lstStyle/>
            <a:p>
              <a:r>
                <a:rPr lang="en-US" altLang="zh-CN" sz="2400" dirty="0"/>
                <a:t>…</a:t>
              </a:r>
              <a:endParaRPr lang="zh-CN" altLang="en-US" sz="2400" dirty="0"/>
            </a:p>
          </p:txBody>
        </p:sp>
        <p:graphicFrame>
          <p:nvGraphicFramePr>
            <p:cNvPr id="56" name="Object 5"/>
            <p:cNvGraphicFramePr>
              <a:graphicFrameLocks noChangeAspect="1"/>
            </p:cNvGraphicFramePr>
            <p:nvPr>
              <p:extLst>
                <p:ext uri="{D42A27DB-BD31-4B8C-83A1-F6EECF244321}">
                  <p14:modId xmlns:p14="http://schemas.microsoft.com/office/powerpoint/2010/main" val="3029558214"/>
                </p:ext>
              </p:extLst>
            </p:nvPr>
          </p:nvGraphicFramePr>
          <p:xfrm>
            <a:off x="6770688" y="3506788"/>
            <a:ext cx="977900" cy="474662"/>
          </p:xfrm>
          <a:graphic>
            <a:graphicData uri="http://schemas.openxmlformats.org/presentationml/2006/ole">
              <mc:AlternateContent xmlns:mc="http://schemas.openxmlformats.org/markup-compatibility/2006">
                <mc:Choice xmlns:v="urn:schemas-microsoft-com:vml" Requires="v">
                  <p:oleObj spid="_x0000_s142614" name="Equation" r:id="rId22" imgW="495000" imgH="241200" progId="Equation.DSMT4">
                    <p:embed/>
                  </p:oleObj>
                </mc:Choice>
                <mc:Fallback>
                  <p:oleObj name="Equation" r:id="rId22" imgW="495000" imgH="241200" progId="Equation.DSMT4">
                    <p:embed/>
                    <p:pic>
                      <p:nvPicPr>
                        <p:cNvPr id="0" name=""/>
                        <p:cNvPicPr>
                          <a:picLocks noChangeAspect="1" noChangeArrowheads="1"/>
                        </p:cNvPicPr>
                        <p:nvPr/>
                      </p:nvPicPr>
                      <p:blipFill>
                        <a:blip r:embed="rId23"/>
                        <a:srcRect/>
                        <a:stretch>
                          <a:fillRect/>
                        </a:stretch>
                      </p:blipFill>
                      <p:spPr bwMode="auto">
                        <a:xfrm>
                          <a:off x="6770688" y="3506788"/>
                          <a:ext cx="977900" cy="474662"/>
                        </a:xfrm>
                        <a:prstGeom prst="rect">
                          <a:avLst/>
                        </a:prstGeom>
                        <a:noFill/>
                        <a:ln>
                          <a:noFill/>
                        </a:ln>
                        <a:effectLst/>
                      </p:spPr>
                    </p:pic>
                  </p:oleObj>
                </mc:Fallback>
              </mc:AlternateContent>
            </a:graphicData>
          </a:graphic>
        </p:graphicFrame>
        <p:graphicFrame>
          <p:nvGraphicFramePr>
            <p:cNvPr id="57" name="Object 5"/>
            <p:cNvGraphicFramePr>
              <a:graphicFrameLocks noChangeAspect="1"/>
            </p:cNvGraphicFramePr>
            <p:nvPr>
              <p:extLst>
                <p:ext uri="{D42A27DB-BD31-4B8C-83A1-F6EECF244321}">
                  <p14:modId xmlns:p14="http://schemas.microsoft.com/office/powerpoint/2010/main" val="2896757546"/>
                </p:ext>
              </p:extLst>
            </p:nvPr>
          </p:nvGraphicFramePr>
          <p:xfrm>
            <a:off x="6808788" y="4067175"/>
            <a:ext cx="977900" cy="474663"/>
          </p:xfrm>
          <a:graphic>
            <a:graphicData uri="http://schemas.openxmlformats.org/presentationml/2006/ole">
              <mc:AlternateContent xmlns:mc="http://schemas.openxmlformats.org/markup-compatibility/2006">
                <mc:Choice xmlns:v="urn:schemas-microsoft-com:vml" Requires="v">
                  <p:oleObj spid="_x0000_s142615" name="Equation" r:id="rId24" imgW="495000" imgH="241200" progId="Equation.DSMT4">
                    <p:embed/>
                  </p:oleObj>
                </mc:Choice>
                <mc:Fallback>
                  <p:oleObj name="Equation" r:id="rId24" imgW="495000" imgH="241200" progId="Equation.DSMT4">
                    <p:embed/>
                    <p:pic>
                      <p:nvPicPr>
                        <p:cNvPr id="0" name=""/>
                        <p:cNvPicPr>
                          <a:picLocks noChangeAspect="1" noChangeArrowheads="1"/>
                        </p:cNvPicPr>
                        <p:nvPr/>
                      </p:nvPicPr>
                      <p:blipFill>
                        <a:blip r:embed="rId25"/>
                        <a:srcRect/>
                        <a:stretch>
                          <a:fillRect/>
                        </a:stretch>
                      </p:blipFill>
                      <p:spPr bwMode="auto">
                        <a:xfrm>
                          <a:off x="6808788" y="4067175"/>
                          <a:ext cx="977900" cy="474663"/>
                        </a:xfrm>
                        <a:prstGeom prst="rect">
                          <a:avLst/>
                        </a:prstGeom>
                        <a:noFill/>
                        <a:ln>
                          <a:noFill/>
                        </a:ln>
                        <a:effectLst/>
                      </p:spPr>
                    </p:pic>
                  </p:oleObj>
                </mc:Fallback>
              </mc:AlternateContent>
            </a:graphicData>
          </a:graphic>
        </p:graphicFrame>
        <p:grpSp>
          <p:nvGrpSpPr>
            <p:cNvPr id="58" name="组合 57"/>
            <p:cNvGrpSpPr/>
            <p:nvPr/>
          </p:nvGrpSpPr>
          <p:grpSpPr>
            <a:xfrm>
              <a:off x="6564892" y="3519051"/>
              <a:ext cx="248022" cy="526397"/>
              <a:chOff x="4107954" y="3021172"/>
              <a:chExt cx="248022" cy="526397"/>
            </a:xfrm>
          </p:grpSpPr>
          <p:cxnSp>
            <p:nvCxnSpPr>
              <p:cNvPr id="59" name="直接连接符 58"/>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6560766" y="4094610"/>
              <a:ext cx="248022" cy="526397"/>
              <a:chOff x="4107954" y="3021172"/>
              <a:chExt cx="248022" cy="526397"/>
            </a:xfrm>
          </p:grpSpPr>
          <p:cxnSp>
            <p:nvCxnSpPr>
              <p:cNvPr id="62" name="直接连接符 61"/>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7795708" y="3744119"/>
              <a:ext cx="248022" cy="526397"/>
              <a:chOff x="4107954" y="3021172"/>
              <a:chExt cx="248022" cy="526397"/>
            </a:xfrm>
          </p:grpSpPr>
          <p:cxnSp>
            <p:nvCxnSpPr>
              <p:cNvPr id="65" name="直接连接符 64"/>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7" name="Object 5"/>
            <p:cNvGraphicFramePr>
              <a:graphicFrameLocks noChangeAspect="1"/>
            </p:cNvGraphicFramePr>
            <p:nvPr>
              <p:extLst>
                <p:ext uri="{D42A27DB-BD31-4B8C-83A1-F6EECF244321}">
                  <p14:modId xmlns:p14="http://schemas.microsoft.com/office/powerpoint/2010/main" val="3290742919"/>
                </p:ext>
              </p:extLst>
            </p:nvPr>
          </p:nvGraphicFramePr>
          <p:xfrm>
            <a:off x="8096250" y="3702050"/>
            <a:ext cx="803275" cy="474663"/>
          </p:xfrm>
          <a:graphic>
            <a:graphicData uri="http://schemas.openxmlformats.org/presentationml/2006/ole">
              <mc:AlternateContent xmlns:mc="http://schemas.openxmlformats.org/markup-compatibility/2006">
                <mc:Choice xmlns:v="urn:schemas-microsoft-com:vml" Requires="v">
                  <p:oleObj spid="_x0000_s142616" name="Equation" r:id="rId26" imgW="406080" imgH="241200" progId="Equation.DSMT4">
                    <p:embed/>
                  </p:oleObj>
                </mc:Choice>
                <mc:Fallback>
                  <p:oleObj name="Equation" r:id="rId26" imgW="406080" imgH="241200" progId="Equation.DSMT4">
                    <p:embed/>
                    <p:pic>
                      <p:nvPicPr>
                        <p:cNvPr id="0" name=""/>
                        <p:cNvPicPr>
                          <a:picLocks noChangeAspect="1" noChangeArrowheads="1"/>
                        </p:cNvPicPr>
                        <p:nvPr/>
                      </p:nvPicPr>
                      <p:blipFill>
                        <a:blip r:embed="rId27"/>
                        <a:srcRect/>
                        <a:stretch>
                          <a:fillRect/>
                        </a:stretch>
                      </p:blipFill>
                      <p:spPr bwMode="auto">
                        <a:xfrm>
                          <a:off x="8096250" y="3702050"/>
                          <a:ext cx="803275" cy="474663"/>
                        </a:xfrm>
                        <a:prstGeom prst="rect">
                          <a:avLst/>
                        </a:prstGeom>
                        <a:noFill/>
                        <a:ln>
                          <a:noFill/>
                        </a:ln>
                        <a:effectLst/>
                      </p:spPr>
                    </p:pic>
                  </p:oleObj>
                </mc:Fallback>
              </mc:AlternateContent>
            </a:graphicData>
          </a:graphic>
        </p:graphicFrame>
      </p:grpSp>
      <p:graphicFrame>
        <p:nvGraphicFramePr>
          <p:cNvPr id="68" name="Object 5"/>
          <p:cNvGraphicFramePr>
            <a:graphicFrameLocks noChangeAspect="1"/>
          </p:cNvGraphicFramePr>
          <p:nvPr>
            <p:extLst>
              <p:ext uri="{D42A27DB-BD31-4B8C-83A1-F6EECF244321}">
                <p14:modId xmlns:p14="http://schemas.microsoft.com/office/powerpoint/2010/main" val="1130248920"/>
              </p:ext>
            </p:extLst>
          </p:nvPr>
        </p:nvGraphicFramePr>
        <p:xfrm>
          <a:off x="2293938" y="5573713"/>
          <a:ext cx="4125912" cy="998537"/>
        </p:xfrm>
        <a:graphic>
          <a:graphicData uri="http://schemas.openxmlformats.org/presentationml/2006/ole">
            <mc:AlternateContent xmlns:mc="http://schemas.openxmlformats.org/markup-compatibility/2006">
              <mc:Choice xmlns:v="urn:schemas-microsoft-com:vml" Requires="v">
                <p:oleObj spid="_x0000_s142617" name="Equation" r:id="rId28" imgW="2095200" imgH="507960" progId="Equation.DSMT4">
                  <p:embed/>
                </p:oleObj>
              </mc:Choice>
              <mc:Fallback>
                <p:oleObj name="Equation" r:id="rId28" imgW="2095200" imgH="507960" progId="Equation.DSMT4">
                  <p:embed/>
                  <p:pic>
                    <p:nvPicPr>
                      <p:cNvPr id="0" name=""/>
                      <p:cNvPicPr>
                        <a:picLocks noChangeAspect="1" noChangeArrowheads="1"/>
                      </p:cNvPicPr>
                      <p:nvPr/>
                    </p:nvPicPr>
                    <p:blipFill>
                      <a:blip r:embed="rId29"/>
                      <a:srcRect/>
                      <a:stretch>
                        <a:fillRect/>
                      </a:stretch>
                    </p:blipFill>
                    <p:spPr bwMode="auto">
                      <a:xfrm>
                        <a:off x="2293938" y="5573713"/>
                        <a:ext cx="4125912" cy="998537"/>
                      </a:xfrm>
                      <a:prstGeom prst="rect">
                        <a:avLst/>
                      </a:prstGeom>
                      <a:noFill/>
                      <a:ln>
                        <a:noFill/>
                      </a:ln>
                      <a:effectLst/>
                    </p:spPr>
                  </p:pic>
                </p:oleObj>
              </mc:Fallback>
            </mc:AlternateContent>
          </a:graphicData>
        </a:graphic>
      </p:graphicFrame>
      <p:sp>
        <p:nvSpPr>
          <p:cNvPr id="14" name="左弧形箭头 13"/>
          <p:cNvSpPr/>
          <p:nvPr/>
        </p:nvSpPr>
        <p:spPr>
          <a:xfrm rot="19627114">
            <a:off x="1576483" y="5211563"/>
            <a:ext cx="576064" cy="10227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左弧形箭头 69"/>
          <p:cNvSpPr/>
          <p:nvPr/>
        </p:nvSpPr>
        <p:spPr>
          <a:xfrm rot="12838617">
            <a:off x="6639658" y="5206974"/>
            <a:ext cx="576064" cy="10227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图片 15"/>
          <p:cNvPicPr>
            <a:picLocks noChangeAspect="1"/>
          </p:cNvPicPr>
          <p:nvPr/>
        </p:nvPicPr>
        <p:blipFill>
          <a:blip r:embed="rId30"/>
          <a:stretch>
            <a:fillRect/>
          </a:stretch>
        </p:blipFill>
        <p:spPr>
          <a:xfrm>
            <a:off x="305992" y="2948971"/>
            <a:ext cx="2950144" cy="2042857"/>
          </a:xfrm>
          <a:prstGeom prst="rect">
            <a:avLst/>
          </a:prstGeom>
        </p:spPr>
      </p:pic>
      <p:graphicFrame>
        <p:nvGraphicFramePr>
          <p:cNvPr id="69" name="Object 5"/>
          <p:cNvGraphicFramePr>
            <a:graphicFrameLocks noChangeAspect="1"/>
          </p:cNvGraphicFramePr>
          <p:nvPr>
            <p:extLst>
              <p:ext uri="{D42A27DB-BD31-4B8C-83A1-F6EECF244321}">
                <p14:modId xmlns:p14="http://schemas.microsoft.com/office/powerpoint/2010/main" val="1978665082"/>
              </p:ext>
            </p:extLst>
          </p:nvPr>
        </p:nvGraphicFramePr>
        <p:xfrm>
          <a:off x="941738" y="5199628"/>
          <a:ext cx="650875" cy="300037"/>
        </p:xfrm>
        <a:graphic>
          <a:graphicData uri="http://schemas.openxmlformats.org/presentationml/2006/ole">
            <mc:AlternateContent xmlns:mc="http://schemas.openxmlformats.org/markup-compatibility/2006">
              <mc:Choice xmlns:v="urn:schemas-microsoft-com:vml" Requires="v">
                <p:oleObj spid="_x0000_s142618" name="Equation" r:id="rId31" imgW="330120" imgH="152280" progId="Equation.DSMT4">
                  <p:embed/>
                </p:oleObj>
              </mc:Choice>
              <mc:Fallback>
                <p:oleObj name="Equation" r:id="rId31" imgW="330120" imgH="152280" progId="Equation.DSMT4">
                  <p:embed/>
                  <p:pic>
                    <p:nvPicPr>
                      <p:cNvPr id="0" name=""/>
                      <p:cNvPicPr>
                        <a:picLocks noChangeAspect="1" noChangeArrowheads="1"/>
                      </p:cNvPicPr>
                      <p:nvPr/>
                    </p:nvPicPr>
                    <p:blipFill>
                      <a:blip r:embed="rId32"/>
                      <a:srcRect/>
                      <a:stretch>
                        <a:fillRect/>
                      </a:stretch>
                    </p:blipFill>
                    <p:spPr bwMode="auto">
                      <a:xfrm>
                        <a:off x="941738" y="5199628"/>
                        <a:ext cx="650875" cy="3000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47591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Bezier</a:t>
            </a:r>
            <a:r>
              <a:rPr lang="zh-CN" altLang="en-US" b="1" dirty="0"/>
              <a:t>曲线</a:t>
            </a:r>
            <a:r>
              <a:rPr lang="en-US" altLang="zh-CN" b="1" dirty="0"/>
              <a:t>/</a:t>
            </a:r>
            <a:r>
              <a:rPr lang="zh-CN" altLang="en-US" b="1" dirty="0"/>
              <a:t>曲面</a:t>
            </a:r>
          </a:p>
        </p:txBody>
      </p:sp>
      <p:sp>
        <p:nvSpPr>
          <p:cNvPr id="3" name="内容占位符 2"/>
          <p:cNvSpPr>
            <a:spLocks noGrp="1"/>
          </p:cNvSpPr>
          <p:nvPr>
            <p:ph idx="1"/>
          </p:nvPr>
        </p:nvSpPr>
        <p:spPr>
          <a:xfrm>
            <a:off x="457200" y="1600200"/>
            <a:ext cx="8686800" cy="4525963"/>
          </a:xfrm>
        </p:spPr>
        <p:txBody>
          <a:bodyPr/>
          <a:lstStyle/>
          <a:p>
            <a:r>
              <a:rPr lang="en-US" altLang="zh-CN" b="1" dirty="0"/>
              <a:t>3.2.2 Bezier</a:t>
            </a:r>
            <a:r>
              <a:rPr lang="zh-CN" altLang="en-US" b="1" dirty="0"/>
              <a:t>曲面</a:t>
            </a:r>
            <a:endParaRPr lang="en-US" altLang="zh-CN" b="1" dirty="0"/>
          </a:p>
          <a:p>
            <a:pPr lvl="1"/>
            <a:r>
              <a:rPr lang="zh-CN" altLang="en-US" dirty="0"/>
              <a:t>多项式曲面参数表达</a:t>
            </a:r>
            <a:endParaRPr lang="en-US" altLang="zh-CN" dirty="0"/>
          </a:p>
          <a:p>
            <a:pPr lvl="1"/>
            <a:r>
              <a:rPr lang="zh-CN" altLang="en-US" dirty="0"/>
              <a:t>由两个变量的</a:t>
            </a:r>
            <a:r>
              <a:rPr lang="en-US" altLang="zh-CN" dirty="0"/>
              <a:t>Bernstein</a:t>
            </a:r>
            <a:r>
              <a:rPr lang="zh-CN" altLang="en-US" dirty="0"/>
              <a:t>混合函数表示</a:t>
            </a:r>
          </a:p>
          <a:p>
            <a:pPr lvl="1"/>
            <a:r>
              <a:rPr lang="en-US" altLang="zh-CN" dirty="0" err="1"/>
              <a:t>m</a:t>
            </a:r>
            <a:r>
              <a:rPr lang="en-US" altLang="zh-CN" dirty="0" err="1">
                <a:latin typeface="宋体" panose="02010600030101010101" pitchFamily="2" charset="-122"/>
                <a:ea typeface="宋体" panose="02010600030101010101" pitchFamily="2" charset="-122"/>
              </a:rPr>
              <a:t>×</a:t>
            </a:r>
            <a:r>
              <a:rPr lang="en-US" altLang="zh-CN" dirty="0" err="1"/>
              <a:t>n</a:t>
            </a:r>
            <a:r>
              <a:rPr lang="zh-CN" altLang="en-US" dirty="0"/>
              <a:t>次</a:t>
            </a:r>
            <a:r>
              <a:rPr lang="en-US" altLang="zh-CN" dirty="0"/>
              <a:t>Bezier</a:t>
            </a:r>
            <a:r>
              <a:rPr lang="zh-CN" altLang="en-US" dirty="0"/>
              <a:t>曲面需要</a:t>
            </a:r>
            <a:r>
              <a:rPr lang="en-US" altLang="zh-CN" dirty="0"/>
              <a:t>(m+1)×(n+1)</a:t>
            </a:r>
            <a:r>
              <a:rPr lang="zh-CN" altLang="en-US" dirty="0">
                <a:latin typeface="宋体" panose="02010600030101010101" pitchFamily="2" charset="-122"/>
                <a:ea typeface="宋体" panose="02010600030101010101" pitchFamily="2" charset="-122"/>
              </a:rPr>
              <a:t>个控制顶点</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75</a:t>
            </a:fld>
            <a:endParaRPr lang="zh-CN"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4005931194"/>
              </p:ext>
            </p:extLst>
          </p:nvPr>
        </p:nvGraphicFramePr>
        <p:xfrm>
          <a:off x="1343632" y="3736151"/>
          <a:ext cx="4110037" cy="979487"/>
        </p:xfrm>
        <a:graphic>
          <a:graphicData uri="http://schemas.openxmlformats.org/presentationml/2006/ole">
            <mc:AlternateContent xmlns:mc="http://schemas.openxmlformats.org/markup-compatibility/2006">
              <mc:Choice xmlns:v="urn:schemas-microsoft-com:vml" Requires="v">
                <p:oleObj spid="_x0000_s140436" name="Equation" r:id="rId4" imgW="1866600" imgH="444240" progId="Equation.DSMT4">
                  <p:embed/>
                </p:oleObj>
              </mc:Choice>
              <mc:Fallback>
                <p:oleObj name="Equation" r:id="rId4" imgW="1866600" imgH="444240" progId="Equation.DSMT4">
                  <p:embed/>
                  <p:pic>
                    <p:nvPicPr>
                      <p:cNvPr id="0" name=""/>
                      <p:cNvPicPr>
                        <a:picLocks noChangeAspect="1" noChangeArrowheads="1"/>
                      </p:cNvPicPr>
                      <p:nvPr/>
                    </p:nvPicPr>
                    <p:blipFill>
                      <a:blip r:embed="rId5"/>
                      <a:srcRect/>
                      <a:stretch>
                        <a:fillRect/>
                      </a:stretch>
                    </p:blipFill>
                    <p:spPr bwMode="auto">
                      <a:xfrm>
                        <a:off x="1343632" y="3736151"/>
                        <a:ext cx="4110037" cy="979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组合 5"/>
          <p:cNvGrpSpPr/>
          <p:nvPr/>
        </p:nvGrpSpPr>
        <p:grpSpPr>
          <a:xfrm>
            <a:off x="457200" y="4583762"/>
            <a:ext cx="5725616" cy="2337941"/>
            <a:chOff x="1475656" y="4131234"/>
            <a:chExt cx="5725616" cy="2337941"/>
          </a:xfrm>
        </p:grpSpPr>
        <p:grpSp>
          <p:nvGrpSpPr>
            <p:cNvPr id="7" name="组合 6"/>
            <p:cNvGrpSpPr/>
            <p:nvPr/>
          </p:nvGrpSpPr>
          <p:grpSpPr>
            <a:xfrm>
              <a:off x="1475656" y="4131234"/>
              <a:ext cx="5725616" cy="2337941"/>
              <a:chOff x="1475656" y="4131234"/>
              <a:chExt cx="5725616" cy="2337941"/>
            </a:xfrm>
          </p:grpSpPr>
          <p:pic>
            <p:nvPicPr>
              <p:cNvPr id="12" name="Picture 5" descr="D:\课件\图形学\交互式计算机图形学——基于OpenGL的自顶向下方法（第六版）\Figures\CHAPTER10 JPEG\AN10F2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2112" y="4251325"/>
                <a:ext cx="52990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1475656" y="5805264"/>
                <a:ext cx="648072" cy="503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99792" y="4131234"/>
                <a:ext cx="648072" cy="503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553200" y="4776564"/>
                <a:ext cx="648072" cy="503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11900" y="5965714"/>
                <a:ext cx="648072" cy="503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 name="Object 5"/>
            <p:cNvGraphicFramePr>
              <a:graphicFrameLocks noChangeAspect="1"/>
            </p:cNvGraphicFramePr>
            <p:nvPr>
              <p:extLst>
                <p:ext uri="{D42A27DB-BD31-4B8C-83A1-F6EECF244321}">
                  <p14:modId xmlns:p14="http://schemas.microsoft.com/office/powerpoint/2010/main" val="4015857662"/>
                </p:ext>
              </p:extLst>
            </p:nvPr>
          </p:nvGraphicFramePr>
          <p:xfrm>
            <a:off x="1708150" y="5984875"/>
            <a:ext cx="457200" cy="484188"/>
          </p:xfrm>
          <a:graphic>
            <a:graphicData uri="http://schemas.openxmlformats.org/presentationml/2006/ole">
              <mc:AlternateContent xmlns:mc="http://schemas.openxmlformats.org/markup-compatibility/2006">
                <mc:Choice xmlns:v="urn:schemas-microsoft-com:vml" Requires="v">
                  <p:oleObj spid="_x0000_s140437" name="Equation" r:id="rId7" imgW="215640" imgH="228600" progId="Equation.DSMT4">
                    <p:embed/>
                  </p:oleObj>
                </mc:Choice>
                <mc:Fallback>
                  <p:oleObj name="Equation" r:id="rId7" imgW="215640" imgH="228600" progId="Equation.DSMT4">
                    <p:embed/>
                    <p:pic>
                      <p:nvPicPr>
                        <p:cNvPr id="0" name=""/>
                        <p:cNvPicPr>
                          <a:picLocks noChangeAspect="1" noChangeArrowheads="1"/>
                        </p:cNvPicPr>
                        <p:nvPr/>
                      </p:nvPicPr>
                      <p:blipFill>
                        <a:blip r:embed="rId8"/>
                        <a:srcRect/>
                        <a:stretch>
                          <a:fillRect/>
                        </a:stretch>
                      </p:blipFill>
                      <p:spPr bwMode="auto">
                        <a:xfrm>
                          <a:off x="1708150" y="5984875"/>
                          <a:ext cx="4572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810990493"/>
                </p:ext>
              </p:extLst>
            </p:nvPr>
          </p:nvGraphicFramePr>
          <p:xfrm>
            <a:off x="2890664" y="4174320"/>
            <a:ext cx="457200" cy="484188"/>
          </p:xfrm>
          <a:graphic>
            <a:graphicData uri="http://schemas.openxmlformats.org/presentationml/2006/ole">
              <mc:AlternateContent xmlns:mc="http://schemas.openxmlformats.org/markup-compatibility/2006">
                <mc:Choice xmlns:v="urn:schemas-microsoft-com:vml" Requires="v">
                  <p:oleObj spid="_x0000_s140438" name="Equation" r:id="rId9" imgW="215640" imgH="228600" progId="Equation.DSMT4">
                    <p:embed/>
                  </p:oleObj>
                </mc:Choice>
                <mc:Fallback>
                  <p:oleObj name="Equation" r:id="rId9" imgW="215640" imgH="228600" progId="Equation.DSMT4">
                    <p:embed/>
                    <p:pic>
                      <p:nvPicPr>
                        <p:cNvPr id="0" name=""/>
                        <p:cNvPicPr>
                          <a:picLocks noChangeAspect="1" noChangeArrowheads="1"/>
                        </p:cNvPicPr>
                        <p:nvPr/>
                      </p:nvPicPr>
                      <p:blipFill>
                        <a:blip r:embed="rId10"/>
                        <a:srcRect/>
                        <a:stretch>
                          <a:fillRect/>
                        </a:stretch>
                      </p:blipFill>
                      <p:spPr bwMode="auto">
                        <a:xfrm>
                          <a:off x="2890664" y="4174320"/>
                          <a:ext cx="4572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357148265"/>
                </p:ext>
              </p:extLst>
            </p:nvPr>
          </p:nvGraphicFramePr>
          <p:xfrm>
            <a:off x="6493685" y="4445939"/>
            <a:ext cx="457200" cy="484188"/>
          </p:xfrm>
          <a:graphic>
            <a:graphicData uri="http://schemas.openxmlformats.org/presentationml/2006/ole">
              <mc:AlternateContent xmlns:mc="http://schemas.openxmlformats.org/markup-compatibility/2006">
                <mc:Choice xmlns:v="urn:schemas-microsoft-com:vml" Requires="v">
                  <p:oleObj spid="_x0000_s140439" name="Equation" r:id="rId11" imgW="215640" imgH="228600" progId="Equation.DSMT4">
                    <p:embed/>
                  </p:oleObj>
                </mc:Choice>
                <mc:Fallback>
                  <p:oleObj name="Equation" r:id="rId11" imgW="215640" imgH="228600" progId="Equation.DSMT4">
                    <p:embed/>
                    <p:pic>
                      <p:nvPicPr>
                        <p:cNvPr id="0" name=""/>
                        <p:cNvPicPr>
                          <a:picLocks noChangeAspect="1" noChangeArrowheads="1"/>
                        </p:cNvPicPr>
                        <p:nvPr/>
                      </p:nvPicPr>
                      <p:blipFill>
                        <a:blip r:embed="rId12"/>
                        <a:srcRect/>
                        <a:stretch>
                          <a:fillRect/>
                        </a:stretch>
                      </p:blipFill>
                      <p:spPr bwMode="auto">
                        <a:xfrm>
                          <a:off x="6493685" y="4445939"/>
                          <a:ext cx="4572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1455030082"/>
                </p:ext>
              </p:extLst>
            </p:nvPr>
          </p:nvGraphicFramePr>
          <p:xfrm>
            <a:off x="5770278" y="5848350"/>
            <a:ext cx="457200" cy="484188"/>
          </p:xfrm>
          <a:graphic>
            <a:graphicData uri="http://schemas.openxmlformats.org/presentationml/2006/ole">
              <mc:AlternateContent xmlns:mc="http://schemas.openxmlformats.org/markup-compatibility/2006">
                <mc:Choice xmlns:v="urn:schemas-microsoft-com:vml" Requires="v">
                  <p:oleObj spid="_x0000_s140440" name="Equation" r:id="rId13" imgW="215640" imgH="228600" progId="Equation.DSMT4">
                    <p:embed/>
                  </p:oleObj>
                </mc:Choice>
                <mc:Fallback>
                  <p:oleObj name="Equation" r:id="rId13" imgW="215640" imgH="228600" progId="Equation.DSMT4">
                    <p:embed/>
                    <p:pic>
                      <p:nvPicPr>
                        <p:cNvPr id="0" name=""/>
                        <p:cNvPicPr>
                          <a:picLocks noChangeAspect="1" noChangeArrowheads="1"/>
                        </p:cNvPicPr>
                        <p:nvPr/>
                      </p:nvPicPr>
                      <p:blipFill>
                        <a:blip r:embed="rId14"/>
                        <a:srcRect/>
                        <a:stretch>
                          <a:fillRect/>
                        </a:stretch>
                      </p:blipFill>
                      <p:spPr bwMode="auto">
                        <a:xfrm>
                          <a:off x="5770278" y="5848350"/>
                          <a:ext cx="4572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Box 5"/>
          <p:cNvSpPr txBox="1"/>
          <p:nvPr/>
        </p:nvSpPr>
        <p:spPr>
          <a:xfrm>
            <a:off x="6231575" y="4814239"/>
            <a:ext cx="2288407" cy="156966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SzPct val="80000"/>
              <a:buFont typeface="Wingdings" panose="05000000000000000000" pitchFamily="2" charset="2"/>
              <a:buChar char="u"/>
            </a:pPr>
            <a:r>
              <a:rPr lang="zh-CN" altLang="en-US" sz="2400" dirty="0"/>
              <a:t>边界性</a:t>
            </a:r>
            <a:endParaRPr lang="en-US" altLang="zh-CN" sz="2400" dirty="0"/>
          </a:p>
          <a:p>
            <a:pPr marL="342900" indent="-342900">
              <a:buSzPct val="80000"/>
              <a:buFont typeface="Wingdings" panose="05000000000000000000" pitchFamily="2" charset="2"/>
              <a:buChar char="u"/>
            </a:pPr>
            <a:r>
              <a:rPr lang="zh-CN" altLang="en-US" sz="2400" dirty="0"/>
              <a:t>角点插值性</a:t>
            </a:r>
            <a:endParaRPr lang="en-US" altLang="zh-CN" sz="2400" dirty="0"/>
          </a:p>
          <a:p>
            <a:pPr marL="342900" indent="-342900">
              <a:buSzPct val="80000"/>
              <a:buFont typeface="Wingdings" panose="05000000000000000000" pitchFamily="2" charset="2"/>
              <a:buChar char="u"/>
            </a:pPr>
            <a:r>
              <a:rPr lang="zh-CN" altLang="en-US" sz="2400" dirty="0"/>
              <a:t>凸包性</a:t>
            </a:r>
            <a:endParaRPr lang="en-US" altLang="zh-CN" sz="2400" dirty="0"/>
          </a:p>
          <a:p>
            <a:pPr marL="342900" indent="-342900">
              <a:buSzPct val="80000"/>
              <a:buFont typeface="Wingdings" panose="05000000000000000000" pitchFamily="2" charset="2"/>
              <a:buChar char="u"/>
            </a:pPr>
            <a:r>
              <a:rPr lang="zh-CN" altLang="en-US" sz="2400" dirty="0"/>
              <a:t>角点切平面</a:t>
            </a:r>
          </a:p>
        </p:txBody>
      </p:sp>
    </p:spTree>
    <p:extLst>
      <p:ext uri="{BB962C8B-B14F-4D97-AF65-F5344CB8AC3E}">
        <p14:creationId xmlns:p14="http://schemas.microsoft.com/office/powerpoint/2010/main" val="34183765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Bezier</a:t>
            </a:r>
            <a:r>
              <a:rPr lang="zh-CN" altLang="en-US" b="1" dirty="0"/>
              <a:t>曲线</a:t>
            </a:r>
            <a:r>
              <a:rPr lang="en-US" altLang="zh-CN" b="1" dirty="0"/>
              <a:t>/</a:t>
            </a:r>
            <a:r>
              <a:rPr lang="zh-CN" altLang="en-US" b="1" dirty="0"/>
              <a:t>曲面</a:t>
            </a:r>
          </a:p>
        </p:txBody>
      </p:sp>
      <p:sp>
        <p:nvSpPr>
          <p:cNvPr id="3" name="内容占位符 2"/>
          <p:cNvSpPr>
            <a:spLocks noGrp="1"/>
          </p:cNvSpPr>
          <p:nvPr>
            <p:ph idx="1"/>
          </p:nvPr>
        </p:nvSpPr>
        <p:spPr>
          <a:xfrm>
            <a:off x="457200" y="1600200"/>
            <a:ext cx="5698976" cy="4525963"/>
          </a:xfrm>
        </p:spPr>
        <p:txBody>
          <a:bodyPr/>
          <a:lstStyle/>
          <a:p>
            <a:r>
              <a:rPr lang="en-US" altLang="zh-CN" b="1" dirty="0"/>
              <a:t>3.2.3 </a:t>
            </a:r>
            <a:r>
              <a:rPr lang="zh-CN" altLang="en-US" b="1" dirty="0"/>
              <a:t>几何建模特点</a:t>
            </a:r>
            <a:endParaRPr lang="zh-CN" altLang="en-US" dirty="0"/>
          </a:p>
          <a:p>
            <a:pPr lvl="1"/>
            <a:r>
              <a:rPr lang="zh-CN" altLang="en-US" dirty="0"/>
              <a:t>优点</a:t>
            </a:r>
          </a:p>
          <a:p>
            <a:pPr lvl="2"/>
            <a:r>
              <a:rPr lang="zh-CN" altLang="en-US" dirty="0"/>
              <a:t>容易编程（</a:t>
            </a:r>
            <a:r>
              <a:rPr lang="en-US" altLang="zh-CN" dirty="0"/>
              <a:t>de </a:t>
            </a:r>
            <a:r>
              <a:rPr lang="en-US" altLang="zh-CN" dirty="0" err="1"/>
              <a:t>Casteljau</a:t>
            </a:r>
            <a:r>
              <a:rPr lang="zh-CN" altLang="en-US" dirty="0"/>
              <a:t>递归）</a:t>
            </a:r>
          </a:p>
          <a:p>
            <a:pPr lvl="2"/>
            <a:r>
              <a:rPr lang="zh-CN" altLang="en-US" dirty="0"/>
              <a:t>端点和切向插值特性</a:t>
            </a:r>
          </a:p>
          <a:p>
            <a:pPr lvl="2"/>
            <a:r>
              <a:rPr lang="zh-CN" altLang="en-US" dirty="0"/>
              <a:t>参数表达</a:t>
            </a:r>
          </a:p>
          <a:p>
            <a:pPr lvl="1"/>
            <a:r>
              <a:rPr lang="zh-CN" altLang="en-US" dirty="0"/>
              <a:t>缺点</a:t>
            </a:r>
          </a:p>
          <a:p>
            <a:pPr lvl="2"/>
            <a:r>
              <a:rPr lang="zh-CN" altLang="en-US" dirty="0"/>
              <a:t>缺乏局部可控性</a:t>
            </a:r>
            <a:endParaRPr lang="en-US" altLang="zh-CN" dirty="0"/>
          </a:p>
          <a:p>
            <a:pPr lvl="2"/>
            <a:r>
              <a:rPr lang="zh-CN" altLang="en-US" dirty="0"/>
              <a:t>改变其中一个控制顶点的位置，就会改变整个曲线</a:t>
            </a:r>
            <a:r>
              <a:rPr lang="en-US" altLang="zh-CN" dirty="0"/>
              <a:t>\</a:t>
            </a:r>
            <a:r>
              <a:rPr lang="zh-CN" altLang="en-US" dirty="0"/>
              <a:t>曲面的形状</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76</a:t>
            </a:fld>
            <a:endParaRPr lang="zh-CN" altLang="en-US"/>
          </a:p>
        </p:txBody>
      </p:sp>
      <p:pic>
        <p:nvPicPr>
          <p:cNvPr id="17" name="图片 16"/>
          <p:cNvPicPr>
            <a:picLocks noChangeAspect="1"/>
          </p:cNvPicPr>
          <p:nvPr/>
        </p:nvPicPr>
        <p:blipFill>
          <a:blip r:embed="rId3"/>
          <a:stretch>
            <a:fillRect/>
          </a:stretch>
        </p:blipFill>
        <p:spPr>
          <a:xfrm>
            <a:off x="5724128" y="2636912"/>
            <a:ext cx="3168352" cy="3043960"/>
          </a:xfrm>
          <a:prstGeom prst="rect">
            <a:avLst/>
          </a:prstGeom>
        </p:spPr>
      </p:pic>
      <p:sp>
        <p:nvSpPr>
          <p:cNvPr id="18" name="右箭头 17"/>
          <p:cNvSpPr/>
          <p:nvPr/>
        </p:nvSpPr>
        <p:spPr>
          <a:xfrm rot="6901332">
            <a:off x="6574979" y="3062385"/>
            <a:ext cx="576064" cy="178672"/>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7757747">
            <a:off x="8008980" y="3159387"/>
            <a:ext cx="876908" cy="17924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9803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p:txBody>
          <a:bodyPr/>
          <a:lstStyle/>
          <a:p>
            <a:r>
              <a:rPr lang="en-US" altLang="zh-CN" b="1" dirty="0"/>
              <a:t>3.3.1 B</a:t>
            </a:r>
            <a:r>
              <a:rPr lang="zh-CN" altLang="en-US" b="1" dirty="0"/>
              <a:t>样条曲线</a:t>
            </a:r>
            <a:endParaRPr lang="en-US" altLang="zh-CN" b="1" dirty="0"/>
          </a:p>
          <a:p>
            <a:pPr lvl="1"/>
            <a:r>
              <a:rPr lang="zh-CN" altLang="en-US" dirty="0"/>
              <a:t>分段多项式曲线</a:t>
            </a:r>
            <a:endParaRPr lang="en-US" altLang="zh-CN" dirty="0"/>
          </a:p>
          <a:p>
            <a:pPr lvl="1"/>
            <a:r>
              <a:rPr lang="zh-CN" altLang="en-US" dirty="0"/>
              <a:t>参数表达</a:t>
            </a:r>
          </a:p>
          <a:p>
            <a:pPr lvl="1"/>
            <a:r>
              <a:rPr lang="zh-CN" altLang="en-US" dirty="0"/>
              <a:t>通过控制点生成</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77</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1511736"/>
            <a:ext cx="4380690" cy="2205296"/>
          </a:xfrm>
          <a:prstGeom prst="rect">
            <a:avLst/>
          </a:prstGeom>
        </p:spPr>
      </p:pic>
      <p:cxnSp>
        <p:nvCxnSpPr>
          <p:cNvPr id="7" name="直接箭头连接符 6"/>
          <p:cNvCxnSpPr/>
          <p:nvPr/>
        </p:nvCxnSpPr>
        <p:spPr>
          <a:xfrm flipH="1">
            <a:off x="5580112" y="3033048"/>
            <a:ext cx="144016"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308304" y="3033048"/>
            <a:ext cx="311696"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5"/>
          <p:cNvSpPr txBox="1"/>
          <p:nvPr/>
        </p:nvSpPr>
        <p:spPr>
          <a:xfrm>
            <a:off x="4706770" y="3805496"/>
            <a:ext cx="1746684"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控制顶点</a:t>
            </a:r>
          </a:p>
        </p:txBody>
      </p:sp>
      <p:sp>
        <p:nvSpPr>
          <p:cNvPr id="13" name="TextBox 5"/>
          <p:cNvSpPr txBox="1"/>
          <p:nvPr/>
        </p:nvSpPr>
        <p:spPr>
          <a:xfrm>
            <a:off x="6696785" y="3805495"/>
            <a:ext cx="1746684"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节点</a:t>
            </a:r>
          </a:p>
        </p:txBody>
      </p:sp>
      <p:sp>
        <p:nvSpPr>
          <p:cNvPr id="14" name="TextBox 5"/>
          <p:cNvSpPr txBox="1"/>
          <p:nvPr/>
        </p:nvSpPr>
        <p:spPr>
          <a:xfrm>
            <a:off x="179512" y="4472142"/>
            <a:ext cx="4599266" cy="1938992"/>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zh-CN" altLang="en-US" sz="2400" b="1" dirty="0"/>
              <a:t>样条（</a:t>
            </a:r>
            <a:r>
              <a:rPr lang="en-US" altLang="zh-CN" sz="2400" b="1" dirty="0"/>
              <a:t>spline</a:t>
            </a:r>
            <a:r>
              <a:rPr lang="zh-CN" altLang="en-US" sz="2400" b="1" dirty="0"/>
              <a:t>）</a:t>
            </a:r>
            <a:endParaRPr lang="en-US" altLang="zh-CN" sz="2400" b="1" dirty="0"/>
          </a:p>
          <a:p>
            <a:pPr algn="ctr"/>
            <a:r>
              <a:rPr lang="zh-CN" altLang="en-US" sz="2400" dirty="0"/>
              <a:t>源于生产实践，是富有弹性的细长条。用压铁使样条通过指定的型值点，并调整样条使它具有满意的形状，然后沿样条画出曲线。</a:t>
            </a: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4152" y="4437112"/>
            <a:ext cx="2978603" cy="1987483"/>
          </a:xfrm>
          <a:prstGeom prst="rect">
            <a:avLst/>
          </a:prstGeom>
        </p:spPr>
      </p:pic>
      <p:pic>
        <p:nvPicPr>
          <p:cNvPr id="16" name="图片 15"/>
          <p:cNvPicPr>
            <a:picLocks noChangeAspect="1"/>
          </p:cNvPicPr>
          <p:nvPr/>
        </p:nvPicPr>
        <p:blipFill rotWithShape="1">
          <a:blip r:embed="rId5">
            <a:extLst>
              <a:ext uri="{28A0092B-C50C-407E-A947-70E740481C1C}">
                <a14:useLocalDpi xmlns:a14="http://schemas.microsoft.com/office/drawing/2010/main" val="0"/>
              </a:ext>
            </a:extLst>
          </a:blip>
          <a:srcRect l="21337" t="17601" r="8797" b="37401"/>
          <a:stretch/>
        </p:blipFill>
        <p:spPr>
          <a:xfrm>
            <a:off x="7421529" y="5441638"/>
            <a:ext cx="1557865" cy="998631"/>
          </a:xfrm>
          <a:prstGeom prst="rect">
            <a:avLst/>
          </a:prstGeom>
        </p:spPr>
      </p:pic>
    </p:spTree>
    <p:extLst>
      <p:ext uri="{BB962C8B-B14F-4D97-AF65-F5344CB8AC3E}">
        <p14:creationId xmlns:p14="http://schemas.microsoft.com/office/powerpoint/2010/main" val="4034059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p:txBody>
          <a:bodyPr/>
          <a:lstStyle/>
          <a:p>
            <a:r>
              <a:rPr lang="en-US" altLang="zh-CN" b="1" dirty="0"/>
              <a:t>3.3.1 B</a:t>
            </a:r>
            <a:r>
              <a:rPr lang="zh-CN" altLang="en-US" b="1" dirty="0"/>
              <a:t>样条曲线</a:t>
            </a:r>
            <a:endParaRPr lang="en-US" altLang="zh-CN" b="1" dirty="0"/>
          </a:p>
          <a:p>
            <a:pPr lvl="1"/>
            <a:r>
              <a:rPr lang="zh-CN" altLang="en-US" dirty="0"/>
              <a:t>历史</a:t>
            </a:r>
          </a:p>
          <a:p>
            <a:pPr lvl="2"/>
            <a:r>
              <a:rPr lang="en-US" altLang="zh-CN" dirty="0"/>
              <a:t>Schoenberg: </a:t>
            </a:r>
            <a:r>
              <a:rPr lang="zh-CN" altLang="en-US" dirty="0"/>
              <a:t>样条曲线</a:t>
            </a:r>
            <a:r>
              <a:rPr lang="en-US" altLang="zh-CN" dirty="0"/>
              <a:t>(1946)</a:t>
            </a:r>
          </a:p>
          <a:p>
            <a:pPr lvl="2"/>
            <a:r>
              <a:rPr lang="en-US" altLang="zh-CN" dirty="0"/>
              <a:t>de Boor: B</a:t>
            </a:r>
            <a:r>
              <a:rPr lang="zh-CN" altLang="en-US" dirty="0"/>
              <a:t>样条曲线的递归算法</a:t>
            </a:r>
            <a:r>
              <a:rPr lang="en-US" altLang="zh-CN" dirty="0"/>
              <a:t>(1966)</a:t>
            </a:r>
          </a:p>
          <a:p>
            <a:pPr lvl="2"/>
            <a:r>
              <a:rPr lang="en-US" altLang="zh-CN" dirty="0" err="1"/>
              <a:t>Riesenfeld</a:t>
            </a:r>
            <a:r>
              <a:rPr lang="en-US" altLang="zh-CN" dirty="0"/>
              <a:t>: B</a:t>
            </a:r>
            <a:r>
              <a:rPr lang="zh-CN" altLang="en-US" dirty="0"/>
              <a:t>样条曲线用作几何设计</a:t>
            </a:r>
            <a:r>
              <a:rPr lang="en-US" altLang="zh-CN" dirty="0"/>
              <a:t>(1970s)</a:t>
            </a:r>
          </a:p>
          <a:p>
            <a:pPr lvl="2"/>
            <a:r>
              <a:rPr lang="en-US" altLang="zh-CN" dirty="0" err="1"/>
              <a:t>Versprille</a:t>
            </a:r>
            <a:r>
              <a:rPr lang="en-US" altLang="zh-CN" dirty="0"/>
              <a:t>: </a:t>
            </a:r>
            <a:r>
              <a:rPr lang="zh-CN" altLang="en-US" dirty="0"/>
              <a:t>第一次讨论有理</a:t>
            </a:r>
            <a:r>
              <a:rPr lang="en-US" altLang="zh-CN" dirty="0"/>
              <a:t>B</a:t>
            </a:r>
            <a:r>
              <a:rPr lang="zh-CN" altLang="en-US" dirty="0"/>
              <a:t>样条曲线</a:t>
            </a:r>
            <a:r>
              <a:rPr lang="en-US" altLang="zh-CN" dirty="0"/>
              <a:t>(1975)</a:t>
            </a:r>
          </a:p>
          <a:p>
            <a:pPr lvl="2"/>
            <a:r>
              <a:rPr lang="en-US" altLang="zh-CN" dirty="0"/>
              <a:t>NUBRS: </a:t>
            </a:r>
            <a:r>
              <a:rPr lang="zh-CN" altLang="en-US" dirty="0"/>
              <a:t>成为工业标准</a:t>
            </a:r>
            <a:r>
              <a:rPr lang="en-US" altLang="zh-CN" dirty="0"/>
              <a:t>(1990s)</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78</a:t>
            </a:fld>
            <a:endParaRPr lang="zh-CN" altLang="en-US"/>
          </a:p>
        </p:txBody>
      </p:sp>
      <p:pic>
        <p:nvPicPr>
          <p:cNvPr id="16" name="图片 15"/>
          <p:cNvPicPr>
            <a:picLocks noChangeAspect="1"/>
          </p:cNvPicPr>
          <p:nvPr/>
        </p:nvPicPr>
        <p:blipFill>
          <a:blip r:embed="rId3"/>
          <a:stretch>
            <a:fillRect/>
          </a:stretch>
        </p:blipFill>
        <p:spPr>
          <a:xfrm>
            <a:off x="1068133" y="5049619"/>
            <a:ext cx="7007733" cy="1671856"/>
          </a:xfrm>
          <a:prstGeom prst="rect">
            <a:avLst/>
          </a:prstGeom>
        </p:spPr>
      </p:pic>
    </p:spTree>
    <p:extLst>
      <p:ext uri="{BB962C8B-B14F-4D97-AF65-F5344CB8AC3E}">
        <p14:creationId xmlns:p14="http://schemas.microsoft.com/office/powerpoint/2010/main" val="1810031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p:txBody>
          <a:bodyPr/>
          <a:lstStyle/>
          <a:p>
            <a:r>
              <a:rPr lang="en-US" altLang="zh-CN" b="1" dirty="0"/>
              <a:t>3.3.1 B</a:t>
            </a:r>
            <a:r>
              <a:rPr lang="zh-CN" altLang="en-US" b="1" dirty="0"/>
              <a:t>样条曲线</a:t>
            </a:r>
            <a:endParaRPr lang="en-US" altLang="zh-CN" b="1" dirty="0"/>
          </a:p>
          <a:p>
            <a:pPr lvl="1"/>
            <a:r>
              <a:rPr lang="zh-CN" altLang="en-US" dirty="0"/>
              <a:t>定义</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79</a:t>
            </a:fld>
            <a:endParaRPr lang="zh-CN" altLang="en-US"/>
          </a:p>
        </p:txBody>
      </p:sp>
      <p:sp>
        <p:nvSpPr>
          <p:cNvPr id="5" name="内容占位符 2"/>
          <p:cNvSpPr txBox="1">
            <a:spLocks/>
          </p:cNvSpPr>
          <p:nvPr/>
        </p:nvSpPr>
        <p:spPr>
          <a:xfrm>
            <a:off x="791144" y="2639825"/>
            <a:ext cx="5725616" cy="144015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l"/>
            </a:pPr>
            <a:r>
              <a:rPr lang="zh-CN" altLang="en-US" sz="2400" dirty="0"/>
              <a:t>控制点</a:t>
            </a:r>
            <a:r>
              <a:rPr lang="en-US" altLang="zh-CN" sz="2400" dirty="0"/>
              <a:t> </a:t>
            </a:r>
            <a:r>
              <a:rPr lang="en-US" altLang="zh-CN" sz="2400" b="1" i="1" dirty="0"/>
              <a:t>c</a:t>
            </a:r>
            <a:r>
              <a:rPr lang="en-US" altLang="zh-CN" sz="2400" i="1" baseline="-25000" dirty="0"/>
              <a:t>i</a:t>
            </a:r>
            <a:r>
              <a:rPr lang="en-US" altLang="zh-CN" sz="2400" dirty="0"/>
              <a:t> (</a:t>
            </a:r>
            <a:r>
              <a:rPr lang="en-US" altLang="zh-CN" sz="2400" dirty="0" err="1"/>
              <a:t>i</a:t>
            </a:r>
            <a:r>
              <a:rPr lang="en-US" altLang="zh-CN" sz="2400" dirty="0"/>
              <a:t>=0,…,</a:t>
            </a:r>
            <a:r>
              <a:rPr lang="en-US" altLang="zh-CN" sz="2400" i="1" dirty="0"/>
              <a:t>n</a:t>
            </a:r>
            <a:r>
              <a:rPr lang="en-US" altLang="zh-CN" sz="2400" dirty="0"/>
              <a:t>) </a:t>
            </a:r>
            <a:r>
              <a:rPr lang="zh-CN" altLang="en-US" sz="2400" dirty="0"/>
              <a:t>称为</a:t>
            </a:r>
            <a:r>
              <a:rPr lang="en-US" altLang="zh-CN" sz="2400" dirty="0"/>
              <a:t>de Boor </a:t>
            </a:r>
            <a:r>
              <a:rPr lang="zh-CN" altLang="en-US" sz="2400" dirty="0"/>
              <a:t>点</a:t>
            </a:r>
            <a:endParaRPr lang="en-US" altLang="zh-CN" sz="2400" dirty="0"/>
          </a:p>
          <a:p>
            <a:pPr lvl="1">
              <a:buFont typeface="Wingdings" panose="05000000000000000000" pitchFamily="2" charset="2"/>
              <a:buChar char="l"/>
            </a:pPr>
            <a:r>
              <a:rPr lang="zh-CN" altLang="en-US" sz="2400" dirty="0"/>
              <a:t>度</a:t>
            </a:r>
            <a:r>
              <a:rPr lang="en-US" altLang="zh-CN" sz="2400" dirty="0"/>
              <a:t> </a:t>
            </a:r>
            <a:r>
              <a:rPr lang="en-US" altLang="zh-CN" sz="2400" i="1" dirty="0"/>
              <a:t>k</a:t>
            </a:r>
            <a:r>
              <a:rPr lang="zh-CN" altLang="en-US" sz="2400" dirty="0"/>
              <a:t>（次数</a:t>
            </a:r>
            <a:r>
              <a:rPr lang="en-US" altLang="zh-CN" sz="2400" i="1" dirty="0"/>
              <a:t>k</a:t>
            </a:r>
            <a:r>
              <a:rPr lang="en-US" altLang="zh-CN" sz="2400" dirty="0"/>
              <a:t>-1</a:t>
            </a:r>
            <a:r>
              <a:rPr lang="zh-CN" altLang="en-US" sz="2400" dirty="0"/>
              <a:t>）</a:t>
            </a:r>
            <a:endParaRPr lang="en-US" altLang="zh-CN" sz="2400" i="1" dirty="0"/>
          </a:p>
          <a:p>
            <a:pPr lvl="1">
              <a:buFont typeface="Wingdings" panose="05000000000000000000" pitchFamily="2" charset="2"/>
              <a:buChar char="l"/>
            </a:pPr>
            <a:r>
              <a:rPr lang="zh-CN" altLang="en-US" sz="2400" dirty="0"/>
              <a:t>节点向量</a:t>
            </a:r>
            <a:r>
              <a:rPr lang="en-US" altLang="zh-CN" sz="2400" dirty="0"/>
              <a:t> T= {u</a:t>
            </a:r>
            <a:r>
              <a:rPr lang="en-US" altLang="zh-CN" sz="2400" baseline="-25000" dirty="0"/>
              <a:t>0</a:t>
            </a:r>
            <a:r>
              <a:rPr lang="en-US" altLang="zh-CN" sz="2400" dirty="0"/>
              <a:t>, …, u</a:t>
            </a:r>
            <a:r>
              <a:rPr lang="en-US" altLang="zh-CN" sz="2400" i="1" baseline="-25000" dirty="0"/>
              <a:t>n+k+1</a:t>
            </a:r>
            <a:r>
              <a:rPr lang="en-US" altLang="zh-CN" sz="2400" dirty="0"/>
              <a:t>}</a:t>
            </a:r>
            <a:endParaRPr lang="zh-CN" altLang="en-US" sz="2400" dirty="0"/>
          </a:p>
        </p:txBody>
      </p:sp>
      <p:graphicFrame>
        <p:nvGraphicFramePr>
          <p:cNvPr id="6" name="Object 5"/>
          <p:cNvGraphicFramePr>
            <a:graphicFrameLocks noChangeAspect="1"/>
          </p:cNvGraphicFramePr>
          <p:nvPr>
            <p:extLst>
              <p:ext uri="{D42A27DB-BD31-4B8C-83A1-F6EECF244321}">
                <p14:modId xmlns:p14="http://schemas.microsoft.com/office/powerpoint/2010/main" val="3953901470"/>
              </p:ext>
            </p:extLst>
          </p:nvPr>
        </p:nvGraphicFramePr>
        <p:xfrm>
          <a:off x="1408433" y="3988703"/>
          <a:ext cx="4491038" cy="914400"/>
        </p:xfrm>
        <a:graphic>
          <a:graphicData uri="http://schemas.openxmlformats.org/presentationml/2006/ole">
            <mc:AlternateContent xmlns:mc="http://schemas.openxmlformats.org/markup-compatibility/2006">
              <mc:Choice xmlns:v="urn:schemas-microsoft-com:vml" Requires="v">
                <p:oleObj spid="_x0000_s95680" name="Equation" r:id="rId4" imgW="2120760" imgH="431640" progId="Equation.DSMT4">
                  <p:embed/>
                </p:oleObj>
              </mc:Choice>
              <mc:Fallback>
                <p:oleObj name="Equation" r:id="rId4" imgW="2120760" imgH="431640" progId="Equation.DSMT4">
                  <p:embed/>
                  <p:pic>
                    <p:nvPicPr>
                      <p:cNvPr id="0" name=""/>
                      <p:cNvPicPr>
                        <a:picLocks noChangeAspect="1" noChangeArrowheads="1"/>
                      </p:cNvPicPr>
                      <p:nvPr/>
                    </p:nvPicPr>
                    <p:blipFill>
                      <a:blip r:embed="rId5"/>
                      <a:srcRect/>
                      <a:stretch>
                        <a:fillRect/>
                      </a:stretch>
                    </p:blipFill>
                    <p:spPr bwMode="auto">
                      <a:xfrm>
                        <a:off x="1408433" y="3988703"/>
                        <a:ext cx="449103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069809743"/>
              </p:ext>
            </p:extLst>
          </p:nvPr>
        </p:nvGraphicFramePr>
        <p:xfrm>
          <a:off x="2249959" y="4866294"/>
          <a:ext cx="5943600" cy="1990725"/>
        </p:xfrm>
        <a:graphic>
          <a:graphicData uri="http://schemas.openxmlformats.org/presentationml/2006/ole">
            <mc:AlternateContent xmlns:mc="http://schemas.openxmlformats.org/markup-compatibility/2006">
              <mc:Choice xmlns:v="urn:schemas-microsoft-com:vml" Requires="v">
                <p:oleObj spid="_x0000_s95681" name="Equation" r:id="rId6" imgW="2806560" imgH="939600" progId="Equation.DSMT4">
                  <p:embed/>
                </p:oleObj>
              </mc:Choice>
              <mc:Fallback>
                <p:oleObj name="Equation" r:id="rId6" imgW="2806560" imgH="939600" progId="Equation.DSMT4">
                  <p:embed/>
                  <p:pic>
                    <p:nvPicPr>
                      <p:cNvPr id="0" name=""/>
                      <p:cNvPicPr>
                        <a:picLocks noChangeAspect="1" noChangeArrowheads="1"/>
                      </p:cNvPicPr>
                      <p:nvPr/>
                    </p:nvPicPr>
                    <p:blipFill>
                      <a:blip r:embed="rId7"/>
                      <a:srcRect/>
                      <a:stretch>
                        <a:fillRect/>
                      </a:stretch>
                    </p:blipFill>
                    <p:spPr bwMode="auto">
                      <a:xfrm>
                        <a:off x="2249959" y="4866294"/>
                        <a:ext cx="5943600" cy="199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左大括号 7"/>
          <p:cNvSpPr/>
          <p:nvPr/>
        </p:nvSpPr>
        <p:spPr>
          <a:xfrm>
            <a:off x="1951393" y="5170796"/>
            <a:ext cx="268560" cy="13817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5"/>
          <p:cNvSpPr txBox="1"/>
          <p:nvPr/>
        </p:nvSpPr>
        <p:spPr>
          <a:xfrm>
            <a:off x="171174" y="5429012"/>
            <a:ext cx="1712549" cy="83099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k</a:t>
            </a:r>
            <a:r>
              <a:rPr lang="zh-CN" altLang="en-US" sz="2400" dirty="0"/>
              <a:t>阶</a:t>
            </a:r>
            <a:r>
              <a:rPr lang="en-US" altLang="zh-CN" sz="2400" dirty="0"/>
              <a:t>(k-1</a:t>
            </a:r>
            <a:r>
              <a:rPr lang="zh-CN" altLang="en-US" sz="2400" dirty="0"/>
              <a:t>次</a:t>
            </a:r>
            <a:r>
              <a:rPr lang="en-US" altLang="zh-CN" sz="2400" dirty="0"/>
              <a:t>)B</a:t>
            </a:r>
            <a:r>
              <a:rPr lang="zh-CN" altLang="en-US" sz="2400" dirty="0"/>
              <a:t>样条基函数</a:t>
            </a:r>
          </a:p>
        </p:txBody>
      </p:sp>
      <p:sp>
        <p:nvSpPr>
          <p:cNvPr id="10" name="任意多边形 9"/>
          <p:cNvSpPr/>
          <p:nvPr/>
        </p:nvSpPr>
        <p:spPr>
          <a:xfrm>
            <a:off x="6202397" y="3910263"/>
            <a:ext cx="932329" cy="1780674"/>
          </a:xfrm>
          <a:custGeom>
            <a:avLst/>
            <a:gdLst>
              <a:gd name="connsiteX0" fmla="*/ 5898 w 932329"/>
              <a:gd name="connsiteY0" fmla="*/ 1780674 h 1780674"/>
              <a:gd name="connsiteX1" fmla="*/ 932329 w 932329"/>
              <a:gd name="connsiteY1" fmla="*/ 1383632 h 1780674"/>
              <a:gd name="connsiteX2" fmla="*/ 5898 w 932329"/>
              <a:gd name="connsiteY2" fmla="*/ 589548 h 1780674"/>
              <a:gd name="connsiteX3" fmla="*/ 607477 w 932329"/>
              <a:gd name="connsiteY3" fmla="*/ 0 h 1780674"/>
            </a:gdLst>
            <a:ahLst/>
            <a:cxnLst>
              <a:cxn ang="0">
                <a:pos x="connsiteX0" y="connsiteY0"/>
              </a:cxn>
              <a:cxn ang="0">
                <a:pos x="connsiteX1" y="connsiteY1"/>
              </a:cxn>
              <a:cxn ang="0">
                <a:pos x="connsiteX2" y="connsiteY2"/>
              </a:cxn>
              <a:cxn ang="0">
                <a:pos x="connsiteX3" y="connsiteY3"/>
              </a:cxn>
            </a:cxnLst>
            <a:rect l="l" t="t" r="r" b="b"/>
            <a:pathLst>
              <a:path w="932329" h="1780674">
                <a:moveTo>
                  <a:pt x="5898" y="1780674"/>
                </a:moveTo>
                <a:cubicBezTo>
                  <a:pt x="469113" y="1681413"/>
                  <a:pt x="932329" y="1582153"/>
                  <a:pt x="932329" y="1383632"/>
                </a:cubicBezTo>
                <a:cubicBezTo>
                  <a:pt x="932329" y="1185111"/>
                  <a:pt x="60040" y="820153"/>
                  <a:pt x="5898" y="589548"/>
                </a:cubicBezTo>
                <a:cubicBezTo>
                  <a:pt x="-48244" y="358943"/>
                  <a:pt x="279616" y="179471"/>
                  <a:pt x="607477" y="0"/>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5"/>
          <p:cNvSpPr txBox="1"/>
          <p:nvPr/>
        </p:nvSpPr>
        <p:spPr>
          <a:xfrm>
            <a:off x="6920354" y="3434135"/>
            <a:ext cx="1712549" cy="830997"/>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sz="2400" dirty="0"/>
              <a:t>de Boor-Cox</a:t>
            </a:r>
            <a:r>
              <a:rPr lang="zh-CN" altLang="en-US" sz="2400" dirty="0"/>
              <a:t>递推定义</a:t>
            </a:r>
          </a:p>
        </p:txBody>
      </p:sp>
    </p:spTree>
    <p:extLst>
      <p:ext uri="{BB962C8B-B14F-4D97-AF65-F5344CB8AC3E}">
        <p14:creationId xmlns:p14="http://schemas.microsoft.com/office/powerpoint/2010/main" val="2267158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1.1 </a:t>
            </a:r>
            <a:r>
              <a:rPr lang="zh-CN" altLang="en-US" b="1" dirty="0"/>
              <a:t>几何建模</a:t>
            </a:r>
          </a:p>
        </p:txBody>
      </p:sp>
      <p:sp>
        <p:nvSpPr>
          <p:cNvPr id="3" name="内容占位符 2"/>
          <p:cNvSpPr>
            <a:spLocks noGrp="1"/>
          </p:cNvSpPr>
          <p:nvPr>
            <p:ph idx="1"/>
          </p:nvPr>
        </p:nvSpPr>
        <p:spPr>
          <a:xfrm>
            <a:off x="457200" y="1600200"/>
            <a:ext cx="8363272" cy="4525963"/>
          </a:xfrm>
        </p:spPr>
        <p:txBody>
          <a:bodyPr/>
          <a:lstStyle/>
          <a:p>
            <a:r>
              <a:rPr lang="zh-CN" altLang="en-US" dirty="0"/>
              <a:t>几何建模是</a:t>
            </a:r>
            <a:r>
              <a:rPr lang="en-US" altLang="zh-CN" dirty="0"/>
              <a:t>CAD/CAM</a:t>
            </a:r>
            <a:r>
              <a:rPr lang="zh-CN" altLang="en-US" dirty="0"/>
              <a:t>等的核心，通常也是图形处理（绘制、交互等）的首要步骤。</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a:t>
            </a:fld>
            <a:endParaRPr lang="zh-CN" altLang="en-US"/>
          </a:p>
        </p:txBody>
      </p:sp>
      <p:pic>
        <p:nvPicPr>
          <p:cNvPr id="20" name="图片 19"/>
          <p:cNvPicPr>
            <a:picLocks noChangeAspect="1"/>
          </p:cNvPicPr>
          <p:nvPr/>
        </p:nvPicPr>
        <p:blipFill>
          <a:blip r:embed="rId3"/>
          <a:stretch>
            <a:fillRect/>
          </a:stretch>
        </p:blipFill>
        <p:spPr>
          <a:xfrm>
            <a:off x="1276060" y="2727558"/>
            <a:ext cx="2269878" cy="1749467"/>
          </a:xfrm>
          <a:prstGeom prst="rect">
            <a:avLst/>
          </a:prstGeom>
        </p:spPr>
      </p:pic>
      <p:sp>
        <p:nvSpPr>
          <p:cNvPr id="21" name="TextBox 5"/>
          <p:cNvSpPr txBox="1"/>
          <p:nvPr/>
        </p:nvSpPr>
        <p:spPr>
          <a:xfrm>
            <a:off x="1835696" y="4481917"/>
            <a:ext cx="1544170" cy="400110"/>
          </a:xfrm>
          <a:prstGeom prst="rect">
            <a:avLst/>
          </a:prstGeom>
          <a:noFill/>
        </p:spPr>
        <p:txBody>
          <a:bodyPr wrap="square" rtlCol="0">
            <a:spAutoFit/>
          </a:bodyPr>
          <a:lstStyle/>
          <a:p>
            <a:r>
              <a:rPr lang="en-US" altLang="zh-CN" sz="2000" dirty="0"/>
              <a:t>CAD/CAM</a:t>
            </a:r>
            <a:endParaRPr lang="zh-CN" altLang="en-US" sz="2000" dirty="0"/>
          </a:p>
        </p:txBody>
      </p:sp>
      <p:pic>
        <p:nvPicPr>
          <p:cNvPr id="5" name="图片 4"/>
          <p:cNvPicPr>
            <a:picLocks noChangeAspect="1"/>
          </p:cNvPicPr>
          <p:nvPr/>
        </p:nvPicPr>
        <p:blipFill>
          <a:blip r:embed="rId4"/>
          <a:stretch>
            <a:fillRect/>
          </a:stretch>
        </p:blipFill>
        <p:spPr>
          <a:xfrm>
            <a:off x="4622655" y="2734090"/>
            <a:ext cx="3238388" cy="1743747"/>
          </a:xfrm>
          <a:prstGeom prst="rect">
            <a:avLst/>
          </a:prstGeom>
        </p:spPr>
      </p:pic>
      <p:sp>
        <p:nvSpPr>
          <p:cNvPr id="8" name="TextBox 5"/>
          <p:cNvSpPr txBox="1"/>
          <p:nvPr/>
        </p:nvSpPr>
        <p:spPr>
          <a:xfrm>
            <a:off x="5940152" y="4481917"/>
            <a:ext cx="1544170" cy="400110"/>
          </a:xfrm>
          <a:prstGeom prst="rect">
            <a:avLst/>
          </a:prstGeom>
          <a:noFill/>
        </p:spPr>
        <p:txBody>
          <a:bodyPr wrap="square" rtlCol="0">
            <a:spAutoFit/>
          </a:bodyPr>
          <a:lstStyle/>
          <a:p>
            <a:r>
              <a:rPr lang="zh-CN" altLang="en-US" sz="2000" dirty="0"/>
              <a:t>模型绘制</a:t>
            </a:r>
          </a:p>
        </p:txBody>
      </p:sp>
      <p:pic>
        <p:nvPicPr>
          <p:cNvPr id="6" name="图片 5"/>
          <p:cNvPicPr>
            <a:picLocks noChangeAspect="1"/>
          </p:cNvPicPr>
          <p:nvPr/>
        </p:nvPicPr>
        <p:blipFill>
          <a:blip r:embed="rId5"/>
          <a:stretch>
            <a:fillRect/>
          </a:stretch>
        </p:blipFill>
        <p:spPr>
          <a:xfrm>
            <a:off x="1043608" y="4977256"/>
            <a:ext cx="3408609" cy="1724355"/>
          </a:xfrm>
          <a:prstGeom prst="rect">
            <a:avLst/>
          </a:prstGeom>
        </p:spPr>
      </p:pic>
      <p:sp>
        <p:nvSpPr>
          <p:cNvPr id="10" name="TextBox 5"/>
          <p:cNvSpPr txBox="1"/>
          <p:nvPr/>
        </p:nvSpPr>
        <p:spPr>
          <a:xfrm>
            <a:off x="4552650" y="5611727"/>
            <a:ext cx="1544170" cy="400110"/>
          </a:xfrm>
          <a:prstGeom prst="rect">
            <a:avLst/>
          </a:prstGeom>
          <a:noFill/>
        </p:spPr>
        <p:txBody>
          <a:bodyPr wrap="square" rtlCol="0">
            <a:spAutoFit/>
          </a:bodyPr>
          <a:lstStyle/>
          <a:p>
            <a:r>
              <a:rPr lang="zh-CN" altLang="en-US" sz="2000" dirty="0"/>
              <a:t>模型交互</a:t>
            </a:r>
          </a:p>
        </p:txBody>
      </p:sp>
    </p:spTree>
    <p:extLst>
      <p:ext uri="{BB962C8B-B14F-4D97-AF65-F5344CB8AC3E}">
        <p14:creationId xmlns:p14="http://schemas.microsoft.com/office/powerpoint/2010/main" val="1256247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p:txBody>
          <a:bodyPr/>
          <a:lstStyle/>
          <a:p>
            <a:r>
              <a:rPr lang="en-US" altLang="zh-CN" b="1" dirty="0"/>
              <a:t>3.3.1 B</a:t>
            </a:r>
            <a:r>
              <a:rPr lang="zh-CN" altLang="en-US" b="1" dirty="0"/>
              <a:t>样条曲线</a:t>
            </a:r>
            <a:endParaRPr lang="en-US" altLang="zh-CN" b="1" dirty="0"/>
          </a:p>
          <a:p>
            <a:pPr lvl="1"/>
            <a:r>
              <a:rPr lang="en-US" altLang="zh-CN" dirty="0"/>
              <a:t>B</a:t>
            </a:r>
            <a:r>
              <a:rPr lang="zh-CN" altLang="en-US" dirty="0"/>
              <a:t>样条基函数取代</a:t>
            </a:r>
            <a:r>
              <a:rPr lang="en-US" altLang="zh-CN" dirty="0"/>
              <a:t>Bernstein</a:t>
            </a:r>
            <a:r>
              <a:rPr lang="zh-CN" altLang="en-US" dirty="0"/>
              <a:t>基函数</a:t>
            </a:r>
            <a:endParaRPr lang="en-US" altLang="zh-CN" dirty="0"/>
          </a:p>
          <a:p>
            <a:pPr lvl="2"/>
            <a:r>
              <a:rPr lang="en-US" altLang="zh-CN" dirty="0"/>
              <a:t>1</a:t>
            </a:r>
            <a:r>
              <a:rPr lang="zh-CN" altLang="en-US" dirty="0"/>
              <a:t>阶（</a:t>
            </a:r>
            <a:r>
              <a:rPr lang="en-US" altLang="zh-CN" dirty="0"/>
              <a:t>0</a:t>
            </a:r>
            <a:r>
              <a:rPr lang="zh-CN" altLang="en-US" dirty="0"/>
              <a:t>次）基函数</a:t>
            </a:r>
            <a:endParaRPr lang="en-US" altLang="zh-CN" dirty="0"/>
          </a:p>
          <a:p>
            <a:pPr lvl="1"/>
            <a:endParaRPr lang="en-US" altLang="zh-CN" dirty="0"/>
          </a:p>
          <a:p>
            <a:pPr marL="457200" lvl="1" indent="0">
              <a:buNone/>
            </a:pPr>
            <a:endParaRPr lang="en-US" altLang="zh-CN" dirty="0"/>
          </a:p>
          <a:p>
            <a:pPr lvl="2"/>
            <a:r>
              <a:rPr lang="en-US" altLang="zh-CN" dirty="0"/>
              <a:t>2</a:t>
            </a:r>
            <a:r>
              <a:rPr lang="zh-CN" altLang="en-US" dirty="0"/>
              <a:t>阶（</a:t>
            </a:r>
            <a:r>
              <a:rPr lang="en-US" altLang="zh-CN" dirty="0"/>
              <a:t>1</a:t>
            </a:r>
            <a:r>
              <a:rPr lang="zh-CN" altLang="en-US" dirty="0"/>
              <a:t>次）基函数</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80</a:t>
            </a:fld>
            <a:endParaRPr lang="zh-CN" altLang="en-US"/>
          </a:p>
        </p:txBody>
      </p:sp>
      <p:pic>
        <p:nvPicPr>
          <p:cNvPr id="10" name="图片 9"/>
          <p:cNvPicPr>
            <a:picLocks noChangeAspect="1"/>
          </p:cNvPicPr>
          <p:nvPr/>
        </p:nvPicPr>
        <p:blipFill>
          <a:blip r:embed="rId4"/>
          <a:stretch>
            <a:fillRect/>
          </a:stretch>
        </p:blipFill>
        <p:spPr>
          <a:xfrm>
            <a:off x="5949356" y="3052158"/>
            <a:ext cx="3019048" cy="1295238"/>
          </a:xfrm>
          <a:prstGeom prst="rect">
            <a:avLst/>
          </a:prstGeom>
        </p:spPr>
      </p:pic>
      <p:graphicFrame>
        <p:nvGraphicFramePr>
          <p:cNvPr id="11" name="Object 5"/>
          <p:cNvGraphicFramePr>
            <a:graphicFrameLocks noChangeAspect="1"/>
          </p:cNvGraphicFramePr>
          <p:nvPr>
            <p:extLst>
              <p:ext uri="{D42A27DB-BD31-4B8C-83A1-F6EECF244321}">
                <p14:modId xmlns:p14="http://schemas.microsoft.com/office/powerpoint/2010/main" val="2629935740"/>
              </p:ext>
            </p:extLst>
          </p:nvPr>
        </p:nvGraphicFramePr>
        <p:xfrm>
          <a:off x="1642412" y="3132384"/>
          <a:ext cx="3495675" cy="1022350"/>
        </p:xfrm>
        <a:graphic>
          <a:graphicData uri="http://schemas.openxmlformats.org/presentationml/2006/ole">
            <mc:AlternateContent xmlns:mc="http://schemas.openxmlformats.org/markup-compatibility/2006">
              <mc:Choice xmlns:v="urn:schemas-microsoft-com:vml" Requires="v">
                <p:oleObj spid="_x0000_s96704" name="Equation" r:id="rId5" imgW="1650960" imgH="482400" progId="Equation.DSMT4">
                  <p:embed/>
                </p:oleObj>
              </mc:Choice>
              <mc:Fallback>
                <p:oleObj name="Equation" r:id="rId5" imgW="1650960" imgH="482400" progId="Equation.DSMT4">
                  <p:embed/>
                  <p:pic>
                    <p:nvPicPr>
                      <p:cNvPr id="0" name=""/>
                      <p:cNvPicPr>
                        <a:picLocks noChangeAspect="1" noChangeArrowheads="1"/>
                      </p:cNvPicPr>
                      <p:nvPr/>
                    </p:nvPicPr>
                    <p:blipFill>
                      <a:blip r:embed="rId6"/>
                      <a:srcRect/>
                      <a:stretch>
                        <a:fillRect/>
                      </a:stretch>
                    </p:blipFill>
                    <p:spPr bwMode="auto">
                      <a:xfrm>
                        <a:off x="1642412" y="3132384"/>
                        <a:ext cx="34956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169790496"/>
              </p:ext>
            </p:extLst>
          </p:nvPr>
        </p:nvGraphicFramePr>
        <p:xfrm>
          <a:off x="1181832" y="4734391"/>
          <a:ext cx="4732337" cy="1936750"/>
        </p:xfrm>
        <a:graphic>
          <a:graphicData uri="http://schemas.openxmlformats.org/presentationml/2006/ole">
            <mc:AlternateContent xmlns:mc="http://schemas.openxmlformats.org/markup-compatibility/2006">
              <mc:Choice xmlns:v="urn:schemas-microsoft-com:vml" Requires="v">
                <p:oleObj spid="_x0000_s96705" name="Equation" r:id="rId7" imgW="2234880" imgH="914400" progId="Equation.DSMT4">
                  <p:embed/>
                </p:oleObj>
              </mc:Choice>
              <mc:Fallback>
                <p:oleObj name="Equation" r:id="rId7" imgW="2234880" imgH="914400" progId="Equation.DSMT4">
                  <p:embed/>
                  <p:pic>
                    <p:nvPicPr>
                      <p:cNvPr id="0" name=""/>
                      <p:cNvPicPr>
                        <a:picLocks noChangeAspect="1" noChangeArrowheads="1"/>
                      </p:cNvPicPr>
                      <p:nvPr/>
                    </p:nvPicPr>
                    <p:blipFill>
                      <a:blip r:embed="rId8"/>
                      <a:srcRect/>
                      <a:stretch>
                        <a:fillRect/>
                      </a:stretch>
                    </p:blipFill>
                    <p:spPr bwMode="auto">
                      <a:xfrm>
                        <a:off x="1181832" y="4734391"/>
                        <a:ext cx="4732337" cy="193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图片 12"/>
          <p:cNvPicPr>
            <a:picLocks noChangeAspect="1"/>
          </p:cNvPicPr>
          <p:nvPr/>
        </p:nvPicPr>
        <p:blipFill>
          <a:blip r:embed="rId9"/>
          <a:stretch>
            <a:fillRect/>
          </a:stretch>
        </p:blipFill>
        <p:spPr>
          <a:xfrm>
            <a:off x="5767431" y="5074842"/>
            <a:ext cx="3219048" cy="1323810"/>
          </a:xfrm>
          <a:prstGeom prst="rect">
            <a:avLst/>
          </a:prstGeom>
        </p:spPr>
      </p:pic>
    </p:spTree>
    <p:extLst>
      <p:ext uri="{BB962C8B-B14F-4D97-AF65-F5344CB8AC3E}">
        <p14:creationId xmlns:p14="http://schemas.microsoft.com/office/powerpoint/2010/main" val="27735727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p:txBody>
          <a:bodyPr/>
          <a:lstStyle/>
          <a:p>
            <a:r>
              <a:rPr lang="en-US" altLang="zh-CN" b="1" dirty="0"/>
              <a:t>3.3.1 B</a:t>
            </a:r>
            <a:r>
              <a:rPr lang="zh-CN" altLang="en-US" b="1" dirty="0"/>
              <a:t>样条曲线</a:t>
            </a:r>
            <a:endParaRPr lang="en-US" altLang="zh-CN" b="1" dirty="0"/>
          </a:p>
          <a:p>
            <a:pPr lvl="1"/>
            <a:r>
              <a:rPr lang="en-US" altLang="zh-CN" dirty="0"/>
              <a:t>B</a:t>
            </a:r>
            <a:r>
              <a:rPr lang="zh-CN" altLang="en-US" dirty="0"/>
              <a:t>样条基函数取代</a:t>
            </a:r>
            <a:r>
              <a:rPr lang="en-US" altLang="zh-CN" dirty="0"/>
              <a:t>Bernstein</a:t>
            </a:r>
            <a:r>
              <a:rPr lang="zh-CN" altLang="en-US" dirty="0"/>
              <a:t>基函数</a:t>
            </a:r>
            <a:endParaRPr lang="en-US" altLang="zh-CN" dirty="0"/>
          </a:p>
          <a:p>
            <a:pPr lvl="2"/>
            <a:r>
              <a:rPr lang="en-US" altLang="zh-CN" dirty="0"/>
              <a:t>3</a:t>
            </a:r>
            <a:r>
              <a:rPr lang="zh-CN" altLang="en-US" dirty="0"/>
              <a:t>阶（</a:t>
            </a:r>
            <a:r>
              <a:rPr lang="en-US" altLang="zh-CN" dirty="0"/>
              <a:t>2</a:t>
            </a:r>
            <a:r>
              <a:rPr lang="zh-CN" altLang="en-US" dirty="0"/>
              <a:t>次）基函数</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81</a:t>
            </a:fld>
            <a:endParaRPr lang="zh-CN" altLang="en-US"/>
          </a:p>
        </p:txBody>
      </p:sp>
      <p:graphicFrame>
        <p:nvGraphicFramePr>
          <p:cNvPr id="9" name="Object 5"/>
          <p:cNvGraphicFramePr>
            <a:graphicFrameLocks noChangeAspect="1"/>
          </p:cNvGraphicFramePr>
          <p:nvPr>
            <p:extLst>
              <p:ext uri="{D42A27DB-BD31-4B8C-83A1-F6EECF244321}">
                <p14:modId xmlns:p14="http://schemas.microsoft.com/office/powerpoint/2010/main" val="2850753936"/>
              </p:ext>
            </p:extLst>
          </p:nvPr>
        </p:nvGraphicFramePr>
        <p:xfrm>
          <a:off x="117361" y="3633787"/>
          <a:ext cx="9007476" cy="2905125"/>
        </p:xfrm>
        <a:graphic>
          <a:graphicData uri="http://schemas.openxmlformats.org/presentationml/2006/ole">
            <mc:AlternateContent xmlns:mc="http://schemas.openxmlformats.org/markup-compatibility/2006">
              <mc:Choice xmlns:v="urn:schemas-microsoft-com:vml" Requires="v">
                <p:oleObj spid="_x0000_s97504" name="Equation" r:id="rId4" imgW="4254480" imgH="1371600" progId="Equation.DSMT4">
                  <p:embed/>
                </p:oleObj>
              </mc:Choice>
              <mc:Fallback>
                <p:oleObj name="Equation" r:id="rId4" imgW="4254480" imgH="1371600" progId="Equation.DSMT4">
                  <p:embed/>
                  <p:pic>
                    <p:nvPicPr>
                      <p:cNvPr id="0" name=""/>
                      <p:cNvPicPr>
                        <a:picLocks noChangeAspect="1" noChangeArrowheads="1"/>
                      </p:cNvPicPr>
                      <p:nvPr/>
                    </p:nvPicPr>
                    <p:blipFill>
                      <a:blip r:embed="rId5"/>
                      <a:srcRect/>
                      <a:stretch>
                        <a:fillRect/>
                      </a:stretch>
                    </p:blipFill>
                    <p:spPr bwMode="auto">
                      <a:xfrm>
                        <a:off x="117361" y="3633787"/>
                        <a:ext cx="9007476" cy="290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 name="图片 13"/>
          <p:cNvPicPr>
            <a:picLocks noChangeAspect="1"/>
          </p:cNvPicPr>
          <p:nvPr/>
        </p:nvPicPr>
        <p:blipFill>
          <a:blip r:embed="rId6"/>
          <a:stretch>
            <a:fillRect/>
          </a:stretch>
        </p:blipFill>
        <p:spPr>
          <a:xfrm>
            <a:off x="5480315" y="2755453"/>
            <a:ext cx="3425503" cy="878334"/>
          </a:xfrm>
          <a:prstGeom prst="rect">
            <a:avLst/>
          </a:prstGeom>
        </p:spPr>
      </p:pic>
    </p:spTree>
    <p:extLst>
      <p:ext uri="{BB962C8B-B14F-4D97-AF65-F5344CB8AC3E}">
        <p14:creationId xmlns:p14="http://schemas.microsoft.com/office/powerpoint/2010/main" val="1141115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p:txBody>
          <a:bodyPr/>
          <a:lstStyle/>
          <a:p>
            <a:r>
              <a:rPr lang="en-US" altLang="zh-CN" b="1" dirty="0"/>
              <a:t>3.3.1 B</a:t>
            </a:r>
            <a:r>
              <a:rPr lang="zh-CN" altLang="en-US" b="1" dirty="0"/>
              <a:t>样条曲线</a:t>
            </a:r>
            <a:endParaRPr lang="en-US" altLang="zh-CN" b="1" dirty="0"/>
          </a:p>
          <a:p>
            <a:pPr lvl="1"/>
            <a:r>
              <a:rPr lang="zh-CN" altLang="en-US" dirty="0"/>
              <a:t>三次</a:t>
            </a:r>
            <a:r>
              <a:rPr lang="en-US" altLang="zh-CN" dirty="0"/>
              <a:t>B</a:t>
            </a:r>
            <a:r>
              <a:rPr lang="zh-CN" altLang="en-US" dirty="0"/>
              <a:t>样条曲线</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82</a:t>
            </a:fld>
            <a:endParaRPr lang="zh-CN" altLang="en-US"/>
          </a:p>
        </p:txBody>
      </p:sp>
      <p:graphicFrame>
        <p:nvGraphicFramePr>
          <p:cNvPr id="7" name="Object 4"/>
          <p:cNvGraphicFramePr>
            <a:graphicFrameLocks noChangeAspect="1"/>
          </p:cNvGraphicFramePr>
          <p:nvPr>
            <p:extLst>
              <p:ext uri="{D42A27DB-BD31-4B8C-83A1-F6EECF244321}">
                <p14:modId xmlns:p14="http://schemas.microsoft.com/office/powerpoint/2010/main" val="2447323888"/>
              </p:ext>
            </p:extLst>
          </p:nvPr>
        </p:nvGraphicFramePr>
        <p:xfrm>
          <a:off x="755576" y="2885477"/>
          <a:ext cx="4211975" cy="1790605"/>
        </p:xfrm>
        <a:graphic>
          <a:graphicData uri="http://schemas.openxmlformats.org/presentationml/2006/ole">
            <mc:AlternateContent xmlns:mc="http://schemas.openxmlformats.org/markup-compatibility/2006">
              <mc:Choice xmlns:v="urn:schemas-microsoft-com:vml" Requires="v">
                <p:oleObj spid="_x0000_s136502" name="公式" r:id="rId4" imgW="2209680" imgH="939600" progId="Equation.3">
                  <p:embed/>
                </p:oleObj>
              </mc:Choice>
              <mc:Fallback>
                <p:oleObj name="公式" r:id="rId4" imgW="2209680" imgH="93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2885477"/>
                        <a:ext cx="4211975" cy="1790605"/>
                      </a:xfrm>
                      <a:prstGeom prst="rect">
                        <a:avLst/>
                      </a:prstGeom>
                      <a:noFill/>
                      <a:ln>
                        <a:noFill/>
                      </a:ln>
                      <a:effectLst/>
                    </p:spPr>
                  </p:pic>
                </p:oleObj>
              </mc:Fallback>
            </mc:AlternateContent>
          </a:graphicData>
        </a:graphic>
      </p:graphicFrame>
      <p:pic>
        <p:nvPicPr>
          <p:cNvPr id="8" name="Picture 3" descr="D:\课件\图形学\交互式计算机图形学——基于OpenGL的自顶向下方法（第六版）\Figures\CHAPTER10 JPEG\AN10F2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5239" y="2692401"/>
            <a:ext cx="3031522" cy="217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p:nvPr/>
        </p:nvGrpSpPr>
        <p:grpSpPr>
          <a:xfrm>
            <a:off x="2059949" y="5097855"/>
            <a:ext cx="5024101" cy="1727007"/>
            <a:chOff x="1043608" y="4532314"/>
            <a:chExt cx="6576392" cy="2260599"/>
          </a:xfrm>
        </p:grpSpPr>
        <p:grpSp>
          <p:nvGrpSpPr>
            <p:cNvPr id="11" name="组合 10"/>
            <p:cNvGrpSpPr/>
            <p:nvPr/>
          </p:nvGrpSpPr>
          <p:grpSpPr>
            <a:xfrm>
              <a:off x="1043608" y="4538665"/>
              <a:ext cx="6576392" cy="2211788"/>
              <a:chOff x="1043608" y="4538665"/>
              <a:chExt cx="6576392" cy="2211788"/>
            </a:xfrm>
          </p:grpSpPr>
          <p:grpSp>
            <p:nvGrpSpPr>
              <p:cNvPr id="18" name="组合 17"/>
              <p:cNvGrpSpPr/>
              <p:nvPr/>
            </p:nvGrpSpPr>
            <p:grpSpPr>
              <a:xfrm>
                <a:off x="1043608" y="4538665"/>
                <a:ext cx="6576392" cy="2211788"/>
                <a:chOff x="1043608" y="4538665"/>
                <a:chExt cx="6576392" cy="2211788"/>
              </a:xfrm>
            </p:grpSpPr>
            <p:pic>
              <p:nvPicPr>
                <p:cNvPr id="20" name="图片 19"/>
                <p:cNvPicPr>
                  <a:picLocks noChangeAspect="1"/>
                </p:cNvPicPr>
                <p:nvPr/>
              </p:nvPicPr>
              <p:blipFill>
                <a:blip r:embed="rId7"/>
                <a:stretch>
                  <a:fillRect/>
                </a:stretch>
              </p:blipFill>
              <p:spPr>
                <a:xfrm>
                  <a:off x="1197910" y="4705331"/>
                  <a:ext cx="6422090" cy="1982582"/>
                </a:xfrm>
                <a:prstGeom prst="rect">
                  <a:avLst/>
                </a:prstGeom>
              </p:spPr>
            </p:pic>
            <p:sp>
              <p:nvSpPr>
                <p:cNvPr id="21" name="矩形 20"/>
                <p:cNvSpPr/>
                <p:nvPr/>
              </p:nvSpPr>
              <p:spPr>
                <a:xfrm>
                  <a:off x="1043608" y="6126163"/>
                  <a:ext cx="504056" cy="412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915816" y="4538665"/>
                  <a:ext cx="504056" cy="412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115944" y="4671769"/>
                  <a:ext cx="504056" cy="412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20230" y="6337704"/>
                  <a:ext cx="504056" cy="412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4483793" y="5157192"/>
                <a:ext cx="504056" cy="412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2" name="Object 5"/>
            <p:cNvGraphicFramePr>
              <a:graphicFrameLocks noChangeAspect="1"/>
            </p:cNvGraphicFramePr>
            <p:nvPr>
              <p:extLst>
                <p:ext uri="{D42A27DB-BD31-4B8C-83A1-F6EECF244321}">
                  <p14:modId xmlns:p14="http://schemas.microsoft.com/office/powerpoint/2010/main" val="1552486805"/>
                </p:ext>
              </p:extLst>
            </p:nvPr>
          </p:nvGraphicFramePr>
          <p:xfrm>
            <a:off x="1295636" y="6129225"/>
            <a:ext cx="376238" cy="484188"/>
          </p:xfrm>
          <a:graphic>
            <a:graphicData uri="http://schemas.openxmlformats.org/presentationml/2006/ole">
              <mc:AlternateContent xmlns:mc="http://schemas.openxmlformats.org/markup-compatibility/2006">
                <mc:Choice xmlns:v="urn:schemas-microsoft-com:vml" Requires="v">
                  <p:oleObj spid="_x0000_s136503" name="Equation" r:id="rId8" imgW="177480" imgH="228600" progId="Equation.DSMT4">
                    <p:embed/>
                  </p:oleObj>
                </mc:Choice>
                <mc:Fallback>
                  <p:oleObj name="Equation" r:id="rId8" imgW="177480" imgH="228600" progId="Equation.DSMT4">
                    <p:embed/>
                    <p:pic>
                      <p:nvPicPr>
                        <p:cNvPr id="0" name=""/>
                        <p:cNvPicPr>
                          <a:picLocks noChangeAspect="1" noChangeArrowheads="1"/>
                        </p:cNvPicPr>
                        <p:nvPr/>
                      </p:nvPicPr>
                      <p:blipFill>
                        <a:blip r:embed="rId9"/>
                        <a:srcRect/>
                        <a:stretch>
                          <a:fillRect/>
                        </a:stretch>
                      </p:blipFill>
                      <p:spPr bwMode="auto">
                        <a:xfrm>
                          <a:off x="1295636" y="6129225"/>
                          <a:ext cx="376238"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1280891427"/>
                </p:ext>
              </p:extLst>
            </p:nvPr>
          </p:nvGraphicFramePr>
          <p:xfrm>
            <a:off x="2740025" y="4532314"/>
            <a:ext cx="349250" cy="484188"/>
          </p:xfrm>
          <a:graphic>
            <a:graphicData uri="http://schemas.openxmlformats.org/presentationml/2006/ole">
              <mc:AlternateContent xmlns:mc="http://schemas.openxmlformats.org/markup-compatibility/2006">
                <mc:Choice xmlns:v="urn:schemas-microsoft-com:vml" Requires="v">
                  <p:oleObj spid="_x0000_s136504" name="Equation" r:id="rId10" imgW="164880" imgH="228600" progId="Equation.DSMT4">
                    <p:embed/>
                  </p:oleObj>
                </mc:Choice>
                <mc:Fallback>
                  <p:oleObj name="Equation" r:id="rId10" imgW="164880" imgH="228600" progId="Equation.DSMT4">
                    <p:embed/>
                    <p:pic>
                      <p:nvPicPr>
                        <p:cNvPr id="0" name=""/>
                        <p:cNvPicPr>
                          <a:picLocks noChangeAspect="1" noChangeArrowheads="1"/>
                        </p:cNvPicPr>
                        <p:nvPr/>
                      </p:nvPicPr>
                      <p:blipFill>
                        <a:blip r:embed="rId11"/>
                        <a:srcRect/>
                        <a:stretch>
                          <a:fillRect/>
                        </a:stretch>
                      </p:blipFill>
                      <p:spPr bwMode="auto">
                        <a:xfrm>
                          <a:off x="2740025" y="4532314"/>
                          <a:ext cx="3492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4010622203"/>
                </p:ext>
              </p:extLst>
            </p:nvPr>
          </p:nvGraphicFramePr>
          <p:xfrm>
            <a:off x="7118143" y="4591129"/>
            <a:ext cx="376238" cy="484188"/>
          </p:xfrm>
          <a:graphic>
            <a:graphicData uri="http://schemas.openxmlformats.org/presentationml/2006/ole">
              <mc:AlternateContent xmlns:mc="http://schemas.openxmlformats.org/markup-compatibility/2006">
                <mc:Choice xmlns:v="urn:schemas-microsoft-com:vml" Requires="v">
                  <p:oleObj spid="_x0000_s136505" name="Equation" r:id="rId12" imgW="177480" imgH="228600" progId="Equation.DSMT4">
                    <p:embed/>
                  </p:oleObj>
                </mc:Choice>
                <mc:Fallback>
                  <p:oleObj name="Equation" r:id="rId12" imgW="177480" imgH="228600" progId="Equation.DSMT4">
                    <p:embed/>
                    <p:pic>
                      <p:nvPicPr>
                        <p:cNvPr id="0" name=""/>
                        <p:cNvPicPr>
                          <a:picLocks noChangeAspect="1" noChangeArrowheads="1"/>
                        </p:cNvPicPr>
                        <p:nvPr/>
                      </p:nvPicPr>
                      <p:blipFill>
                        <a:blip r:embed="rId13"/>
                        <a:srcRect/>
                        <a:stretch>
                          <a:fillRect/>
                        </a:stretch>
                      </p:blipFill>
                      <p:spPr bwMode="auto">
                        <a:xfrm>
                          <a:off x="7118143" y="4591129"/>
                          <a:ext cx="376238"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1949649977"/>
                </p:ext>
              </p:extLst>
            </p:nvPr>
          </p:nvGraphicFramePr>
          <p:xfrm>
            <a:off x="4459288" y="6308725"/>
            <a:ext cx="349250" cy="484188"/>
          </p:xfrm>
          <a:graphic>
            <a:graphicData uri="http://schemas.openxmlformats.org/presentationml/2006/ole">
              <mc:AlternateContent xmlns:mc="http://schemas.openxmlformats.org/markup-compatibility/2006">
                <mc:Choice xmlns:v="urn:schemas-microsoft-com:vml" Requires="v">
                  <p:oleObj spid="_x0000_s136506" name="Equation" r:id="rId14" imgW="164880" imgH="228600" progId="Equation.DSMT4">
                    <p:embed/>
                  </p:oleObj>
                </mc:Choice>
                <mc:Fallback>
                  <p:oleObj name="Equation" r:id="rId14" imgW="164880" imgH="228600" progId="Equation.DSMT4">
                    <p:embed/>
                    <p:pic>
                      <p:nvPicPr>
                        <p:cNvPr id="0" name=""/>
                        <p:cNvPicPr>
                          <a:picLocks noChangeAspect="1" noChangeArrowheads="1"/>
                        </p:cNvPicPr>
                        <p:nvPr/>
                      </p:nvPicPr>
                      <p:blipFill>
                        <a:blip r:embed="rId15"/>
                        <a:srcRect/>
                        <a:stretch>
                          <a:fillRect/>
                        </a:stretch>
                      </p:blipFill>
                      <p:spPr bwMode="auto">
                        <a:xfrm>
                          <a:off x="4459288" y="6308725"/>
                          <a:ext cx="3492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2016543009"/>
                </p:ext>
              </p:extLst>
            </p:nvPr>
          </p:nvGraphicFramePr>
          <p:xfrm>
            <a:off x="4409130" y="5139728"/>
            <a:ext cx="727075" cy="447675"/>
          </p:xfrm>
          <a:graphic>
            <a:graphicData uri="http://schemas.openxmlformats.org/presentationml/2006/ole">
              <mc:AlternateContent xmlns:mc="http://schemas.openxmlformats.org/markup-compatibility/2006">
                <mc:Choice xmlns:v="urn:schemas-microsoft-com:vml" Requires="v">
                  <p:oleObj spid="_x0000_s136507" name="Equation" r:id="rId16" imgW="330120" imgH="203040" progId="Equation.DSMT4">
                    <p:embed/>
                  </p:oleObj>
                </mc:Choice>
                <mc:Fallback>
                  <p:oleObj name="Equation" r:id="rId16" imgW="330120" imgH="203040" progId="Equation.DSMT4">
                    <p:embed/>
                    <p:pic>
                      <p:nvPicPr>
                        <p:cNvPr id="0" name=""/>
                        <p:cNvPicPr>
                          <a:picLocks noChangeAspect="1" noChangeArrowheads="1"/>
                        </p:cNvPicPr>
                        <p:nvPr/>
                      </p:nvPicPr>
                      <p:blipFill>
                        <a:blip r:embed="rId17"/>
                        <a:srcRect/>
                        <a:stretch>
                          <a:fillRect/>
                        </a:stretch>
                      </p:blipFill>
                      <p:spPr bwMode="auto">
                        <a:xfrm>
                          <a:off x="4409130" y="5139728"/>
                          <a:ext cx="72707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20508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a:xfrm>
            <a:off x="457200" y="1600200"/>
            <a:ext cx="5915000" cy="4525963"/>
          </a:xfrm>
        </p:spPr>
        <p:txBody>
          <a:bodyPr/>
          <a:lstStyle/>
          <a:p>
            <a:r>
              <a:rPr lang="en-US" altLang="zh-CN" b="1" dirty="0"/>
              <a:t>3.3.1 B</a:t>
            </a:r>
            <a:r>
              <a:rPr lang="zh-CN" altLang="en-US" b="1" dirty="0"/>
              <a:t>样条曲线</a:t>
            </a:r>
            <a:endParaRPr lang="en-US" altLang="zh-CN" b="1" dirty="0"/>
          </a:p>
          <a:p>
            <a:pPr lvl="1"/>
            <a:r>
              <a:rPr lang="zh-CN" altLang="en-US" dirty="0"/>
              <a:t>性质</a:t>
            </a:r>
            <a:endParaRPr lang="en-US" altLang="zh-CN" dirty="0"/>
          </a:p>
          <a:p>
            <a:pPr lvl="2"/>
            <a:r>
              <a:rPr lang="zh-CN" altLang="en-US" dirty="0"/>
              <a:t>保留</a:t>
            </a:r>
            <a:r>
              <a:rPr lang="en-US" altLang="zh-CN" dirty="0"/>
              <a:t>Bezier</a:t>
            </a:r>
            <a:r>
              <a:rPr lang="zh-CN" altLang="en-US" dirty="0"/>
              <a:t>曲线的优点</a:t>
            </a:r>
          </a:p>
          <a:p>
            <a:pPr lvl="2"/>
            <a:r>
              <a:rPr lang="zh-CN" altLang="en-US" dirty="0"/>
              <a:t>局部可控性：修改一个控制顶点最多会影响</a:t>
            </a:r>
            <a:r>
              <a:rPr lang="en-US" altLang="zh-CN" dirty="0"/>
              <a:t>k+1</a:t>
            </a:r>
            <a:r>
              <a:rPr lang="zh-CN" altLang="en-US" dirty="0"/>
              <a:t>条曲线</a:t>
            </a:r>
            <a:endParaRPr lang="en-US" altLang="zh-CN" dirty="0"/>
          </a:p>
          <a:p>
            <a:pPr lvl="2"/>
            <a:r>
              <a:rPr lang="zh-CN" altLang="en-US" dirty="0"/>
              <a:t>灵活拼接</a:t>
            </a:r>
          </a:p>
          <a:p>
            <a:pPr lvl="2"/>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83</a:t>
            </a:fld>
            <a:endParaRPr lang="zh-CN" altLang="en-US"/>
          </a:p>
        </p:txBody>
      </p:sp>
      <p:pic>
        <p:nvPicPr>
          <p:cNvPr id="25" name="图片 24"/>
          <p:cNvPicPr>
            <a:picLocks noChangeAspect="1"/>
          </p:cNvPicPr>
          <p:nvPr/>
        </p:nvPicPr>
        <p:blipFill rotWithShape="1">
          <a:blip r:embed="rId3">
            <a:extLst>
              <a:ext uri="{28A0092B-C50C-407E-A947-70E740481C1C}">
                <a14:useLocalDpi xmlns:a14="http://schemas.microsoft.com/office/drawing/2010/main" val="0"/>
              </a:ext>
            </a:extLst>
          </a:blip>
          <a:srcRect t="-1" b="3072"/>
          <a:stretch/>
        </p:blipFill>
        <p:spPr>
          <a:xfrm>
            <a:off x="3984999" y="3973969"/>
            <a:ext cx="4701801" cy="2747506"/>
          </a:xfrm>
          <a:prstGeom prst="rect">
            <a:avLst/>
          </a:prstGeom>
        </p:spPr>
      </p:pic>
    </p:spTree>
    <p:extLst>
      <p:ext uri="{BB962C8B-B14F-4D97-AF65-F5344CB8AC3E}">
        <p14:creationId xmlns:p14="http://schemas.microsoft.com/office/powerpoint/2010/main" val="9987915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a:xfrm>
            <a:off x="457200" y="1600200"/>
            <a:ext cx="5915000" cy="4525963"/>
          </a:xfrm>
        </p:spPr>
        <p:txBody>
          <a:bodyPr/>
          <a:lstStyle/>
          <a:p>
            <a:r>
              <a:rPr lang="en-US" altLang="zh-CN" b="1" dirty="0"/>
              <a:t>3.3.1 B</a:t>
            </a:r>
            <a:r>
              <a:rPr lang="zh-CN" altLang="en-US" b="1" dirty="0"/>
              <a:t>样条曲线</a:t>
            </a:r>
            <a:endParaRPr lang="en-US" altLang="zh-CN" b="1" dirty="0"/>
          </a:p>
          <a:p>
            <a:pPr lvl="1"/>
            <a:r>
              <a:rPr lang="en-US" altLang="zh-CN" dirty="0"/>
              <a:t>de Boor</a:t>
            </a:r>
            <a:r>
              <a:rPr lang="zh-CN" altLang="en-US" dirty="0"/>
              <a:t>递归算法</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84</a:t>
            </a:fld>
            <a:endParaRPr lang="zh-CN" altLang="en-US"/>
          </a:p>
        </p:txBody>
      </p:sp>
      <p:grpSp>
        <p:nvGrpSpPr>
          <p:cNvPr id="5" name="组合 4"/>
          <p:cNvGrpSpPr/>
          <p:nvPr/>
        </p:nvGrpSpPr>
        <p:grpSpPr>
          <a:xfrm>
            <a:off x="4227545" y="1802285"/>
            <a:ext cx="4938340" cy="3889845"/>
            <a:chOff x="3347864" y="2826868"/>
            <a:chExt cx="4938340" cy="3889845"/>
          </a:xfrm>
        </p:grpSpPr>
        <p:graphicFrame>
          <p:nvGraphicFramePr>
            <p:cNvPr id="47" name="Object 5"/>
            <p:cNvGraphicFramePr>
              <a:graphicFrameLocks noChangeAspect="1"/>
            </p:cNvGraphicFramePr>
            <p:nvPr>
              <p:extLst>
                <p:ext uri="{D42A27DB-BD31-4B8C-83A1-F6EECF244321}">
                  <p14:modId xmlns:p14="http://schemas.microsoft.com/office/powerpoint/2010/main" val="3141842727"/>
                </p:ext>
              </p:extLst>
            </p:nvPr>
          </p:nvGraphicFramePr>
          <p:xfrm>
            <a:off x="3366901" y="3470732"/>
            <a:ext cx="750888" cy="500063"/>
          </p:xfrm>
          <a:graphic>
            <a:graphicData uri="http://schemas.openxmlformats.org/presentationml/2006/ole">
              <mc:AlternateContent xmlns:mc="http://schemas.openxmlformats.org/markup-compatibility/2006">
                <mc:Choice xmlns:v="urn:schemas-microsoft-com:vml" Requires="v">
                  <p:oleObj spid="_x0000_s134014" name="Equation" r:id="rId4" imgW="380880" imgH="253800" progId="Equation.DSMT4">
                    <p:embed/>
                  </p:oleObj>
                </mc:Choice>
                <mc:Fallback>
                  <p:oleObj name="Equation" r:id="rId4" imgW="380880" imgH="253800" progId="Equation.DSMT4">
                    <p:embed/>
                    <p:pic>
                      <p:nvPicPr>
                        <p:cNvPr id="0" name=""/>
                        <p:cNvPicPr>
                          <a:picLocks noChangeAspect="1" noChangeArrowheads="1"/>
                        </p:cNvPicPr>
                        <p:nvPr/>
                      </p:nvPicPr>
                      <p:blipFill>
                        <a:blip r:embed="rId5"/>
                        <a:srcRect/>
                        <a:stretch>
                          <a:fillRect/>
                        </a:stretch>
                      </p:blipFill>
                      <p:spPr bwMode="auto">
                        <a:xfrm>
                          <a:off x="3366901" y="3470732"/>
                          <a:ext cx="750888" cy="500063"/>
                        </a:xfrm>
                        <a:prstGeom prst="rect">
                          <a:avLst/>
                        </a:prstGeom>
                        <a:noFill/>
                        <a:ln>
                          <a:noFill/>
                        </a:ln>
                        <a:effectLst/>
                      </p:spPr>
                    </p:pic>
                  </p:oleObj>
                </mc:Fallback>
              </mc:AlternateContent>
            </a:graphicData>
          </a:graphic>
        </p:graphicFrame>
        <p:graphicFrame>
          <p:nvGraphicFramePr>
            <p:cNvPr id="49" name="Object 5"/>
            <p:cNvGraphicFramePr>
              <a:graphicFrameLocks noChangeAspect="1"/>
            </p:cNvGraphicFramePr>
            <p:nvPr>
              <p:extLst>
                <p:ext uri="{D42A27DB-BD31-4B8C-83A1-F6EECF244321}">
                  <p14:modId xmlns:p14="http://schemas.microsoft.com/office/powerpoint/2010/main" val="456636818"/>
                </p:ext>
              </p:extLst>
            </p:nvPr>
          </p:nvGraphicFramePr>
          <p:xfrm>
            <a:off x="3371744" y="4579938"/>
            <a:ext cx="774700" cy="500062"/>
          </p:xfrm>
          <a:graphic>
            <a:graphicData uri="http://schemas.openxmlformats.org/presentationml/2006/ole">
              <mc:AlternateContent xmlns:mc="http://schemas.openxmlformats.org/markup-compatibility/2006">
                <mc:Choice xmlns:v="urn:schemas-microsoft-com:vml" Requires="v">
                  <p:oleObj spid="_x0000_s134015" name="Equation" r:id="rId6" imgW="393480" imgH="253800" progId="Equation.DSMT4">
                    <p:embed/>
                  </p:oleObj>
                </mc:Choice>
                <mc:Fallback>
                  <p:oleObj name="Equation" r:id="rId6" imgW="393480" imgH="253800" progId="Equation.DSMT4">
                    <p:embed/>
                    <p:pic>
                      <p:nvPicPr>
                        <p:cNvPr id="0" name=""/>
                        <p:cNvPicPr>
                          <a:picLocks noChangeAspect="1" noChangeArrowheads="1"/>
                        </p:cNvPicPr>
                        <p:nvPr/>
                      </p:nvPicPr>
                      <p:blipFill>
                        <a:blip r:embed="rId7"/>
                        <a:srcRect/>
                        <a:stretch>
                          <a:fillRect/>
                        </a:stretch>
                      </p:blipFill>
                      <p:spPr bwMode="auto">
                        <a:xfrm>
                          <a:off x="3371744" y="4579938"/>
                          <a:ext cx="774700" cy="500062"/>
                        </a:xfrm>
                        <a:prstGeom prst="rect">
                          <a:avLst/>
                        </a:prstGeom>
                        <a:noFill/>
                        <a:ln>
                          <a:noFill/>
                        </a:ln>
                        <a:effectLst/>
                      </p:spPr>
                    </p:pic>
                  </p:oleObj>
                </mc:Fallback>
              </mc:AlternateContent>
            </a:graphicData>
          </a:graphic>
        </p:graphicFrame>
        <p:graphicFrame>
          <p:nvGraphicFramePr>
            <p:cNvPr id="50" name="Object 5"/>
            <p:cNvGraphicFramePr>
              <a:graphicFrameLocks noChangeAspect="1"/>
            </p:cNvGraphicFramePr>
            <p:nvPr>
              <p:extLst>
                <p:ext uri="{D42A27DB-BD31-4B8C-83A1-F6EECF244321}">
                  <p14:modId xmlns:p14="http://schemas.microsoft.com/office/powerpoint/2010/main" val="3278864591"/>
                </p:ext>
              </p:extLst>
            </p:nvPr>
          </p:nvGraphicFramePr>
          <p:xfrm>
            <a:off x="3678238" y="5464175"/>
            <a:ext cx="400050" cy="498475"/>
          </p:xfrm>
          <a:graphic>
            <a:graphicData uri="http://schemas.openxmlformats.org/presentationml/2006/ole">
              <mc:AlternateContent xmlns:mc="http://schemas.openxmlformats.org/markup-compatibility/2006">
                <mc:Choice xmlns:v="urn:schemas-microsoft-com:vml" Requires="v">
                  <p:oleObj spid="_x0000_s134016" name="Equation" r:id="rId8" imgW="203040" imgH="253800" progId="Equation.DSMT4">
                    <p:embed/>
                  </p:oleObj>
                </mc:Choice>
                <mc:Fallback>
                  <p:oleObj name="Equation" r:id="rId8" imgW="203040" imgH="253800" progId="Equation.DSMT4">
                    <p:embed/>
                    <p:pic>
                      <p:nvPicPr>
                        <p:cNvPr id="0" name=""/>
                        <p:cNvPicPr>
                          <a:picLocks noChangeAspect="1" noChangeArrowheads="1"/>
                        </p:cNvPicPr>
                        <p:nvPr/>
                      </p:nvPicPr>
                      <p:blipFill>
                        <a:blip r:embed="rId9"/>
                        <a:srcRect/>
                        <a:stretch>
                          <a:fillRect/>
                        </a:stretch>
                      </p:blipFill>
                      <p:spPr bwMode="auto">
                        <a:xfrm>
                          <a:off x="3678238" y="5464175"/>
                          <a:ext cx="400050" cy="498475"/>
                        </a:xfrm>
                        <a:prstGeom prst="rect">
                          <a:avLst/>
                        </a:prstGeom>
                        <a:noFill/>
                        <a:ln>
                          <a:noFill/>
                        </a:ln>
                        <a:effectLst/>
                      </p:spPr>
                    </p:pic>
                  </p:oleObj>
                </mc:Fallback>
              </mc:AlternateContent>
            </a:graphicData>
          </a:graphic>
        </p:graphicFrame>
        <p:grpSp>
          <p:nvGrpSpPr>
            <p:cNvPr id="54" name="组合 53"/>
            <p:cNvGrpSpPr/>
            <p:nvPr/>
          </p:nvGrpSpPr>
          <p:grpSpPr>
            <a:xfrm>
              <a:off x="4107954" y="4359336"/>
              <a:ext cx="248022" cy="526397"/>
              <a:chOff x="4107954" y="3021172"/>
              <a:chExt cx="248022" cy="526397"/>
            </a:xfrm>
          </p:grpSpPr>
          <p:cxnSp>
            <p:nvCxnSpPr>
              <p:cNvPr id="55" name="直接连接符 54"/>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107954" y="5244196"/>
              <a:ext cx="248022" cy="526397"/>
              <a:chOff x="4107954" y="3021172"/>
              <a:chExt cx="248022" cy="526397"/>
            </a:xfrm>
          </p:grpSpPr>
          <p:cxnSp>
            <p:nvCxnSpPr>
              <p:cNvPr id="58" name="直接连接符 57"/>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0" name="Object 5"/>
            <p:cNvGraphicFramePr>
              <a:graphicFrameLocks noChangeAspect="1"/>
            </p:cNvGraphicFramePr>
            <p:nvPr>
              <p:extLst>
                <p:ext uri="{D42A27DB-BD31-4B8C-83A1-F6EECF244321}">
                  <p14:modId xmlns:p14="http://schemas.microsoft.com/office/powerpoint/2010/main" val="4248193190"/>
                </p:ext>
              </p:extLst>
            </p:nvPr>
          </p:nvGraphicFramePr>
          <p:xfrm>
            <a:off x="4359275" y="3754438"/>
            <a:ext cx="1174750" cy="500062"/>
          </p:xfrm>
          <a:graphic>
            <a:graphicData uri="http://schemas.openxmlformats.org/presentationml/2006/ole">
              <mc:AlternateContent xmlns:mc="http://schemas.openxmlformats.org/markup-compatibility/2006">
                <mc:Choice xmlns:v="urn:schemas-microsoft-com:vml" Requires="v">
                  <p:oleObj spid="_x0000_s134017" name="Equation" r:id="rId10" imgW="596880" imgH="253800" progId="Equation.DSMT4">
                    <p:embed/>
                  </p:oleObj>
                </mc:Choice>
                <mc:Fallback>
                  <p:oleObj name="Equation" r:id="rId10" imgW="596880" imgH="253800" progId="Equation.DSMT4">
                    <p:embed/>
                    <p:pic>
                      <p:nvPicPr>
                        <p:cNvPr id="0" name=""/>
                        <p:cNvPicPr>
                          <a:picLocks noChangeAspect="1" noChangeArrowheads="1"/>
                        </p:cNvPicPr>
                        <p:nvPr/>
                      </p:nvPicPr>
                      <p:blipFill>
                        <a:blip r:embed="rId11"/>
                        <a:srcRect/>
                        <a:stretch>
                          <a:fillRect/>
                        </a:stretch>
                      </p:blipFill>
                      <p:spPr bwMode="auto">
                        <a:xfrm>
                          <a:off x="4359275" y="3754438"/>
                          <a:ext cx="1174750" cy="500062"/>
                        </a:xfrm>
                        <a:prstGeom prst="rect">
                          <a:avLst/>
                        </a:prstGeom>
                        <a:noFill/>
                        <a:ln>
                          <a:noFill/>
                        </a:ln>
                        <a:effectLst/>
                      </p:spPr>
                    </p:pic>
                  </p:oleObj>
                </mc:Fallback>
              </mc:AlternateContent>
            </a:graphicData>
          </a:graphic>
        </p:graphicFrame>
        <p:graphicFrame>
          <p:nvGraphicFramePr>
            <p:cNvPr id="61" name="Object 5"/>
            <p:cNvGraphicFramePr>
              <a:graphicFrameLocks noChangeAspect="1"/>
            </p:cNvGraphicFramePr>
            <p:nvPr>
              <p:extLst>
                <p:ext uri="{D42A27DB-BD31-4B8C-83A1-F6EECF244321}">
                  <p14:modId xmlns:p14="http://schemas.microsoft.com/office/powerpoint/2010/main" val="3678550454"/>
                </p:ext>
              </p:extLst>
            </p:nvPr>
          </p:nvGraphicFramePr>
          <p:xfrm>
            <a:off x="4368800" y="4306888"/>
            <a:ext cx="1177925" cy="500062"/>
          </p:xfrm>
          <a:graphic>
            <a:graphicData uri="http://schemas.openxmlformats.org/presentationml/2006/ole">
              <mc:AlternateContent xmlns:mc="http://schemas.openxmlformats.org/markup-compatibility/2006">
                <mc:Choice xmlns:v="urn:schemas-microsoft-com:vml" Requires="v">
                  <p:oleObj spid="_x0000_s134018" name="Equation" r:id="rId12" imgW="596880" imgH="253800" progId="Equation.DSMT4">
                    <p:embed/>
                  </p:oleObj>
                </mc:Choice>
                <mc:Fallback>
                  <p:oleObj name="Equation" r:id="rId12" imgW="596880" imgH="253800" progId="Equation.DSMT4">
                    <p:embed/>
                    <p:pic>
                      <p:nvPicPr>
                        <p:cNvPr id="0" name=""/>
                        <p:cNvPicPr>
                          <a:picLocks noChangeAspect="1" noChangeArrowheads="1"/>
                        </p:cNvPicPr>
                        <p:nvPr/>
                      </p:nvPicPr>
                      <p:blipFill>
                        <a:blip r:embed="rId13"/>
                        <a:srcRect/>
                        <a:stretch>
                          <a:fillRect/>
                        </a:stretch>
                      </p:blipFill>
                      <p:spPr bwMode="auto">
                        <a:xfrm>
                          <a:off x="4368800" y="4306888"/>
                          <a:ext cx="1177925" cy="500062"/>
                        </a:xfrm>
                        <a:prstGeom prst="rect">
                          <a:avLst/>
                        </a:prstGeom>
                        <a:noFill/>
                        <a:ln>
                          <a:noFill/>
                        </a:ln>
                        <a:effectLst/>
                      </p:spPr>
                    </p:pic>
                  </p:oleObj>
                </mc:Fallback>
              </mc:AlternateContent>
            </a:graphicData>
          </a:graphic>
        </p:graphicFrame>
        <p:graphicFrame>
          <p:nvGraphicFramePr>
            <p:cNvPr id="62" name="Object 5"/>
            <p:cNvGraphicFramePr>
              <a:graphicFrameLocks noChangeAspect="1"/>
            </p:cNvGraphicFramePr>
            <p:nvPr>
              <p:extLst>
                <p:ext uri="{D42A27DB-BD31-4B8C-83A1-F6EECF244321}">
                  <p14:modId xmlns:p14="http://schemas.microsoft.com/office/powerpoint/2010/main" val="2527877655"/>
                </p:ext>
              </p:extLst>
            </p:nvPr>
          </p:nvGraphicFramePr>
          <p:xfrm>
            <a:off x="4362244" y="5231458"/>
            <a:ext cx="774700" cy="500063"/>
          </p:xfrm>
          <a:graphic>
            <a:graphicData uri="http://schemas.openxmlformats.org/presentationml/2006/ole">
              <mc:AlternateContent xmlns:mc="http://schemas.openxmlformats.org/markup-compatibility/2006">
                <mc:Choice xmlns:v="urn:schemas-microsoft-com:vml" Requires="v">
                  <p:oleObj spid="_x0000_s134019" name="Equation" r:id="rId14" imgW="393480" imgH="253800" progId="Equation.DSMT4">
                    <p:embed/>
                  </p:oleObj>
                </mc:Choice>
                <mc:Fallback>
                  <p:oleObj name="Equation" r:id="rId14" imgW="393480" imgH="253800" progId="Equation.DSMT4">
                    <p:embed/>
                    <p:pic>
                      <p:nvPicPr>
                        <p:cNvPr id="0" name=""/>
                        <p:cNvPicPr>
                          <a:picLocks noChangeAspect="1" noChangeArrowheads="1"/>
                        </p:cNvPicPr>
                        <p:nvPr/>
                      </p:nvPicPr>
                      <p:blipFill>
                        <a:blip r:embed="rId15"/>
                        <a:srcRect/>
                        <a:stretch>
                          <a:fillRect/>
                        </a:stretch>
                      </p:blipFill>
                      <p:spPr bwMode="auto">
                        <a:xfrm>
                          <a:off x="4362244" y="5231458"/>
                          <a:ext cx="774700" cy="500063"/>
                        </a:xfrm>
                        <a:prstGeom prst="rect">
                          <a:avLst/>
                        </a:prstGeom>
                        <a:noFill/>
                        <a:ln>
                          <a:noFill/>
                        </a:ln>
                        <a:effectLst/>
                      </p:spPr>
                    </p:pic>
                  </p:oleObj>
                </mc:Fallback>
              </mc:AlternateContent>
            </a:graphicData>
          </a:graphic>
        </p:graphicFrame>
        <p:sp>
          <p:nvSpPr>
            <p:cNvPr id="63" name="文本框 62"/>
            <p:cNvSpPr txBox="1"/>
            <p:nvPr/>
          </p:nvSpPr>
          <p:spPr>
            <a:xfrm rot="5400000">
              <a:off x="3782286" y="5083267"/>
              <a:ext cx="445810" cy="461665"/>
            </a:xfrm>
            <a:prstGeom prst="rect">
              <a:avLst/>
            </a:prstGeom>
            <a:noFill/>
          </p:spPr>
          <p:txBody>
            <a:bodyPr wrap="square" rtlCol="0">
              <a:spAutoFit/>
            </a:bodyPr>
            <a:lstStyle/>
            <a:p>
              <a:r>
                <a:rPr lang="en-US" altLang="zh-CN" sz="2400" dirty="0"/>
                <a:t>…</a:t>
              </a:r>
              <a:endParaRPr lang="zh-CN" altLang="en-US" sz="2400" dirty="0"/>
            </a:p>
          </p:txBody>
        </p:sp>
        <p:sp>
          <p:nvSpPr>
            <p:cNvPr id="64" name="文本框 63"/>
            <p:cNvSpPr txBox="1"/>
            <p:nvPr/>
          </p:nvSpPr>
          <p:spPr>
            <a:xfrm rot="5400000">
              <a:off x="4526179" y="4860362"/>
              <a:ext cx="445810" cy="461665"/>
            </a:xfrm>
            <a:prstGeom prst="rect">
              <a:avLst/>
            </a:prstGeom>
            <a:noFill/>
          </p:spPr>
          <p:txBody>
            <a:bodyPr wrap="square" rtlCol="0">
              <a:spAutoFit/>
            </a:bodyPr>
            <a:lstStyle/>
            <a:p>
              <a:r>
                <a:rPr lang="en-US" altLang="zh-CN" sz="2400" dirty="0"/>
                <a:t>…</a:t>
              </a:r>
              <a:endParaRPr lang="zh-CN" altLang="en-US" sz="2400" dirty="0"/>
            </a:p>
          </p:txBody>
        </p:sp>
        <p:graphicFrame>
          <p:nvGraphicFramePr>
            <p:cNvPr id="75" name="Object 5"/>
            <p:cNvGraphicFramePr>
              <a:graphicFrameLocks noChangeAspect="1"/>
            </p:cNvGraphicFramePr>
            <p:nvPr>
              <p:extLst>
                <p:ext uri="{D42A27DB-BD31-4B8C-83A1-F6EECF244321}">
                  <p14:modId xmlns:p14="http://schemas.microsoft.com/office/powerpoint/2010/main" val="2329922453"/>
                </p:ext>
              </p:extLst>
            </p:nvPr>
          </p:nvGraphicFramePr>
          <p:xfrm>
            <a:off x="5810250" y="3994150"/>
            <a:ext cx="1176338" cy="500063"/>
          </p:xfrm>
          <a:graphic>
            <a:graphicData uri="http://schemas.openxmlformats.org/presentationml/2006/ole">
              <mc:AlternateContent xmlns:mc="http://schemas.openxmlformats.org/markup-compatibility/2006">
                <mc:Choice xmlns:v="urn:schemas-microsoft-com:vml" Requires="v">
                  <p:oleObj spid="_x0000_s134020" name="Equation" r:id="rId16" imgW="596880" imgH="253800" progId="Equation.DSMT4">
                    <p:embed/>
                  </p:oleObj>
                </mc:Choice>
                <mc:Fallback>
                  <p:oleObj name="Equation" r:id="rId16" imgW="596880" imgH="253800" progId="Equation.DSMT4">
                    <p:embed/>
                    <p:pic>
                      <p:nvPicPr>
                        <p:cNvPr id="0" name=""/>
                        <p:cNvPicPr>
                          <a:picLocks noChangeAspect="1" noChangeArrowheads="1"/>
                        </p:cNvPicPr>
                        <p:nvPr/>
                      </p:nvPicPr>
                      <p:blipFill>
                        <a:blip r:embed="rId17"/>
                        <a:srcRect/>
                        <a:stretch>
                          <a:fillRect/>
                        </a:stretch>
                      </p:blipFill>
                      <p:spPr bwMode="auto">
                        <a:xfrm>
                          <a:off x="5810250" y="3994150"/>
                          <a:ext cx="1176338" cy="500063"/>
                        </a:xfrm>
                        <a:prstGeom prst="rect">
                          <a:avLst/>
                        </a:prstGeom>
                        <a:noFill/>
                        <a:ln>
                          <a:noFill/>
                        </a:ln>
                        <a:effectLst/>
                      </p:spPr>
                    </p:pic>
                  </p:oleObj>
                </mc:Fallback>
              </mc:AlternateContent>
            </a:graphicData>
          </a:graphic>
        </p:graphicFrame>
        <p:graphicFrame>
          <p:nvGraphicFramePr>
            <p:cNvPr id="76" name="Object 5"/>
            <p:cNvGraphicFramePr>
              <a:graphicFrameLocks noChangeAspect="1"/>
            </p:cNvGraphicFramePr>
            <p:nvPr>
              <p:extLst>
                <p:ext uri="{D42A27DB-BD31-4B8C-83A1-F6EECF244321}">
                  <p14:modId xmlns:p14="http://schemas.microsoft.com/office/powerpoint/2010/main" val="2496691440"/>
                </p:ext>
              </p:extLst>
            </p:nvPr>
          </p:nvGraphicFramePr>
          <p:xfrm>
            <a:off x="5905500" y="4949865"/>
            <a:ext cx="801688" cy="500063"/>
          </p:xfrm>
          <a:graphic>
            <a:graphicData uri="http://schemas.openxmlformats.org/presentationml/2006/ole">
              <mc:AlternateContent xmlns:mc="http://schemas.openxmlformats.org/markup-compatibility/2006">
                <mc:Choice xmlns:v="urn:schemas-microsoft-com:vml" Requires="v">
                  <p:oleObj spid="_x0000_s134021" name="Equation" r:id="rId18" imgW="406080" imgH="253800" progId="Equation.DSMT4">
                    <p:embed/>
                  </p:oleObj>
                </mc:Choice>
                <mc:Fallback>
                  <p:oleObj name="Equation" r:id="rId18" imgW="406080" imgH="253800" progId="Equation.DSMT4">
                    <p:embed/>
                    <p:pic>
                      <p:nvPicPr>
                        <p:cNvPr id="0" name=""/>
                        <p:cNvPicPr>
                          <a:picLocks noChangeAspect="1" noChangeArrowheads="1"/>
                        </p:cNvPicPr>
                        <p:nvPr/>
                      </p:nvPicPr>
                      <p:blipFill>
                        <a:blip r:embed="rId19"/>
                        <a:srcRect/>
                        <a:stretch>
                          <a:fillRect/>
                        </a:stretch>
                      </p:blipFill>
                      <p:spPr bwMode="auto">
                        <a:xfrm>
                          <a:off x="5905500" y="4949865"/>
                          <a:ext cx="801688" cy="500063"/>
                        </a:xfrm>
                        <a:prstGeom prst="rect">
                          <a:avLst/>
                        </a:prstGeom>
                        <a:noFill/>
                        <a:ln>
                          <a:noFill/>
                        </a:ln>
                        <a:effectLst/>
                      </p:spPr>
                    </p:pic>
                  </p:oleObj>
                </mc:Fallback>
              </mc:AlternateContent>
            </a:graphicData>
          </a:graphic>
        </p:graphicFrame>
        <p:grpSp>
          <p:nvGrpSpPr>
            <p:cNvPr id="77" name="组合 76"/>
            <p:cNvGrpSpPr/>
            <p:nvPr/>
          </p:nvGrpSpPr>
          <p:grpSpPr>
            <a:xfrm>
              <a:off x="5573453" y="4018361"/>
              <a:ext cx="248022" cy="526397"/>
              <a:chOff x="4107954" y="3021172"/>
              <a:chExt cx="248022" cy="526397"/>
            </a:xfrm>
          </p:grpSpPr>
          <p:cxnSp>
            <p:nvCxnSpPr>
              <p:cNvPr id="78" name="直接连接符 77"/>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5569327" y="4990835"/>
              <a:ext cx="248022" cy="526397"/>
              <a:chOff x="4107954" y="3021172"/>
              <a:chExt cx="248022" cy="526397"/>
            </a:xfrm>
          </p:grpSpPr>
          <p:cxnSp>
            <p:nvCxnSpPr>
              <p:cNvPr id="81" name="直接连接符 80"/>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7020272" y="4493771"/>
              <a:ext cx="248022" cy="526397"/>
              <a:chOff x="4107954" y="3021172"/>
              <a:chExt cx="248022" cy="526397"/>
            </a:xfrm>
          </p:grpSpPr>
          <p:cxnSp>
            <p:nvCxnSpPr>
              <p:cNvPr id="84" name="直接连接符 83"/>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86" name="Object 5"/>
            <p:cNvGraphicFramePr>
              <a:graphicFrameLocks noChangeAspect="1"/>
            </p:cNvGraphicFramePr>
            <p:nvPr>
              <p:extLst>
                <p:ext uri="{D42A27DB-BD31-4B8C-83A1-F6EECF244321}">
                  <p14:modId xmlns:p14="http://schemas.microsoft.com/office/powerpoint/2010/main" val="1570951696"/>
                </p:ext>
              </p:extLst>
            </p:nvPr>
          </p:nvGraphicFramePr>
          <p:xfrm>
            <a:off x="7308304" y="4440238"/>
            <a:ext cx="977900" cy="498475"/>
          </p:xfrm>
          <a:graphic>
            <a:graphicData uri="http://schemas.openxmlformats.org/presentationml/2006/ole">
              <mc:AlternateContent xmlns:mc="http://schemas.openxmlformats.org/markup-compatibility/2006">
                <mc:Choice xmlns:v="urn:schemas-microsoft-com:vml" Requires="v">
                  <p:oleObj spid="_x0000_s134022" name="Equation" r:id="rId20" imgW="495000" imgH="253800" progId="Equation.DSMT4">
                    <p:embed/>
                  </p:oleObj>
                </mc:Choice>
                <mc:Fallback>
                  <p:oleObj name="Equation" r:id="rId20" imgW="495000" imgH="253800" progId="Equation.DSMT4">
                    <p:embed/>
                    <p:pic>
                      <p:nvPicPr>
                        <p:cNvPr id="0" name=""/>
                        <p:cNvPicPr>
                          <a:picLocks noChangeAspect="1" noChangeArrowheads="1"/>
                        </p:cNvPicPr>
                        <p:nvPr/>
                      </p:nvPicPr>
                      <p:blipFill>
                        <a:blip r:embed="rId21"/>
                        <a:srcRect/>
                        <a:stretch>
                          <a:fillRect/>
                        </a:stretch>
                      </p:blipFill>
                      <p:spPr bwMode="auto">
                        <a:xfrm>
                          <a:off x="7308304" y="4440238"/>
                          <a:ext cx="977900" cy="498475"/>
                        </a:xfrm>
                        <a:prstGeom prst="rect">
                          <a:avLst/>
                        </a:prstGeom>
                        <a:noFill/>
                        <a:ln>
                          <a:noFill/>
                        </a:ln>
                        <a:effectLst/>
                      </p:spPr>
                    </p:pic>
                  </p:oleObj>
                </mc:Fallback>
              </mc:AlternateContent>
            </a:graphicData>
          </a:graphic>
        </p:graphicFrame>
        <p:grpSp>
          <p:nvGrpSpPr>
            <p:cNvPr id="87" name="组合 86"/>
            <p:cNvGrpSpPr/>
            <p:nvPr/>
          </p:nvGrpSpPr>
          <p:grpSpPr>
            <a:xfrm>
              <a:off x="4104040" y="3717032"/>
              <a:ext cx="248022" cy="526397"/>
              <a:chOff x="4107954" y="3021172"/>
              <a:chExt cx="248022" cy="526397"/>
            </a:xfrm>
          </p:grpSpPr>
          <p:cxnSp>
            <p:nvCxnSpPr>
              <p:cNvPr id="88" name="直接连接符 87"/>
              <p:cNvCxnSpPr/>
              <p:nvPr/>
            </p:nvCxnSpPr>
            <p:spPr>
              <a:xfrm>
                <a:off x="4107954" y="3021172"/>
                <a:ext cx="248022" cy="234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4107954" y="3251593"/>
                <a:ext cx="248022" cy="295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5" name="Object 5"/>
            <p:cNvGraphicFramePr>
              <a:graphicFrameLocks noChangeAspect="1"/>
            </p:cNvGraphicFramePr>
            <p:nvPr>
              <p:extLst>
                <p:ext uri="{D42A27DB-BD31-4B8C-83A1-F6EECF244321}">
                  <p14:modId xmlns:p14="http://schemas.microsoft.com/office/powerpoint/2010/main" val="700903273"/>
                </p:ext>
              </p:extLst>
            </p:nvPr>
          </p:nvGraphicFramePr>
          <p:xfrm>
            <a:off x="3347864" y="3948113"/>
            <a:ext cx="800100" cy="500062"/>
          </p:xfrm>
          <a:graphic>
            <a:graphicData uri="http://schemas.openxmlformats.org/presentationml/2006/ole">
              <mc:AlternateContent xmlns:mc="http://schemas.openxmlformats.org/markup-compatibility/2006">
                <mc:Choice xmlns:v="urn:schemas-microsoft-com:vml" Requires="v">
                  <p:oleObj spid="_x0000_s134023" name="Equation" r:id="rId22" imgW="406080" imgH="253800" progId="Equation.DSMT4">
                    <p:embed/>
                  </p:oleObj>
                </mc:Choice>
                <mc:Fallback>
                  <p:oleObj name="Equation" r:id="rId22" imgW="406080" imgH="253800" progId="Equation.DSMT4">
                    <p:embed/>
                    <p:pic>
                      <p:nvPicPr>
                        <p:cNvPr id="0" name=""/>
                        <p:cNvPicPr>
                          <a:picLocks noChangeAspect="1" noChangeArrowheads="1"/>
                        </p:cNvPicPr>
                        <p:nvPr/>
                      </p:nvPicPr>
                      <p:blipFill>
                        <a:blip r:embed="rId23"/>
                        <a:srcRect/>
                        <a:stretch>
                          <a:fillRect/>
                        </a:stretch>
                      </p:blipFill>
                      <p:spPr bwMode="auto">
                        <a:xfrm>
                          <a:off x="3347864" y="3948113"/>
                          <a:ext cx="800100" cy="500062"/>
                        </a:xfrm>
                        <a:prstGeom prst="rect">
                          <a:avLst/>
                        </a:prstGeom>
                        <a:noFill/>
                        <a:ln>
                          <a:noFill/>
                        </a:ln>
                        <a:effectLst/>
                      </p:spPr>
                    </p:pic>
                  </p:oleObj>
                </mc:Fallback>
              </mc:AlternateContent>
            </a:graphicData>
          </a:graphic>
        </p:graphicFrame>
        <p:sp>
          <p:nvSpPr>
            <p:cNvPr id="46" name="文本框 45"/>
            <p:cNvSpPr txBox="1"/>
            <p:nvPr/>
          </p:nvSpPr>
          <p:spPr>
            <a:xfrm rot="5400000">
              <a:off x="6137203" y="4526723"/>
              <a:ext cx="445810" cy="461665"/>
            </a:xfrm>
            <a:prstGeom prst="rect">
              <a:avLst/>
            </a:prstGeom>
            <a:noFill/>
          </p:spPr>
          <p:txBody>
            <a:bodyPr wrap="square" rtlCol="0">
              <a:spAutoFit/>
            </a:bodyPr>
            <a:lstStyle/>
            <a:p>
              <a:r>
                <a:rPr lang="en-US" altLang="zh-CN" sz="2400" dirty="0"/>
                <a:t>…</a:t>
              </a:r>
              <a:endParaRPr lang="zh-CN" altLang="en-US" sz="2400" dirty="0"/>
            </a:p>
          </p:txBody>
        </p:sp>
        <p:sp>
          <p:nvSpPr>
            <p:cNvPr id="51" name="文本框 50"/>
            <p:cNvSpPr txBox="1"/>
            <p:nvPr/>
          </p:nvSpPr>
          <p:spPr>
            <a:xfrm rot="5400000">
              <a:off x="3781445" y="5953285"/>
              <a:ext cx="445810" cy="461665"/>
            </a:xfrm>
            <a:prstGeom prst="rect">
              <a:avLst/>
            </a:prstGeom>
            <a:noFill/>
          </p:spPr>
          <p:txBody>
            <a:bodyPr wrap="square" rtlCol="0">
              <a:spAutoFit/>
            </a:bodyPr>
            <a:lstStyle/>
            <a:p>
              <a:r>
                <a:rPr lang="en-US" altLang="zh-CN" sz="2400" dirty="0"/>
                <a:t>…</a:t>
              </a:r>
              <a:endParaRPr lang="zh-CN" altLang="en-US" sz="2400" dirty="0"/>
            </a:p>
          </p:txBody>
        </p:sp>
        <p:graphicFrame>
          <p:nvGraphicFramePr>
            <p:cNvPr id="52" name="Object 5"/>
            <p:cNvGraphicFramePr>
              <a:graphicFrameLocks noChangeAspect="1"/>
            </p:cNvGraphicFramePr>
            <p:nvPr>
              <p:extLst>
                <p:ext uri="{D42A27DB-BD31-4B8C-83A1-F6EECF244321}">
                  <p14:modId xmlns:p14="http://schemas.microsoft.com/office/powerpoint/2010/main" val="3289488618"/>
                </p:ext>
              </p:extLst>
            </p:nvPr>
          </p:nvGraphicFramePr>
          <p:xfrm>
            <a:off x="3678238" y="6243638"/>
            <a:ext cx="400050" cy="473075"/>
          </p:xfrm>
          <a:graphic>
            <a:graphicData uri="http://schemas.openxmlformats.org/presentationml/2006/ole">
              <mc:AlternateContent xmlns:mc="http://schemas.openxmlformats.org/markup-compatibility/2006">
                <mc:Choice xmlns:v="urn:schemas-microsoft-com:vml" Requires="v">
                  <p:oleObj spid="_x0000_s134024" name="Equation" r:id="rId24" imgW="203040" imgH="241200" progId="Equation.DSMT4">
                    <p:embed/>
                  </p:oleObj>
                </mc:Choice>
                <mc:Fallback>
                  <p:oleObj name="Equation" r:id="rId24" imgW="203040" imgH="241200" progId="Equation.DSMT4">
                    <p:embed/>
                    <p:pic>
                      <p:nvPicPr>
                        <p:cNvPr id="0" name=""/>
                        <p:cNvPicPr>
                          <a:picLocks noChangeAspect="1" noChangeArrowheads="1"/>
                        </p:cNvPicPr>
                        <p:nvPr/>
                      </p:nvPicPr>
                      <p:blipFill>
                        <a:blip r:embed="rId25"/>
                        <a:srcRect/>
                        <a:stretch>
                          <a:fillRect/>
                        </a:stretch>
                      </p:blipFill>
                      <p:spPr bwMode="auto">
                        <a:xfrm>
                          <a:off x="3678238" y="6243638"/>
                          <a:ext cx="400050" cy="473075"/>
                        </a:xfrm>
                        <a:prstGeom prst="rect">
                          <a:avLst/>
                        </a:prstGeom>
                        <a:noFill/>
                        <a:ln>
                          <a:noFill/>
                        </a:ln>
                        <a:effectLst/>
                      </p:spPr>
                    </p:pic>
                  </p:oleObj>
                </mc:Fallback>
              </mc:AlternateContent>
            </a:graphicData>
          </a:graphic>
        </p:graphicFrame>
        <p:sp>
          <p:nvSpPr>
            <p:cNvPr id="53" name="文本框 52"/>
            <p:cNvSpPr txBox="1"/>
            <p:nvPr/>
          </p:nvSpPr>
          <p:spPr>
            <a:xfrm rot="5400000">
              <a:off x="3757254" y="3306969"/>
              <a:ext cx="445810" cy="461665"/>
            </a:xfrm>
            <a:prstGeom prst="rect">
              <a:avLst/>
            </a:prstGeom>
            <a:noFill/>
          </p:spPr>
          <p:txBody>
            <a:bodyPr wrap="square" rtlCol="0">
              <a:spAutoFit/>
            </a:bodyPr>
            <a:lstStyle/>
            <a:p>
              <a:r>
                <a:rPr lang="en-US" altLang="zh-CN" sz="2400" dirty="0"/>
                <a:t>…</a:t>
              </a:r>
              <a:endParaRPr lang="zh-CN" altLang="en-US" sz="2400" dirty="0"/>
            </a:p>
          </p:txBody>
        </p:sp>
        <p:graphicFrame>
          <p:nvGraphicFramePr>
            <p:cNvPr id="90" name="Object 5"/>
            <p:cNvGraphicFramePr>
              <a:graphicFrameLocks noChangeAspect="1"/>
            </p:cNvGraphicFramePr>
            <p:nvPr>
              <p:extLst>
                <p:ext uri="{D42A27DB-BD31-4B8C-83A1-F6EECF244321}">
                  <p14:modId xmlns:p14="http://schemas.microsoft.com/office/powerpoint/2010/main" val="490313372"/>
                </p:ext>
              </p:extLst>
            </p:nvPr>
          </p:nvGraphicFramePr>
          <p:xfrm>
            <a:off x="3678238" y="2826868"/>
            <a:ext cx="400050" cy="473075"/>
          </p:xfrm>
          <a:graphic>
            <a:graphicData uri="http://schemas.openxmlformats.org/presentationml/2006/ole">
              <mc:AlternateContent xmlns:mc="http://schemas.openxmlformats.org/markup-compatibility/2006">
                <mc:Choice xmlns:v="urn:schemas-microsoft-com:vml" Requires="v">
                  <p:oleObj spid="_x0000_s134025" name="Equation" r:id="rId26" imgW="203040" imgH="241200" progId="Equation.DSMT4">
                    <p:embed/>
                  </p:oleObj>
                </mc:Choice>
                <mc:Fallback>
                  <p:oleObj name="Equation" r:id="rId26" imgW="203040" imgH="241200" progId="Equation.DSMT4">
                    <p:embed/>
                    <p:pic>
                      <p:nvPicPr>
                        <p:cNvPr id="0" name=""/>
                        <p:cNvPicPr>
                          <a:picLocks noChangeAspect="1" noChangeArrowheads="1"/>
                        </p:cNvPicPr>
                        <p:nvPr/>
                      </p:nvPicPr>
                      <p:blipFill>
                        <a:blip r:embed="rId27"/>
                        <a:srcRect/>
                        <a:stretch>
                          <a:fillRect/>
                        </a:stretch>
                      </p:blipFill>
                      <p:spPr bwMode="auto">
                        <a:xfrm>
                          <a:off x="3678238" y="2826868"/>
                          <a:ext cx="400050" cy="473075"/>
                        </a:xfrm>
                        <a:prstGeom prst="rect">
                          <a:avLst/>
                        </a:prstGeom>
                        <a:noFill/>
                        <a:ln>
                          <a:noFill/>
                        </a:ln>
                        <a:effectLst/>
                      </p:spPr>
                    </p:pic>
                  </p:oleObj>
                </mc:Fallback>
              </mc:AlternateContent>
            </a:graphicData>
          </a:graphic>
        </p:graphicFrame>
      </p:grpSp>
      <p:pic>
        <p:nvPicPr>
          <p:cNvPr id="6" name="图片 5"/>
          <p:cNvPicPr>
            <a:picLocks noChangeAspect="1"/>
          </p:cNvPicPr>
          <p:nvPr/>
        </p:nvPicPr>
        <p:blipFill>
          <a:blip r:embed="rId28"/>
          <a:stretch>
            <a:fillRect/>
          </a:stretch>
        </p:blipFill>
        <p:spPr>
          <a:xfrm>
            <a:off x="270239" y="2718868"/>
            <a:ext cx="3843073" cy="2552594"/>
          </a:xfrm>
          <a:prstGeom prst="rect">
            <a:avLst/>
          </a:prstGeom>
        </p:spPr>
      </p:pic>
      <p:sp>
        <p:nvSpPr>
          <p:cNvPr id="7" name="Rectangle 183"/>
          <p:cNvSpPr>
            <a:spLocks noChangeArrowheads="1"/>
          </p:cNvSpPr>
          <p:nvPr/>
        </p:nvSpPr>
        <p:spPr bwMode="auto">
          <a:xfrm>
            <a:off x="-1552737" y="5668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442282722"/>
              </p:ext>
            </p:extLst>
          </p:nvPr>
        </p:nvGraphicFramePr>
        <p:xfrm>
          <a:off x="565150" y="5830888"/>
          <a:ext cx="8356600" cy="966787"/>
        </p:xfrm>
        <a:graphic>
          <a:graphicData uri="http://schemas.openxmlformats.org/presentationml/2006/ole">
            <mc:AlternateContent xmlns:mc="http://schemas.openxmlformats.org/markup-compatibility/2006">
              <mc:Choice xmlns:v="urn:schemas-microsoft-com:vml" Requires="v">
                <p:oleObj spid="_x0000_s134026" name="Equation" r:id="rId29" imgW="4368600" imgH="444240" progId="Equation.DSMT4">
                  <p:embed/>
                </p:oleObj>
              </mc:Choice>
              <mc:Fallback>
                <p:oleObj name="Equation" r:id="rId29" imgW="4368600" imgH="444240" progId="Equation.DSMT4">
                  <p:embed/>
                  <p:pic>
                    <p:nvPicPr>
                      <p:cNvPr id="0" name="Object 182"/>
                      <p:cNvPicPr>
                        <a:picLocks noChangeAspect="1" noChangeArrowheads="1"/>
                      </p:cNvPicPr>
                      <p:nvPr/>
                    </p:nvPicPr>
                    <p:blipFill>
                      <a:blip r:embed="rId30"/>
                      <a:srcRect/>
                      <a:stretch>
                        <a:fillRect/>
                      </a:stretch>
                    </p:blipFill>
                    <p:spPr bwMode="auto">
                      <a:xfrm>
                        <a:off x="565150" y="5830888"/>
                        <a:ext cx="8356600" cy="966787"/>
                      </a:xfrm>
                      <a:prstGeom prst="rect">
                        <a:avLst/>
                      </a:prstGeom>
                      <a:noFill/>
                    </p:spPr>
                  </p:pic>
                </p:oleObj>
              </mc:Fallback>
            </mc:AlternateContent>
          </a:graphicData>
        </a:graphic>
      </p:graphicFrame>
      <p:graphicFrame>
        <p:nvGraphicFramePr>
          <p:cNvPr id="91" name="Object 5"/>
          <p:cNvGraphicFramePr>
            <a:graphicFrameLocks noChangeAspect="1"/>
          </p:cNvGraphicFramePr>
          <p:nvPr>
            <p:extLst>
              <p:ext uri="{D42A27DB-BD31-4B8C-83A1-F6EECF244321}">
                <p14:modId xmlns:p14="http://schemas.microsoft.com/office/powerpoint/2010/main" val="1115848040"/>
              </p:ext>
            </p:extLst>
          </p:nvPr>
        </p:nvGraphicFramePr>
        <p:xfrm>
          <a:off x="5546138" y="5518944"/>
          <a:ext cx="650875" cy="300037"/>
        </p:xfrm>
        <a:graphic>
          <a:graphicData uri="http://schemas.openxmlformats.org/presentationml/2006/ole">
            <mc:AlternateContent xmlns:mc="http://schemas.openxmlformats.org/markup-compatibility/2006">
              <mc:Choice xmlns:v="urn:schemas-microsoft-com:vml" Requires="v">
                <p:oleObj spid="_x0000_s134027" name="Equation" r:id="rId31" imgW="330120" imgH="152280" progId="Equation.DSMT4">
                  <p:embed/>
                </p:oleObj>
              </mc:Choice>
              <mc:Fallback>
                <p:oleObj name="Equation" r:id="rId31" imgW="330120" imgH="152280" progId="Equation.DSMT4">
                  <p:embed/>
                  <p:pic>
                    <p:nvPicPr>
                      <p:cNvPr id="0" name=""/>
                      <p:cNvPicPr>
                        <a:picLocks noChangeAspect="1" noChangeArrowheads="1"/>
                      </p:cNvPicPr>
                      <p:nvPr/>
                    </p:nvPicPr>
                    <p:blipFill>
                      <a:blip r:embed="rId32"/>
                      <a:srcRect/>
                      <a:stretch>
                        <a:fillRect/>
                      </a:stretch>
                    </p:blipFill>
                    <p:spPr bwMode="auto">
                      <a:xfrm>
                        <a:off x="5546138" y="5518944"/>
                        <a:ext cx="650875" cy="300037"/>
                      </a:xfrm>
                      <a:prstGeom prst="rect">
                        <a:avLst/>
                      </a:prstGeom>
                      <a:noFill/>
                      <a:ln>
                        <a:noFill/>
                      </a:ln>
                      <a:effectLst/>
                    </p:spPr>
                  </p:pic>
                </p:oleObj>
              </mc:Fallback>
            </mc:AlternateContent>
          </a:graphicData>
        </a:graphic>
      </p:graphicFrame>
      <p:sp>
        <p:nvSpPr>
          <p:cNvPr id="92" name="左弧形箭头 91"/>
          <p:cNvSpPr/>
          <p:nvPr/>
        </p:nvSpPr>
        <p:spPr>
          <a:xfrm rot="19627114">
            <a:off x="1723863" y="5339141"/>
            <a:ext cx="431530" cy="76611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左弧形箭头 92"/>
          <p:cNvSpPr/>
          <p:nvPr/>
        </p:nvSpPr>
        <p:spPr>
          <a:xfrm rot="12838617">
            <a:off x="5079792" y="5311948"/>
            <a:ext cx="414891" cy="73657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87216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a:xfrm>
            <a:off x="457200" y="1600200"/>
            <a:ext cx="5915000" cy="4525963"/>
          </a:xfrm>
        </p:spPr>
        <p:txBody>
          <a:bodyPr/>
          <a:lstStyle/>
          <a:p>
            <a:r>
              <a:rPr lang="en-US" altLang="zh-CN" b="1" dirty="0"/>
              <a:t>3.3.2 B</a:t>
            </a:r>
            <a:r>
              <a:rPr lang="zh-CN" altLang="en-US" b="1" dirty="0"/>
              <a:t>样条曲面</a:t>
            </a:r>
            <a:endParaRPr lang="en-US" altLang="zh-CN" b="1" dirty="0"/>
          </a:p>
          <a:p>
            <a:pPr lvl="1"/>
            <a:r>
              <a:rPr lang="zh-CN" altLang="en-US" dirty="0"/>
              <a:t>双三次混合多项式曲面</a:t>
            </a:r>
            <a:endParaRPr lang="en-US" altLang="zh-CN" dirty="0"/>
          </a:p>
          <a:p>
            <a:pPr lvl="1"/>
            <a:r>
              <a:rPr lang="zh-CN" altLang="en-US" dirty="0"/>
              <a:t>参数表达</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85</a:t>
            </a:fld>
            <a:endParaRPr lang="zh-CN" altLang="en-US"/>
          </a:p>
        </p:txBody>
      </p:sp>
      <p:graphicFrame>
        <p:nvGraphicFramePr>
          <p:cNvPr id="6" name="Object 2"/>
          <p:cNvGraphicFramePr>
            <a:graphicFrameLocks noChangeAspect="1"/>
          </p:cNvGraphicFramePr>
          <p:nvPr>
            <p:extLst>
              <p:ext uri="{D42A27DB-BD31-4B8C-83A1-F6EECF244321}">
                <p14:modId xmlns:p14="http://schemas.microsoft.com/office/powerpoint/2010/main" val="1852527050"/>
              </p:ext>
            </p:extLst>
          </p:nvPr>
        </p:nvGraphicFramePr>
        <p:xfrm>
          <a:off x="2271713" y="3141663"/>
          <a:ext cx="4284662" cy="1008062"/>
        </p:xfrm>
        <a:graphic>
          <a:graphicData uri="http://schemas.openxmlformats.org/presentationml/2006/ole">
            <mc:AlternateContent xmlns:mc="http://schemas.openxmlformats.org/markup-compatibility/2006">
              <mc:Choice xmlns:v="urn:schemas-microsoft-com:vml" Requires="v">
                <p:oleObj spid="_x0000_s99552" name="Equation" r:id="rId4" imgW="1892160" imgH="444240" progId="Equation.DSMT4">
                  <p:embed/>
                </p:oleObj>
              </mc:Choice>
              <mc:Fallback>
                <p:oleObj name="Equation" r:id="rId4" imgW="1892160" imgH="444240" progId="Equation.DSMT4">
                  <p:embed/>
                  <p:pic>
                    <p:nvPicPr>
                      <p:cNvPr id="0" name=""/>
                      <p:cNvPicPr>
                        <a:picLocks noChangeAspect="1" noChangeArrowheads="1"/>
                      </p:cNvPicPr>
                      <p:nvPr/>
                    </p:nvPicPr>
                    <p:blipFill>
                      <a:blip r:embed="rId5"/>
                      <a:srcRect/>
                      <a:stretch>
                        <a:fillRect/>
                      </a:stretch>
                    </p:blipFill>
                    <p:spPr bwMode="auto">
                      <a:xfrm>
                        <a:off x="2271713" y="3141663"/>
                        <a:ext cx="4284662"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3" descr="D:\课件\图形学\交互式计算机图形学——基于OpenGL的自顶向下方法（第六版）\Figures\CHAPTER10 JPEG\AN10F2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203700"/>
            <a:ext cx="5580062"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p:nvPr/>
        </p:nvSpPr>
        <p:spPr>
          <a:xfrm>
            <a:off x="6403529" y="4468207"/>
            <a:ext cx="2288407" cy="193899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SzPct val="80000"/>
              <a:buFont typeface="Wingdings" panose="05000000000000000000" pitchFamily="2" charset="2"/>
              <a:buChar char="u"/>
            </a:pPr>
            <a:r>
              <a:rPr lang="zh-CN" altLang="en-US" sz="2400" dirty="0"/>
              <a:t>局部性</a:t>
            </a:r>
            <a:endParaRPr lang="en-US" altLang="zh-CN" sz="2400" dirty="0"/>
          </a:p>
          <a:p>
            <a:pPr marL="342900" indent="-342900">
              <a:buSzPct val="80000"/>
              <a:buFont typeface="Wingdings" panose="05000000000000000000" pitchFamily="2" charset="2"/>
              <a:buChar char="u"/>
            </a:pPr>
            <a:r>
              <a:rPr lang="zh-CN" altLang="en-US" sz="2400" dirty="0"/>
              <a:t>凸包性</a:t>
            </a:r>
            <a:endParaRPr lang="en-US" altLang="zh-CN" sz="2400" dirty="0"/>
          </a:p>
          <a:p>
            <a:pPr marL="342900" indent="-342900">
              <a:buSzPct val="80000"/>
              <a:buFont typeface="Wingdings" panose="05000000000000000000" pitchFamily="2" charset="2"/>
              <a:buChar char="u"/>
            </a:pPr>
            <a:r>
              <a:rPr lang="zh-CN" altLang="en-US" sz="2400" dirty="0"/>
              <a:t>磨光性</a:t>
            </a:r>
            <a:endParaRPr lang="en-US" altLang="zh-CN" sz="2400" dirty="0"/>
          </a:p>
          <a:p>
            <a:pPr marL="342900" indent="-342900">
              <a:buSzPct val="80000"/>
              <a:buFont typeface="Wingdings" panose="05000000000000000000" pitchFamily="2" charset="2"/>
              <a:buChar char="u"/>
            </a:pPr>
            <a:r>
              <a:rPr lang="en-US" altLang="zh-CN" sz="2400" dirty="0"/>
              <a:t>Bezier</a:t>
            </a:r>
            <a:r>
              <a:rPr lang="zh-CN" altLang="en-US" sz="2400" dirty="0"/>
              <a:t>曲面包含性</a:t>
            </a:r>
          </a:p>
        </p:txBody>
      </p:sp>
    </p:spTree>
    <p:extLst>
      <p:ext uri="{BB962C8B-B14F-4D97-AF65-F5344CB8AC3E}">
        <p14:creationId xmlns:p14="http://schemas.microsoft.com/office/powerpoint/2010/main" val="1981980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a:xfrm>
            <a:off x="457200" y="1600200"/>
            <a:ext cx="8229600" cy="4525963"/>
          </a:xfrm>
        </p:spPr>
        <p:txBody>
          <a:bodyPr/>
          <a:lstStyle/>
          <a:p>
            <a:r>
              <a:rPr lang="en-US" altLang="zh-CN" b="1" dirty="0"/>
              <a:t>3.3.3 </a:t>
            </a:r>
            <a:r>
              <a:rPr lang="zh-CN" altLang="en-US" b="1" dirty="0"/>
              <a:t>非均匀有理</a:t>
            </a:r>
            <a:r>
              <a:rPr lang="en-US" altLang="zh-CN" b="1" dirty="0"/>
              <a:t>B</a:t>
            </a:r>
            <a:r>
              <a:rPr lang="zh-CN" altLang="en-US" b="1" dirty="0"/>
              <a:t>样条曲面（</a:t>
            </a:r>
            <a:r>
              <a:rPr lang="en-US" altLang="zh-CN" b="1" dirty="0"/>
              <a:t>NURBS</a:t>
            </a:r>
            <a:r>
              <a:rPr lang="zh-CN" altLang="en-US" b="1" dirty="0"/>
              <a:t>）</a:t>
            </a:r>
            <a:endParaRPr lang="en-US" altLang="zh-CN" b="1" dirty="0"/>
          </a:p>
          <a:p>
            <a:pPr lvl="1"/>
            <a:r>
              <a:rPr lang="en-US" altLang="zh-CN" dirty="0"/>
              <a:t>Non-uniform: </a:t>
            </a:r>
            <a:r>
              <a:rPr lang="zh-CN" altLang="en-US" dirty="0"/>
              <a:t>节点向量</a:t>
            </a:r>
          </a:p>
          <a:p>
            <a:pPr lvl="1"/>
            <a:r>
              <a:rPr lang="en-US" altLang="zh-CN" dirty="0"/>
              <a:t>Rational:</a:t>
            </a:r>
            <a:r>
              <a:rPr lang="zh-CN" altLang="en-US" dirty="0"/>
              <a:t>对圆锥曲线曲面等的精确表示</a:t>
            </a:r>
          </a:p>
          <a:p>
            <a:pPr lvl="1"/>
            <a:r>
              <a:rPr lang="zh-CN" altLang="en-US" dirty="0"/>
              <a:t>工业标准</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86</a:t>
            </a:fld>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3645024"/>
            <a:ext cx="3886200" cy="2914650"/>
          </a:xfrm>
          <a:prstGeom prst="rect">
            <a:avLst/>
          </a:prstGeom>
        </p:spPr>
      </p:pic>
      <p:sp>
        <p:nvSpPr>
          <p:cNvPr id="7" name="任意多边形 6"/>
          <p:cNvSpPr/>
          <p:nvPr/>
        </p:nvSpPr>
        <p:spPr>
          <a:xfrm>
            <a:off x="2060650" y="5462337"/>
            <a:ext cx="385640" cy="481263"/>
          </a:xfrm>
          <a:custGeom>
            <a:avLst/>
            <a:gdLst>
              <a:gd name="connsiteX0" fmla="*/ 72190 w 385640"/>
              <a:gd name="connsiteY0" fmla="*/ 0 h 481263"/>
              <a:gd name="connsiteX1" fmla="*/ 385011 w 385640"/>
              <a:gd name="connsiteY1" fmla="*/ 240631 h 481263"/>
              <a:gd name="connsiteX2" fmla="*/ 0 w 385640"/>
              <a:gd name="connsiteY2" fmla="*/ 481263 h 481263"/>
            </a:gdLst>
            <a:ahLst/>
            <a:cxnLst>
              <a:cxn ang="0">
                <a:pos x="connsiteX0" y="connsiteY0"/>
              </a:cxn>
              <a:cxn ang="0">
                <a:pos x="connsiteX1" y="connsiteY1"/>
              </a:cxn>
              <a:cxn ang="0">
                <a:pos x="connsiteX2" y="connsiteY2"/>
              </a:cxn>
            </a:cxnLst>
            <a:rect l="l" t="t" r="r" b="b"/>
            <a:pathLst>
              <a:path w="385640" h="481263">
                <a:moveTo>
                  <a:pt x="72190" y="0"/>
                </a:moveTo>
                <a:cubicBezTo>
                  <a:pt x="234616" y="80210"/>
                  <a:pt x="397043" y="160421"/>
                  <a:pt x="385011" y="240631"/>
                </a:cubicBezTo>
                <a:cubicBezTo>
                  <a:pt x="372979" y="320842"/>
                  <a:pt x="186489" y="401052"/>
                  <a:pt x="0" y="481263"/>
                </a:cubicBezTo>
              </a:path>
            </a:pathLst>
          </a:custGeom>
          <a:noFill/>
          <a:ln w="127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5"/>
          <p:cNvSpPr txBox="1"/>
          <p:nvPr/>
        </p:nvSpPr>
        <p:spPr>
          <a:xfrm>
            <a:off x="1187624" y="5894685"/>
            <a:ext cx="2131692" cy="46166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zh-CN" altLang="en-US" sz="2400" dirty="0"/>
              <a:t>权重</a:t>
            </a:r>
          </a:p>
        </p:txBody>
      </p:sp>
      <p:graphicFrame>
        <p:nvGraphicFramePr>
          <p:cNvPr id="11" name="Object 5"/>
          <p:cNvGraphicFramePr>
            <a:graphicFrameLocks noChangeAspect="1"/>
          </p:cNvGraphicFramePr>
          <p:nvPr>
            <p:extLst>
              <p:ext uri="{D42A27DB-BD31-4B8C-83A1-F6EECF244321}">
                <p14:modId xmlns:p14="http://schemas.microsoft.com/office/powerpoint/2010/main" val="266117343"/>
              </p:ext>
            </p:extLst>
          </p:nvPr>
        </p:nvGraphicFramePr>
        <p:xfrm>
          <a:off x="219075" y="3949700"/>
          <a:ext cx="3873500" cy="1774825"/>
        </p:xfrm>
        <a:graphic>
          <a:graphicData uri="http://schemas.openxmlformats.org/presentationml/2006/ole">
            <mc:AlternateContent xmlns:mc="http://schemas.openxmlformats.org/markup-compatibility/2006">
              <mc:Choice xmlns:v="urn:schemas-microsoft-com:vml" Requires="v">
                <p:oleObj spid="_x0000_s100575" name="Equation" r:id="rId5" imgW="1828800" imgH="838080" progId="Equation.DSMT4">
                  <p:embed/>
                </p:oleObj>
              </mc:Choice>
              <mc:Fallback>
                <p:oleObj name="Equation" r:id="rId5" imgW="1828800" imgH="838080" progId="Equation.DSMT4">
                  <p:embed/>
                  <p:pic>
                    <p:nvPicPr>
                      <p:cNvPr id="0" name=""/>
                      <p:cNvPicPr>
                        <a:picLocks noChangeAspect="1" noChangeArrowheads="1"/>
                      </p:cNvPicPr>
                      <p:nvPr/>
                    </p:nvPicPr>
                    <p:blipFill>
                      <a:blip r:embed="rId6"/>
                      <a:srcRect/>
                      <a:stretch>
                        <a:fillRect/>
                      </a:stretch>
                    </p:blipFill>
                    <p:spPr bwMode="auto">
                      <a:xfrm>
                        <a:off x="219075" y="3949700"/>
                        <a:ext cx="3873500" cy="177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51133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3" name="内容占位符 2"/>
          <p:cNvSpPr>
            <a:spLocks noGrp="1"/>
          </p:cNvSpPr>
          <p:nvPr>
            <p:ph idx="1"/>
          </p:nvPr>
        </p:nvSpPr>
        <p:spPr>
          <a:xfrm>
            <a:off x="457200" y="1600200"/>
            <a:ext cx="8229600" cy="4525963"/>
          </a:xfrm>
        </p:spPr>
        <p:txBody>
          <a:bodyPr/>
          <a:lstStyle/>
          <a:p>
            <a:r>
              <a:rPr lang="en-US" altLang="zh-CN" b="1" dirty="0"/>
              <a:t>3.3.3 </a:t>
            </a:r>
            <a:r>
              <a:rPr lang="zh-CN" altLang="en-US" b="1" dirty="0"/>
              <a:t>非均匀有理</a:t>
            </a:r>
            <a:r>
              <a:rPr lang="en-US" altLang="zh-CN" b="1" dirty="0"/>
              <a:t>B</a:t>
            </a:r>
            <a:r>
              <a:rPr lang="zh-CN" altLang="en-US" b="1" dirty="0"/>
              <a:t>样条曲面（</a:t>
            </a:r>
            <a:r>
              <a:rPr lang="en-US" altLang="zh-CN" b="1" dirty="0"/>
              <a:t>NURBS</a:t>
            </a:r>
            <a:r>
              <a:rPr lang="zh-CN" altLang="en-US" b="1" dirty="0"/>
              <a:t>）</a:t>
            </a:r>
            <a:endParaRPr lang="en-US" altLang="zh-CN" b="1" dirty="0"/>
          </a:p>
          <a:p>
            <a:pPr lvl="1"/>
            <a:r>
              <a:rPr lang="en-US" altLang="zh-CN" dirty="0"/>
              <a:t>NURBS</a:t>
            </a:r>
            <a:r>
              <a:rPr lang="zh-CN" altLang="en-US" dirty="0"/>
              <a:t>曲线权重几何意义</a:t>
            </a:r>
            <a:endParaRPr lang="en-US" altLang="zh-CN" dirty="0"/>
          </a:p>
          <a:p>
            <a:pPr lvl="2"/>
            <a:r>
              <a:rPr lang="zh-CN" altLang="en-US" dirty="0"/>
              <a:t>如果固定曲线参数</a:t>
            </a:r>
            <a:r>
              <a:rPr lang="en-US" altLang="zh-CN" i="1" dirty="0">
                <a:latin typeface="Times New Roman" panose="02020603050405020304" pitchFamily="18" charset="0"/>
                <a:cs typeface="Times New Roman" panose="02020603050405020304" pitchFamily="18" charset="0"/>
              </a:rPr>
              <a:t>u</a:t>
            </a:r>
            <a:r>
              <a:rPr lang="zh-CN" altLang="en-US" dirty="0"/>
              <a:t>，而使权重    变化，则</a:t>
            </a:r>
            <a:r>
              <a:rPr lang="en-US" altLang="zh-CN" dirty="0"/>
              <a:t>NURBS</a:t>
            </a:r>
            <a:r>
              <a:rPr lang="zh-CN" altLang="en-US" dirty="0"/>
              <a:t>曲线变成以    为参数的直线，即</a:t>
            </a:r>
            <a:r>
              <a:rPr lang="en-US" altLang="zh-CN" dirty="0"/>
              <a:t>NURBS</a:t>
            </a:r>
            <a:r>
              <a:rPr lang="zh-CN" altLang="en-US" dirty="0"/>
              <a:t>曲线上相同的点位于同一直线上。</a:t>
            </a:r>
            <a:endParaRPr lang="en-US" altLang="zh-CN" dirty="0"/>
          </a:p>
          <a:p>
            <a:pPr lvl="2"/>
            <a:r>
              <a:rPr lang="en-US" altLang="zh-CN" dirty="0"/>
              <a:t>    </a:t>
            </a:r>
            <a:r>
              <a:rPr lang="zh-CN" altLang="en-US" dirty="0"/>
              <a:t>增大或减小，曲线被拉向或推离</a:t>
            </a:r>
            <a:r>
              <a:rPr lang="en-US" altLang="zh-CN" b="1" i="1" dirty="0"/>
              <a:t>c</a:t>
            </a:r>
            <a:r>
              <a:rPr lang="en-US" altLang="zh-CN" i="1" baseline="-25000" dirty="0"/>
              <a:t>i</a:t>
            </a:r>
            <a:r>
              <a:rPr lang="zh-CN" altLang="en-US" dirty="0"/>
              <a:t>点</a:t>
            </a:r>
            <a:endParaRPr lang="en-US" altLang="zh-CN" dirty="0"/>
          </a:p>
          <a:p>
            <a:pPr lvl="3"/>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87</a:t>
            </a:fld>
            <a:endParaRPr lang="zh-CN" altLang="en-US"/>
          </a:p>
        </p:txBody>
      </p:sp>
      <p:graphicFrame>
        <p:nvGraphicFramePr>
          <p:cNvPr id="12" name="Object 5"/>
          <p:cNvGraphicFramePr>
            <a:graphicFrameLocks noChangeAspect="1"/>
          </p:cNvGraphicFramePr>
          <p:nvPr>
            <p:extLst>
              <p:ext uri="{D42A27DB-BD31-4B8C-83A1-F6EECF244321}">
                <p14:modId xmlns:p14="http://schemas.microsoft.com/office/powerpoint/2010/main" val="3159967049"/>
              </p:ext>
            </p:extLst>
          </p:nvPr>
        </p:nvGraphicFramePr>
        <p:xfrm>
          <a:off x="1152531" y="4861489"/>
          <a:ext cx="2526032" cy="1602783"/>
        </p:xfrm>
        <a:graphic>
          <a:graphicData uri="http://schemas.openxmlformats.org/presentationml/2006/ole">
            <mc:AlternateContent xmlns:mc="http://schemas.openxmlformats.org/markup-compatibility/2006">
              <mc:Choice xmlns:v="urn:schemas-microsoft-com:vml" Requires="v">
                <p:oleObj spid="_x0000_s103252" name="Equation" r:id="rId4" imgW="1320480" imgH="838080" progId="Equation.DSMT4">
                  <p:embed/>
                </p:oleObj>
              </mc:Choice>
              <mc:Fallback>
                <p:oleObj name="Equation" r:id="rId4" imgW="1320480" imgH="838080" progId="Equation.DSMT4">
                  <p:embed/>
                  <p:pic>
                    <p:nvPicPr>
                      <p:cNvPr id="0" name=""/>
                      <p:cNvPicPr>
                        <a:picLocks noChangeAspect="1" noChangeArrowheads="1"/>
                      </p:cNvPicPr>
                      <p:nvPr/>
                    </p:nvPicPr>
                    <p:blipFill>
                      <a:blip r:embed="rId5"/>
                      <a:srcRect/>
                      <a:stretch>
                        <a:fillRect/>
                      </a:stretch>
                    </p:blipFill>
                    <p:spPr bwMode="auto">
                      <a:xfrm>
                        <a:off x="1152531" y="4861489"/>
                        <a:ext cx="2526032" cy="1602783"/>
                      </a:xfrm>
                      <a:prstGeom prst="rect">
                        <a:avLst/>
                      </a:prstGeom>
                      <a:noFill/>
                      <a:ln>
                        <a:noFill/>
                      </a:ln>
                      <a:effec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1816196347"/>
              </p:ext>
            </p:extLst>
          </p:nvPr>
        </p:nvGraphicFramePr>
        <p:xfrm>
          <a:off x="5784104" y="2673008"/>
          <a:ext cx="377825" cy="484187"/>
        </p:xfrm>
        <a:graphic>
          <a:graphicData uri="http://schemas.openxmlformats.org/presentationml/2006/ole">
            <mc:AlternateContent xmlns:mc="http://schemas.openxmlformats.org/markup-compatibility/2006">
              <mc:Choice xmlns:v="urn:schemas-microsoft-com:vml" Requires="v">
                <p:oleObj spid="_x0000_s103253" name="Equation" r:id="rId6" imgW="177480" imgH="228600" progId="Equation.DSMT4">
                  <p:embed/>
                </p:oleObj>
              </mc:Choice>
              <mc:Fallback>
                <p:oleObj name="Equation" r:id="rId6" imgW="177480" imgH="228600" progId="Equation.DSMT4">
                  <p:embed/>
                  <p:pic>
                    <p:nvPicPr>
                      <p:cNvPr id="0" name=""/>
                      <p:cNvPicPr>
                        <a:picLocks noChangeAspect="1" noChangeArrowheads="1"/>
                      </p:cNvPicPr>
                      <p:nvPr/>
                    </p:nvPicPr>
                    <p:blipFill>
                      <a:blip r:embed="rId7"/>
                      <a:srcRect/>
                      <a:stretch>
                        <a:fillRect/>
                      </a:stretch>
                    </p:blipFill>
                    <p:spPr bwMode="auto">
                      <a:xfrm>
                        <a:off x="5784104" y="2673008"/>
                        <a:ext cx="37782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3797012604"/>
              </p:ext>
            </p:extLst>
          </p:nvPr>
        </p:nvGraphicFramePr>
        <p:xfrm>
          <a:off x="3203848" y="3021625"/>
          <a:ext cx="377825" cy="484187"/>
        </p:xfrm>
        <a:graphic>
          <a:graphicData uri="http://schemas.openxmlformats.org/presentationml/2006/ole">
            <mc:AlternateContent xmlns:mc="http://schemas.openxmlformats.org/markup-compatibility/2006">
              <mc:Choice xmlns:v="urn:schemas-microsoft-com:vml" Requires="v">
                <p:oleObj spid="_x0000_s103254" name="Equation" r:id="rId8" imgW="177480" imgH="228600" progId="Equation.DSMT4">
                  <p:embed/>
                </p:oleObj>
              </mc:Choice>
              <mc:Fallback>
                <p:oleObj name="Equation" r:id="rId8" imgW="177480" imgH="228600" progId="Equation.DSMT4">
                  <p:embed/>
                  <p:pic>
                    <p:nvPicPr>
                      <p:cNvPr id="0" name=""/>
                      <p:cNvPicPr>
                        <a:picLocks noChangeAspect="1" noChangeArrowheads="1"/>
                      </p:cNvPicPr>
                      <p:nvPr/>
                    </p:nvPicPr>
                    <p:blipFill>
                      <a:blip r:embed="rId7"/>
                      <a:srcRect/>
                      <a:stretch>
                        <a:fillRect/>
                      </a:stretch>
                    </p:blipFill>
                    <p:spPr bwMode="auto">
                      <a:xfrm>
                        <a:off x="3203848" y="3021625"/>
                        <a:ext cx="37782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0882" y="4660644"/>
            <a:ext cx="4356265" cy="1900384"/>
          </a:xfrm>
          <a:prstGeom prst="rect">
            <a:avLst/>
          </a:prstGeom>
        </p:spPr>
      </p:pic>
      <p:graphicFrame>
        <p:nvGraphicFramePr>
          <p:cNvPr id="15" name="Object 5"/>
          <p:cNvGraphicFramePr>
            <a:graphicFrameLocks noChangeAspect="1"/>
          </p:cNvGraphicFramePr>
          <p:nvPr>
            <p:extLst>
              <p:ext uri="{D42A27DB-BD31-4B8C-83A1-F6EECF244321}">
                <p14:modId xmlns:p14="http://schemas.microsoft.com/office/powerpoint/2010/main" val="3398729285"/>
              </p:ext>
            </p:extLst>
          </p:nvPr>
        </p:nvGraphicFramePr>
        <p:xfrm>
          <a:off x="1691680" y="3820884"/>
          <a:ext cx="377825" cy="484187"/>
        </p:xfrm>
        <a:graphic>
          <a:graphicData uri="http://schemas.openxmlformats.org/presentationml/2006/ole">
            <mc:AlternateContent xmlns:mc="http://schemas.openxmlformats.org/markup-compatibility/2006">
              <mc:Choice xmlns:v="urn:schemas-microsoft-com:vml" Requires="v">
                <p:oleObj spid="_x0000_s103255" name="Equation" r:id="rId10" imgW="177480" imgH="228600" progId="Equation.DSMT4">
                  <p:embed/>
                </p:oleObj>
              </mc:Choice>
              <mc:Fallback>
                <p:oleObj name="Equation" r:id="rId10" imgW="177480" imgH="228600" progId="Equation.DSMT4">
                  <p:embed/>
                  <p:pic>
                    <p:nvPicPr>
                      <p:cNvPr id="0" name=""/>
                      <p:cNvPicPr>
                        <a:picLocks noChangeAspect="1" noChangeArrowheads="1"/>
                      </p:cNvPicPr>
                      <p:nvPr/>
                    </p:nvPicPr>
                    <p:blipFill>
                      <a:blip r:embed="rId7"/>
                      <a:srcRect/>
                      <a:stretch>
                        <a:fillRect/>
                      </a:stretch>
                    </p:blipFill>
                    <p:spPr bwMode="auto">
                      <a:xfrm>
                        <a:off x="1691680" y="3820884"/>
                        <a:ext cx="37782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Box 5"/>
          <p:cNvSpPr txBox="1"/>
          <p:nvPr/>
        </p:nvSpPr>
        <p:spPr>
          <a:xfrm>
            <a:off x="7611218" y="4661492"/>
            <a:ext cx="417166" cy="400110"/>
          </a:xfrm>
          <a:prstGeom prst="rect">
            <a:avLst/>
          </a:prstGeom>
          <a:solidFill>
            <a:srgbClr val="000066"/>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000" b="1" i="1" dirty="0">
                <a:solidFill>
                  <a:srgbClr val="FFFF00"/>
                </a:solidFill>
              </a:rPr>
              <a:t>c</a:t>
            </a:r>
            <a:r>
              <a:rPr lang="en-US" altLang="zh-CN" sz="2000" i="1" baseline="-25000" dirty="0">
                <a:solidFill>
                  <a:srgbClr val="FFFF00"/>
                </a:solidFill>
              </a:rPr>
              <a:t>i</a:t>
            </a:r>
            <a:endParaRPr lang="zh-CN" altLang="en-US" sz="2000" i="1" baseline="-25000" dirty="0">
              <a:solidFill>
                <a:srgbClr val="FFFF00"/>
              </a:solidFill>
            </a:endParaRPr>
          </a:p>
        </p:txBody>
      </p:sp>
    </p:spTree>
    <p:extLst>
      <p:ext uri="{BB962C8B-B14F-4D97-AF65-F5344CB8AC3E}">
        <p14:creationId xmlns:p14="http://schemas.microsoft.com/office/powerpoint/2010/main" val="774187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a:xfrm>
            <a:off x="457200" y="1600200"/>
            <a:ext cx="8229600" cy="4525963"/>
          </a:xfrm>
        </p:spPr>
        <p:txBody>
          <a:bodyPr/>
          <a:lstStyle/>
          <a:p>
            <a:r>
              <a:rPr lang="zh-CN" altLang="en-US" b="1" dirty="0"/>
              <a:t>建模实例</a:t>
            </a:r>
            <a:endParaRPr lang="en-US" altLang="zh-CN" b="1" dirty="0"/>
          </a:p>
        </p:txBody>
      </p:sp>
      <p:sp>
        <p:nvSpPr>
          <p:cNvPr id="2" name="标题 1"/>
          <p:cNvSpPr>
            <a:spLocks noGrp="1"/>
          </p:cNvSpPr>
          <p:nvPr>
            <p:ph type="title"/>
          </p:nvPr>
        </p:nvSpPr>
        <p:spPr/>
        <p:txBody>
          <a:bodyPr/>
          <a:lstStyle/>
          <a:p>
            <a:r>
              <a:rPr lang="en-US" altLang="zh-CN" b="1" dirty="0"/>
              <a:t>3.3 B</a:t>
            </a:r>
            <a:r>
              <a:rPr lang="zh-CN" altLang="en-US" b="1" dirty="0"/>
              <a:t>样条曲线</a:t>
            </a:r>
            <a:r>
              <a:rPr lang="en-US" altLang="zh-CN" b="1" dirty="0"/>
              <a:t>/</a:t>
            </a:r>
            <a:r>
              <a:rPr lang="zh-CN" altLang="en-US" b="1" dirty="0"/>
              <a:t>曲面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88</a:t>
            </a:fld>
            <a:endParaRPr lang="zh-CN" altLang="en-US"/>
          </a:p>
        </p:txBody>
      </p:sp>
      <p:grpSp>
        <p:nvGrpSpPr>
          <p:cNvPr id="3" name="组合 2"/>
          <p:cNvGrpSpPr/>
          <p:nvPr/>
        </p:nvGrpSpPr>
        <p:grpSpPr>
          <a:xfrm>
            <a:off x="827584" y="2348880"/>
            <a:ext cx="7704856" cy="1624670"/>
            <a:chOff x="35496" y="1600200"/>
            <a:chExt cx="9059785" cy="1910374"/>
          </a:xfrm>
        </p:grpSpPr>
        <p:pic>
          <p:nvPicPr>
            <p:cNvPr id="5" name="图片 4"/>
            <p:cNvPicPr>
              <a:picLocks noChangeAspect="1"/>
            </p:cNvPicPr>
            <p:nvPr/>
          </p:nvPicPr>
          <p:blipFill>
            <a:blip r:embed="rId3"/>
            <a:stretch>
              <a:fillRect/>
            </a:stretch>
          </p:blipFill>
          <p:spPr>
            <a:xfrm>
              <a:off x="35496" y="1600200"/>
              <a:ext cx="3024336" cy="1867199"/>
            </a:xfrm>
            <a:prstGeom prst="rect">
              <a:avLst/>
            </a:prstGeom>
          </p:spPr>
        </p:pic>
        <p:pic>
          <p:nvPicPr>
            <p:cNvPr id="7" name="图片 6"/>
            <p:cNvPicPr>
              <a:picLocks noChangeAspect="1"/>
            </p:cNvPicPr>
            <p:nvPr/>
          </p:nvPicPr>
          <p:blipFill>
            <a:blip r:embed="rId4"/>
            <a:stretch>
              <a:fillRect/>
            </a:stretch>
          </p:blipFill>
          <p:spPr>
            <a:xfrm>
              <a:off x="3059832" y="1600200"/>
              <a:ext cx="2965551" cy="1867199"/>
            </a:xfrm>
            <a:prstGeom prst="rect">
              <a:avLst/>
            </a:prstGeom>
          </p:spPr>
        </p:pic>
        <p:pic>
          <p:nvPicPr>
            <p:cNvPr id="9" name="图片 8"/>
            <p:cNvPicPr>
              <a:picLocks noChangeAspect="1"/>
            </p:cNvPicPr>
            <p:nvPr/>
          </p:nvPicPr>
          <p:blipFill>
            <a:blip r:embed="rId5"/>
            <a:stretch>
              <a:fillRect/>
            </a:stretch>
          </p:blipFill>
          <p:spPr>
            <a:xfrm>
              <a:off x="6084168" y="1600200"/>
              <a:ext cx="3011113" cy="1910374"/>
            </a:xfrm>
            <a:prstGeom prst="rect">
              <a:avLst/>
            </a:prstGeom>
          </p:spPr>
        </p:pic>
      </p:grpSp>
      <p:sp>
        <p:nvSpPr>
          <p:cNvPr id="10" name="TextBox 5"/>
          <p:cNvSpPr txBox="1"/>
          <p:nvPr/>
        </p:nvSpPr>
        <p:spPr>
          <a:xfrm>
            <a:off x="3203848" y="3911646"/>
            <a:ext cx="3130022"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B-spline control points</a:t>
            </a:r>
            <a:endParaRPr lang="zh-CN" altLang="en-US" sz="2400" dirty="0"/>
          </a:p>
        </p:txBody>
      </p:sp>
      <p:sp>
        <p:nvSpPr>
          <p:cNvPr id="11" name="TextBox 5"/>
          <p:cNvSpPr txBox="1"/>
          <p:nvPr/>
        </p:nvSpPr>
        <p:spPr>
          <a:xfrm>
            <a:off x="5775882" y="3924239"/>
            <a:ext cx="3130022"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B-spline curve</a:t>
            </a:r>
            <a:endParaRPr lang="zh-CN" altLang="en-US" sz="2400" dirty="0"/>
          </a:p>
        </p:txBody>
      </p:sp>
      <p:pic>
        <p:nvPicPr>
          <p:cNvPr id="12" name="图片 11"/>
          <p:cNvPicPr>
            <a:picLocks noChangeAspect="1"/>
          </p:cNvPicPr>
          <p:nvPr/>
        </p:nvPicPr>
        <p:blipFill>
          <a:blip r:embed="rId6"/>
          <a:stretch>
            <a:fillRect/>
          </a:stretch>
        </p:blipFill>
        <p:spPr>
          <a:xfrm>
            <a:off x="1031560" y="4365104"/>
            <a:ext cx="2978941" cy="2491285"/>
          </a:xfrm>
          <a:prstGeom prst="rect">
            <a:avLst/>
          </a:prstGeom>
        </p:spPr>
      </p:pic>
      <p:sp>
        <p:nvSpPr>
          <p:cNvPr id="13" name="TextBox 5"/>
          <p:cNvSpPr txBox="1"/>
          <p:nvPr/>
        </p:nvSpPr>
        <p:spPr>
          <a:xfrm>
            <a:off x="3851920" y="5204290"/>
            <a:ext cx="3130022"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NURBS surface</a:t>
            </a:r>
            <a:endParaRPr lang="zh-CN" altLang="en-US" sz="2400" dirty="0"/>
          </a:p>
        </p:txBody>
      </p:sp>
    </p:spTree>
    <p:extLst>
      <p:ext uri="{BB962C8B-B14F-4D97-AF65-F5344CB8AC3E}">
        <p14:creationId xmlns:p14="http://schemas.microsoft.com/office/powerpoint/2010/main" val="9802673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dirty="0">
                <a:solidFill>
                  <a:schemeClr val="bg1">
                    <a:lumMod val="50000"/>
                  </a:schemeClr>
                </a:solidFill>
              </a:rPr>
              <a:t>基本概念</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三维模型的表达与数据结构</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自由曲线</a:t>
            </a:r>
            <a:r>
              <a:rPr lang="en-US" altLang="zh-CN" dirty="0">
                <a:solidFill>
                  <a:schemeClr val="bg1">
                    <a:lumMod val="50000"/>
                  </a:schemeClr>
                </a:solidFill>
              </a:rPr>
              <a:t>/</a:t>
            </a:r>
            <a:r>
              <a:rPr lang="zh-CN" altLang="en-US" dirty="0">
                <a:solidFill>
                  <a:schemeClr val="bg1">
                    <a:lumMod val="50000"/>
                  </a:schemeClr>
                </a:solidFill>
              </a:rPr>
              <a:t>曲面建模</a:t>
            </a:r>
            <a:endParaRPr lang="en-US" altLang="zh-CN" dirty="0">
              <a:solidFill>
                <a:schemeClr val="bg1">
                  <a:lumMod val="50000"/>
                </a:schemeClr>
              </a:solidFill>
            </a:endParaRPr>
          </a:p>
          <a:p>
            <a:pPr marL="514350" indent="-514350">
              <a:buFont typeface="+mj-lt"/>
              <a:buAutoNum type="arabicPeriod"/>
            </a:pPr>
            <a:r>
              <a:rPr lang="zh-CN" altLang="en-US" sz="3600" b="1" dirty="0"/>
              <a:t>细分曲面建模</a:t>
            </a:r>
            <a:endParaRPr lang="en-US" altLang="zh-CN" sz="3600" b="1" dirty="0"/>
          </a:p>
          <a:p>
            <a:pPr marL="514350" indent="-514350">
              <a:buFont typeface="+mj-lt"/>
              <a:buAutoNum type="arabicPeriod"/>
            </a:pPr>
            <a:r>
              <a:rPr lang="zh-CN" altLang="en-US" dirty="0">
                <a:solidFill>
                  <a:schemeClr val="bg1">
                    <a:lumMod val="50000"/>
                  </a:schemeClr>
                </a:solidFill>
              </a:rPr>
              <a:t>三维重建</a:t>
            </a:r>
            <a:endParaRPr lang="en-US" altLang="zh-CN" dirty="0">
              <a:solidFill>
                <a:schemeClr val="bg1">
                  <a:lumMod val="50000"/>
                </a:schemeClr>
              </a:solidFill>
            </a:endParaRPr>
          </a:p>
          <a:p>
            <a:pPr marL="514350" indent="-514350">
              <a:buFont typeface="+mj-lt"/>
              <a:buAutoNum type="arabicPeriod"/>
            </a:pPr>
            <a:r>
              <a:rPr lang="zh-CN" altLang="en-US" dirty="0">
                <a:solidFill>
                  <a:schemeClr val="bg1">
                    <a:lumMod val="50000"/>
                  </a:schemeClr>
                </a:solidFill>
              </a:rPr>
              <a:t>其他建模</a:t>
            </a:r>
            <a:endParaRPr lang="en-US" altLang="zh-CN" dirty="0">
              <a:solidFill>
                <a:schemeClr val="bg1">
                  <a:lumMod val="50000"/>
                </a:scheme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89</a:t>
            </a:fld>
            <a:endParaRPr lang="zh-CN" altLang="en-US"/>
          </a:p>
        </p:txBody>
      </p:sp>
    </p:spTree>
    <p:extLst>
      <p:ext uri="{BB962C8B-B14F-4D97-AF65-F5344CB8AC3E}">
        <p14:creationId xmlns:p14="http://schemas.microsoft.com/office/powerpoint/2010/main" val="2626936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数学基础</a:t>
            </a:r>
          </a:p>
        </p:txBody>
      </p:sp>
      <p:sp>
        <p:nvSpPr>
          <p:cNvPr id="3" name="内容占位符 2"/>
          <p:cNvSpPr>
            <a:spLocks noGrp="1"/>
          </p:cNvSpPr>
          <p:nvPr>
            <p:ph idx="1"/>
          </p:nvPr>
        </p:nvSpPr>
        <p:spPr>
          <a:xfrm>
            <a:off x="457200" y="1600200"/>
            <a:ext cx="8363272" cy="4525963"/>
          </a:xfrm>
        </p:spPr>
        <p:txBody>
          <a:bodyPr/>
          <a:lstStyle/>
          <a:p>
            <a:r>
              <a:rPr lang="en-US" altLang="zh-CN" b="1" dirty="0"/>
              <a:t>1.2.1 </a:t>
            </a:r>
            <a:r>
              <a:rPr lang="zh-CN" altLang="en-US" b="1" dirty="0"/>
              <a:t>几何形状数学形式</a:t>
            </a:r>
            <a:endParaRPr lang="en-US" altLang="zh-CN" b="1" dirty="0"/>
          </a:p>
          <a:p>
            <a:pPr lvl="1"/>
            <a:r>
              <a:rPr lang="zh-CN" altLang="en-US" dirty="0"/>
              <a:t>显式表达</a:t>
            </a:r>
          </a:p>
          <a:p>
            <a:pPr lvl="1"/>
            <a:r>
              <a:rPr lang="zh-CN" altLang="en-US" dirty="0"/>
              <a:t>隐式表达</a:t>
            </a:r>
          </a:p>
          <a:p>
            <a:pPr lvl="1"/>
            <a:r>
              <a:rPr lang="zh-CN" altLang="en-US" dirty="0"/>
              <a:t>参数表达</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a:p>
        </p:txBody>
      </p:sp>
      <p:pic>
        <p:nvPicPr>
          <p:cNvPr id="7" name="图片 6"/>
          <p:cNvPicPr>
            <a:picLocks noChangeAspect="1"/>
          </p:cNvPicPr>
          <p:nvPr/>
        </p:nvPicPr>
        <p:blipFill>
          <a:blip r:embed="rId3"/>
          <a:stretch>
            <a:fillRect/>
          </a:stretch>
        </p:blipFill>
        <p:spPr>
          <a:xfrm>
            <a:off x="1430219" y="3866297"/>
            <a:ext cx="2466667" cy="2704762"/>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4066930" y="5353543"/>
                <a:ext cx="2088232" cy="12714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𝑟</m:t>
                                </m:r>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𝜙</m:t>
                                </m:r>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𝜃</m:t>
                                </m:r>
                              </m:e>
                            </m:mr>
                            <m:mr>
                              <m:e>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𝑟</m:t>
                                </m:r>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𝜙</m:t>
                                </m:r>
                              </m:e>
                            </m:mr>
                            <m:mr>
                              <m:e>
                                <m:r>
                                  <a:rPr lang="zh-CN" altLang="en-US" sz="2400" i="1">
                                    <a:latin typeface="Cambria Math" panose="02040503050406030204" pitchFamily="18" charset="0"/>
                                  </a:rPr>
                                  <m:t>𝑧</m:t>
                                </m:r>
                                <m:r>
                                  <a:rPr lang="zh-CN" altLang="en-US" sz="2400" i="0">
                                    <a:latin typeface="Cambria Math" panose="02040503050406030204" pitchFamily="18" charset="0"/>
                                  </a:rPr>
                                  <m:t>=−</m:t>
                                </m:r>
                                <m:r>
                                  <a:rPr lang="zh-CN" altLang="en-US" sz="2400" i="1">
                                    <a:latin typeface="Cambria Math" panose="02040503050406030204" pitchFamily="18" charset="0"/>
                                  </a:rPr>
                                  <m:t>𝑟</m:t>
                                </m:r>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𝜙</m:t>
                                </m:r>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𝜃</m:t>
                                </m:r>
                              </m:e>
                            </m:mr>
                          </m:m>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4066930" y="5353543"/>
                <a:ext cx="2088232" cy="1271438"/>
              </a:xfrm>
              <a:prstGeom prst="rect">
                <a:avLst/>
              </a:prstGeom>
              <a:blipFill rotWithShape="0">
                <a:blip r:embed="rId4"/>
                <a:stretch>
                  <a:fillRect r="-1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012410" y="4462368"/>
                <a:ext cx="31840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𝑟</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=0</m:t>
                      </m:r>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012410" y="4462368"/>
                <a:ext cx="3184077" cy="461665"/>
              </a:xfrm>
              <a:prstGeom prst="rect">
                <a:avLst/>
              </a:prstGeom>
              <a:blipFill rotWithShape="0">
                <a:blip r:embed="rId5"/>
                <a:stretch>
                  <a:fillRect b="-10526"/>
                </a:stretch>
              </a:blipFill>
            </p:spPr>
            <p:txBody>
              <a:bodyPr/>
              <a:lstStyle/>
              <a:p>
                <a:r>
                  <a:rPr lang="zh-CN" altLang="en-US">
                    <a:noFill/>
                  </a:rPr>
                  <a:t> </a:t>
                </a:r>
              </a:p>
            </p:txBody>
          </p:sp>
        </mc:Fallback>
      </mc:AlternateContent>
      <p:sp>
        <p:nvSpPr>
          <p:cNvPr id="10" name="文本框 9"/>
          <p:cNvSpPr txBox="1"/>
          <p:nvPr/>
        </p:nvSpPr>
        <p:spPr>
          <a:xfrm>
            <a:off x="5075042" y="3484577"/>
            <a:ext cx="720080" cy="523220"/>
          </a:xfrm>
          <a:prstGeom prst="rect">
            <a:avLst/>
          </a:prstGeom>
          <a:noFill/>
        </p:spPr>
        <p:txBody>
          <a:bodyPr wrap="square" rtlCol="0">
            <a:spAutoFit/>
          </a:bodyPr>
          <a:lstStyle/>
          <a:p>
            <a:r>
              <a:rPr lang="en-US" altLang="zh-CN" sz="2800" dirty="0">
                <a:solidFill>
                  <a:srgbClr val="FF0000"/>
                </a:solidFill>
              </a:rPr>
              <a:t>?</a:t>
            </a:r>
            <a:endParaRPr lang="zh-CN" altLang="en-US" dirty="0">
              <a:solidFill>
                <a:srgbClr val="FF0000"/>
              </a:solidFill>
            </a:endParaRPr>
          </a:p>
        </p:txBody>
      </p:sp>
      <p:sp>
        <p:nvSpPr>
          <p:cNvPr id="11" name="TextBox 5"/>
          <p:cNvSpPr txBox="1"/>
          <p:nvPr/>
        </p:nvSpPr>
        <p:spPr>
          <a:xfrm>
            <a:off x="7354278" y="4462367"/>
            <a:ext cx="153820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000" dirty="0"/>
              <a:t>隐式表达</a:t>
            </a:r>
          </a:p>
        </p:txBody>
      </p:sp>
      <p:sp>
        <p:nvSpPr>
          <p:cNvPr id="12" name="TextBox 5"/>
          <p:cNvSpPr txBox="1"/>
          <p:nvPr/>
        </p:nvSpPr>
        <p:spPr>
          <a:xfrm>
            <a:off x="7354278" y="3515354"/>
            <a:ext cx="153820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000" dirty="0"/>
              <a:t>显式表达</a:t>
            </a:r>
          </a:p>
        </p:txBody>
      </p:sp>
      <p:sp>
        <p:nvSpPr>
          <p:cNvPr id="13" name="TextBox 5"/>
          <p:cNvSpPr txBox="1"/>
          <p:nvPr/>
        </p:nvSpPr>
        <p:spPr>
          <a:xfrm>
            <a:off x="7354278" y="5758429"/>
            <a:ext cx="153820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000" dirty="0"/>
              <a:t>参数表达</a:t>
            </a:r>
          </a:p>
        </p:txBody>
      </p:sp>
      <p:sp>
        <p:nvSpPr>
          <p:cNvPr id="5" name="右大括号 4"/>
          <p:cNvSpPr/>
          <p:nvPr/>
        </p:nvSpPr>
        <p:spPr>
          <a:xfrm>
            <a:off x="2771800" y="2313426"/>
            <a:ext cx="288032" cy="72008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TextBox 5"/>
          <p:cNvSpPr txBox="1"/>
          <p:nvPr/>
        </p:nvSpPr>
        <p:spPr>
          <a:xfrm>
            <a:off x="3050341" y="2412400"/>
            <a:ext cx="3969931"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800" dirty="0"/>
              <a:t>代数形式（非参数形式）</a:t>
            </a:r>
          </a:p>
        </p:txBody>
      </p:sp>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l="3858" t="3857" r="3858" b="6166"/>
          <a:stretch/>
        </p:blipFill>
        <p:spPr>
          <a:xfrm flipH="1">
            <a:off x="157065" y="3795393"/>
            <a:ext cx="1368152" cy="1333948"/>
          </a:xfrm>
          <a:prstGeom prst="rect">
            <a:avLst/>
          </a:prstGeom>
        </p:spPr>
      </p:pic>
    </p:spTree>
    <p:extLst>
      <p:ext uri="{BB962C8B-B14F-4D97-AF65-F5344CB8AC3E}">
        <p14:creationId xmlns:p14="http://schemas.microsoft.com/office/powerpoint/2010/main" val="4456102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概念</a:t>
            </a:r>
          </a:p>
        </p:txBody>
      </p:sp>
      <p:sp>
        <p:nvSpPr>
          <p:cNvPr id="3" name="内容占位符 2"/>
          <p:cNvSpPr>
            <a:spLocks noGrp="1"/>
          </p:cNvSpPr>
          <p:nvPr>
            <p:ph idx="1"/>
          </p:nvPr>
        </p:nvSpPr>
        <p:spPr>
          <a:xfrm>
            <a:off x="457200" y="1600200"/>
            <a:ext cx="8075240" cy="4997152"/>
          </a:xfrm>
        </p:spPr>
        <p:txBody>
          <a:bodyPr>
            <a:normAutofit/>
          </a:bodyPr>
          <a:lstStyle/>
          <a:p>
            <a:r>
              <a:rPr lang="zh-CN" altLang="en-US" b="1" dirty="0"/>
              <a:t>细分曲面：给定多面体，按照指定的</a:t>
            </a:r>
            <a:r>
              <a:rPr lang="zh-CN" altLang="en-US" b="1" dirty="0">
                <a:solidFill>
                  <a:srgbClr val="FF0000"/>
                </a:solidFill>
              </a:rPr>
              <a:t>细分规则</a:t>
            </a:r>
            <a:r>
              <a:rPr lang="zh-CN" altLang="en-US" b="1" dirty="0"/>
              <a:t>进行</a:t>
            </a:r>
            <a:r>
              <a:rPr lang="zh-CN" altLang="en-US" b="1" dirty="0">
                <a:solidFill>
                  <a:srgbClr val="FF0000"/>
                </a:solidFill>
              </a:rPr>
              <a:t>无穷细化</a:t>
            </a:r>
            <a:r>
              <a:rPr lang="zh-CN" altLang="en-US" b="1" dirty="0"/>
              <a:t>的极限</a:t>
            </a:r>
            <a:endParaRPr lang="en-US" altLang="zh-CN" b="1" dirty="0"/>
          </a:p>
          <a:p>
            <a:pPr lvl="1"/>
            <a:r>
              <a:rPr lang="zh-CN" altLang="en-US" dirty="0"/>
              <a:t>极限曲面</a:t>
            </a:r>
            <a:endParaRPr lang="en-US" altLang="zh-CN" dirty="0"/>
          </a:p>
          <a:p>
            <a:pPr lvl="1"/>
            <a:r>
              <a:rPr lang="zh-CN" altLang="en-US" dirty="0"/>
              <a:t>递归生成</a:t>
            </a:r>
            <a:endParaRPr lang="en-US" altLang="zh-CN" dirty="0"/>
          </a:p>
          <a:p>
            <a:pPr lvl="2"/>
            <a:r>
              <a:rPr lang="zh-CN" altLang="en-US" dirty="0"/>
              <a:t>重新添加边、顶点、面来重新定义网格（拓扑）</a:t>
            </a:r>
            <a:endParaRPr lang="en-US" altLang="zh-CN" dirty="0"/>
          </a:p>
          <a:p>
            <a:pPr lvl="2"/>
            <a:r>
              <a:rPr lang="zh-CN" altLang="en-US" dirty="0"/>
              <a:t>移动顶点的空间位置来平滑网格（几何）</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90</a:t>
            </a:fld>
            <a:endParaRPr lang="zh-CN" altLang="en-US"/>
          </a:p>
        </p:txBody>
      </p:sp>
      <p:pic>
        <p:nvPicPr>
          <p:cNvPr id="5" name="图片 4"/>
          <p:cNvPicPr>
            <a:picLocks noChangeAspect="1"/>
          </p:cNvPicPr>
          <p:nvPr/>
        </p:nvPicPr>
        <p:blipFill>
          <a:blip r:embed="rId3"/>
          <a:stretch>
            <a:fillRect/>
          </a:stretch>
        </p:blipFill>
        <p:spPr>
          <a:xfrm>
            <a:off x="1103948" y="4642883"/>
            <a:ext cx="2781767" cy="2068339"/>
          </a:xfrm>
          <a:prstGeom prst="rect">
            <a:avLst/>
          </a:prstGeom>
        </p:spPr>
      </p:pic>
      <p:pic>
        <p:nvPicPr>
          <p:cNvPr id="6" name="内容占位符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2462" y="4642883"/>
            <a:ext cx="3567136" cy="2061842"/>
          </a:xfrm>
          <a:prstGeom prst="rect">
            <a:avLst/>
          </a:prstGeom>
        </p:spPr>
      </p:pic>
    </p:spTree>
    <p:extLst>
      <p:ext uri="{BB962C8B-B14F-4D97-AF65-F5344CB8AC3E}">
        <p14:creationId xmlns:p14="http://schemas.microsoft.com/office/powerpoint/2010/main" val="7278916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概念</a:t>
            </a:r>
          </a:p>
        </p:txBody>
      </p:sp>
      <p:sp>
        <p:nvSpPr>
          <p:cNvPr id="3" name="内容占位符 2"/>
          <p:cNvSpPr>
            <a:spLocks noGrp="1"/>
          </p:cNvSpPr>
          <p:nvPr>
            <p:ph idx="1"/>
          </p:nvPr>
        </p:nvSpPr>
        <p:spPr/>
        <p:txBody>
          <a:bodyPr/>
          <a:lstStyle/>
          <a:p>
            <a:r>
              <a:rPr lang="zh-CN" altLang="en-US" b="1" dirty="0"/>
              <a:t>细分曲面的特点</a:t>
            </a:r>
            <a:endParaRPr lang="en-US" altLang="zh-CN" b="1" dirty="0"/>
          </a:p>
          <a:p>
            <a:pPr lvl="1"/>
            <a:r>
              <a:rPr lang="zh-CN" altLang="en-US" dirty="0"/>
              <a:t>曲面更灵活也更光滑</a:t>
            </a:r>
            <a:endParaRPr lang="en-US" altLang="zh-CN" dirty="0"/>
          </a:p>
          <a:p>
            <a:pPr lvl="1"/>
            <a:r>
              <a:rPr lang="zh-CN" altLang="en-US" dirty="0"/>
              <a:t>在计算机动画中有广泛的应用</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91</a:t>
            </a:fld>
            <a:endParaRPr lang="zh-CN" altLang="en-US"/>
          </a:p>
        </p:txBody>
      </p:sp>
      <p:pic>
        <p:nvPicPr>
          <p:cNvPr id="5" name="图片 4"/>
          <p:cNvPicPr>
            <a:picLocks noChangeAspect="1"/>
          </p:cNvPicPr>
          <p:nvPr/>
        </p:nvPicPr>
        <p:blipFill rotWithShape="1">
          <a:blip r:embed="rId3"/>
          <a:srcRect r="61958"/>
          <a:stretch/>
        </p:blipFill>
        <p:spPr>
          <a:xfrm>
            <a:off x="486707" y="3398449"/>
            <a:ext cx="2429422" cy="2425095"/>
          </a:xfrm>
          <a:prstGeom prst="rect">
            <a:avLst/>
          </a:prstGeom>
        </p:spPr>
      </p:pic>
      <p:sp>
        <p:nvSpPr>
          <p:cNvPr id="6" name="TextBox 5"/>
          <p:cNvSpPr txBox="1"/>
          <p:nvPr/>
        </p:nvSpPr>
        <p:spPr>
          <a:xfrm>
            <a:off x="-146150" y="5922887"/>
            <a:ext cx="7380312" cy="83099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err="1"/>
              <a:t>Catmull</a:t>
            </a:r>
            <a:r>
              <a:rPr lang="en-US" altLang="zh-CN" sz="2400" dirty="0"/>
              <a:t>-Clark</a:t>
            </a:r>
            <a:r>
              <a:rPr lang="zh-CN" altLang="en-US" sz="2400"/>
              <a:t>细分              （</a:t>
            </a:r>
            <a:r>
              <a:rPr lang="en-US" altLang="zh-CN" sz="2400" dirty="0"/>
              <a:t>DeRose</a:t>
            </a:r>
            <a:r>
              <a:rPr lang="zh-CN" altLang="en-US" sz="2400" dirty="0"/>
              <a:t>，</a:t>
            </a:r>
            <a:r>
              <a:rPr lang="en-US" altLang="zh-CN" sz="2400" dirty="0"/>
              <a:t>Pixar</a:t>
            </a:r>
            <a:r>
              <a:rPr lang="zh-CN" altLang="en-US" sz="2400" dirty="0"/>
              <a:t>）</a:t>
            </a:r>
            <a:endParaRPr lang="en-US" altLang="zh-CN" sz="2400" dirty="0"/>
          </a:p>
          <a:p>
            <a:pPr algn="ctr"/>
            <a:r>
              <a:rPr lang="en-US" altLang="zh-CN" sz="2400" dirty="0"/>
              <a:t>Academy Award for Best Animated Short Film, 1998</a:t>
            </a:r>
            <a:endParaRPr lang="zh-CN" altLang="en-US" sz="2400" dirty="0"/>
          </a:p>
        </p:txBody>
      </p:sp>
      <p:pic>
        <p:nvPicPr>
          <p:cNvPr id="7" name="图片 6"/>
          <p:cNvPicPr>
            <a:picLocks noChangeAspect="1"/>
          </p:cNvPicPr>
          <p:nvPr/>
        </p:nvPicPr>
        <p:blipFill>
          <a:blip r:embed="rId4"/>
          <a:stretch>
            <a:fillRect/>
          </a:stretch>
        </p:blipFill>
        <p:spPr>
          <a:xfrm>
            <a:off x="7234162" y="3093874"/>
            <a:ext cx="1886009" cy="2829013"/>
          </a:xfrm>
          <a:prstGeom prst="rect">
            <a:avLst/>
          </a:prstGeom>
        </p:spPr>
      </p:pic>
      <p:pic>
        <p:nvPicPr>
          <p:cNvPr id="8" name="图片 7"/>
          <p:cNvPicPr>
            <a:picLocks noChangeAspect="1"/>
          </p:cNvPicPr>
          <p:nvPr/>
        </p:nvPicPr>
        <p:blipFill rotWithShape="1">
          <a:blip r:embed="rId3"/>
          <a:srcRect l="46897"/>
          <a:stretch/>
        </p:blipFill>
        <p:spPr>
          <a:xfrm>
            <a:off x="3216757" y="3320149"/>
            <a:ext cx="3391243" cy="2425095"/>
          </a:xfrm>
          <a:prstGeom prst="rect">
            <a:avLst/>
          </a:prstGeom>
        </p:spPr>
      </p:pic>
    </p:spTree>
    <p:extLst>
      <p:ext uri="{BB962C8B-B14F-4D97-AF65-F5344CB8AC3E}">
        <p14:creationId xmlns:p14="http://schemas.microsoft.com/office/powerpoint/2010/main" val="1774508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细分曲面</a:t>
            </a:r>
          </a:p>
        </p:txBody>
      </p:sp>
      <p:sp>
        <p:nvSpPr>
          <p:cNvPr id="3" name="内容占位符 2"/>
          <p:cNvSpPr>
            <a:spLocks noGrp="1"/>
          </p:cNvSpPr>
          <p:nvPr>
            <p:ph idx="1"/>
          </p:nvPr>
        </p:nvSpPr>
        <p:spPr/>
        <p:txBody>
          <a:bodyPr/>
          <a:lstStyle/>
          <a:p>
            <a:r>
              <a:rPr lang="zh-CN" altLang="en-US" b="1" dirty="0"/>
              <a:t>细分曲面的核心：细分规则</a:t>
            </a:r>
            <a:endParaRPr lang="en-US" altLang="zh-CN" b="1" dirty="0"/>
          </a:p>
          <a:p>
            <a:pPr lvl="1"/>
            <a:r>
              <a:rPr lang="en-US" altLang="zh-CN" dirty="0" err="1"/>
              <a:t>Catmull</a:t>
            </a:r>
            <a:r>
              <a:rPr lang="en-US" altLang="zh-CN" dirty="0"/>
              <a:t>-Clark</a:t>
            </a:r>
          </a:p>
          <a:p>
            <a:pPr lvl="1"/>
            <a:r>
              <a:rPr lang="en-US" altLang="zh-CN" dirty="0"/>
              <a:t>Doo-Sabin</a:t>
            </a:r>
          </a:p>
          <a:p>
            <a:pPr lvl="1"/>
            <a:r>
              <a:rPr lang="en-US" altLang="zh-CN" dirty="0"/>
              <a:t>Loop</a:t>
            </a:r>
          </a:p>
          <a:p>
            <a:pPr lvl="1"/>
            <a:r>
              <a:rPr lang="en-US" altLang="zh-CN" dirty="0"/>
              <a:t>Butterfly</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92</a:t>
            </a:fld>
            <a:endParaRPr lang="zh-CN" altLang="en-US"/>
          </a:p>
        </p:txBody>
      </p:sp>
      <p:pic>
        <p:nvPicPr>
          <p:cNvPr id="5" name="图片 4"/>
          <p:cNvPicPr>
            <a:picLocks noChangeAspect="1"/>
          </p:cNvPicPr>
          <p:nvPr/>
        </p:nvPicPr>
        <p:blipFill>
          <a:blip r:embed="rId3"/>
          <a:stretch>
            <a:fillRect/>
          </a:stretch>
        </p:blipFill>
        <p:spPr>
          <a:xfrm>
            <a:off x="5992227" y="917098"/>
            <a:ext cx="2799274" cy="2116832"/>
          </a:xfrm>
          <a:prstGeom prst="rect">
            <a:avLst/>
          </a:prstGeom>
        </p:spPr>
      </p:pic>
      <p:pic>
        <p:nvPicPr>
          <p:cNvPr id="6" name="图片 5"/>
          <p:cNvPicPr>
            <a:picLocks noChangeAspect="1"/>
          </p:cNvPicPr>
          <p:nvPr/>
        </p:nvPicPr>
        <p:blipFill>
          <a:blip r:embed="rId4"/>
          <a:stretch>
            <a:fillRect/>
          </a:stretch>
        </p:blipFill>
        <p:spPr>
          <a:xfrm>
            <a:off x="5992227" y="3149023"/>
            <a:ext cx="2750245" cy="163989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612" y="4971484"/>
            <a:ext cx="7636188" cy="1567428"/>
          </a:xfrm>
          <a:prstGeom prst="rect">
            <a:avLst/>
          </a:prstGeom>
        </p:spPr>
      </p:pic>
    </p:spTree>
    <p:extLst>
      <p:ext uri="{BB962C8B-B14F-4D97-AF65-F5344CB8AC3E}">
        <p14:creationId xmlns:p14="http://schemas.microsoft.com/office/powerpoint/2010/main" val="2366808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a:xfrm>
            <a:off x="457200" y="1600200"/>
            <a:ext cx="8867328" cy="4525963"/>
          </a:xfrm>
        </p:spPr>
        <p:txBody>
          <a:bodyPr/>
          <a:lstStyle/>
          <a:p>
            <a:r>
              <a:rPr lang="en-US" altLang="zh-CN" b="1" dirty="0"/>
              <a:t>4.2.1 </a:t>
            </a:r>
            <a:r>
              <a:rPr lang="en-US" altLang="zh-CN" b="1" dirty="0" err="1"/>
              <a:t>Catmull</a:t>
            </a:r>
            <a:r>
              <a:rPr lang="en-US" altLang="zh-CN" b="1" dirty="0"/>
              <a:t>-Clark</a:t>
            </a:r>
            <a:r>
              <a:rPr lang="zh-CN" altLang="en-US" b="1" dirty="0"/>
              <a:t>细分</a:t>
            </a:r>
            <a:endParaRPr lang="zh-CN" altLang="en-US" dirty="0"/>
          </a:p>
          <a:p>
            <a:pPr lvl="1"/>
            <a:r>
              <a:rPr lang="en-US" altLang="zh-CN" dirty="0"/>
              <a:t>E. </a:t>
            </a:r>
            <a:r>
              <a:rPr lang="en-US" altLang="zh-CN" dirty="0" err="1"/>
              <a:t>Catmull</a:t>
            </a:r>
            <a:r>
              <a:rPr lang="en-US" altLang="zh-CN" dirty="0"/>
              <a:t> </a:t>
            </a:r>
            <a:r>
              <a:rPr lang="zh-CN" altLang="en-US" dirty="0"/>
              <a:t>和</a:t>
            </a:r>
            <a:r>
              <a:rPr lang="en-US" altLang="zh-CN" dirty="0"/>
              <a:t> J. Clark</a:t>
            </a:r>
            <a:r>
              <a:rPr lang="zh-CN" altLang="en-US" dirty="0"/>
              <a:t>在</a:t>
            </a:r>
            <a:r>
              <a:rPr lang="en-US" altLang="zh-CN" dirty="0"/>
              <a:t>1978</a:t>
            </a:r>
            <a:r>
              <a:rPr lang="zh-CN" altLang="en-US" dirty="0"/>
              <a:t>年发现</a:t>
            </a:r>
            <a:endParaRPr lang="en-US" altLang="zh-CN" b="1" dirty="0"/>
          </a:p>
          <a:p>
            <a:pPr lvl="1"/>
            <a:r>
              <a:rPr lang="zh-CN" altLang="en-US" dirty="0"/>
              <a:t>双三次</a:t>
            </a:r>
            <a:r>
              <a:rPr lang="en-US" altLang="zh-CN" dirty="0"/>
              <a:t>B</a:t>
            </a:r>
            <a:r>
              <a:rPr lang="zh-CN" altLang="en-US" dirty="0"/>
              <a:t>样条的推广</a:t>
            </a:r>
            <a:endParaRPr lang="en-US" altLang="zh-CN" dirty="0"/>
          </a:p>
          <a:p>
            <a:pPr lvl="1"/>
            <a:r>
              <a:rPr lang="zh-CN" altLang="en-US" dirty="0"/>
              <a:t>应用到多边形网格中</a:t>
            </a:r>
            <a:endParaRPr lang="en-US" altLang="zh-CN" dirty="0"/>
          </a:p>
          <a:p>
            <a:pPr lvl="1"/>
            <a:r>
              <a:rPr lang="zh-CN" altLang="en-US" dirty="0"/>
              <a:t>几乎为</a:t>
            </a:r>
            <a:r>
              <a:rPr lang="en-US" altLang="zh-CN" dirty="0"/>
              <a:t>C^2</a:t>
            </a:r>
            <a:r>
              <a:rPr lang="zh-CN" altLang="en-US" dirty="0"/>
              <a:t>的连续性（除一些特殊点）</a:t>
            </a:r>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93</a:t>
            </a:fld>
            <a:endParaRPr lang="zh-CN" altLang="en-US"/>
          </a:p>
        </p:txBody>
      </p:sp>
      <p:pic>
        <p:nvPicPr>
          <p:cNvPr id="7" name="图片 6"/>
          <p:cNvPicPr>
            <a:picLocks noChangeAspect="1"/>
          </p:cNvPicPr>
          <p:nvPr/>
        </p:nvPicPr>
        <p:blipFill>
          <a:blip r:embed="rId3"/>
          <a:stretch>
            <a:fillRect/>
          </a:stretch>
        </p:blipFill>
        <p:spPr>
          <a:xfrm>
            <a:off x="2576404" y="4336801"/>
            <a:ext cx="1995596" cy="2384674"/>
          </a:xfrm>
          <a:prstGeom prst="rect">
            <a:avLst/>
          </a:prstGeom>
        </p:spPr>
      </p:pic>
      <p:pic>
        <p:nvPicPr>
          <p:cNvPr id="8" name="图片 7"/>
          <p:cNvPicPr>
            <a:picLocks noChangeAspect="1"/>
          </p:cNvPicPr>
          <p:nvPr/>
        </p:nvPicPr>
        <p:blipFill>
          <a:blip r:embed="rId4"/>
          <a:stretch>
            <a:fillRect/>
          </a:stretch>
        </p:blipFill>
        <p:spPr>
          <a:xfrm>
            <a:off x="457200" y="4336801"/>
            <a:ext cx="1896473" cy="2384674"/>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8552" y="4255210"/>
            <a:ext cx="3085856" cy="2598616"/>
          </a:xfrm>
          <a:prstGeom prst="rect">
            <a:avLst/>
          </a:prstGeom>
        </p:spPr>
      </p:pic>
    </p:spTree>
    <p:extLst>
      <p:ext uri="{BB962C8B-B14F-4D97-AF65-F5344CB8AC3E}">
        <p14:creationId xmlns:p14="http://schemas.microsoft.com/office/powerpoint/2010/main" val="23094207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4.2.1 </a:t>
            </a:r>
            <a:r>
              <a:rPr lang="en-US" altLang="zh-CN" b="1" dirty="0" err="1"/>
              <a:t>Catmull</a:t>
            </a:r>
            <a:r>
              <a:rPr lang="en-US" altLang="zh-CN" b="1" dirty="0"/>
              <a:t>-Clark</a:t>
            </a:r>
            <a:r>
              <a:rPr lang="zh-CN" altLang="en-US" b="1" dirty="0"/>
              <a:t>细分</a:t>
            </a:r>
            <a:endParaRPr lang="en-US" altLang="zh-CN" b="1" dirty="0"/>
          </a:p>
          <a:p>
            <a:pPr lvl="1"/>
            <a:r>
              <a:rPr lang="zh-CN" altLang="en-US" dirty="0"/>
              <a:t>双三次</a:t>
            </a:r>
            <a:r>
              <a:rPr lang="en-US" altLang="zh-CN" dirty="0"/>
              <a:t>B</a:t>
            </a:r>
            <a:r>
              <a:rPr lang="zh-CN" altLang="en-US" dirty="0"/>
              <a:t>样条曲面的切割磨光生成</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94</a:t>
            </a:fld>
            <a:endParaRPr lang="zh-CN" altLang="en-US"/>
          </a:p>
        </p:txBody>
      </p:sp>
      <p:pic>
        <p:nvPicPr>
          <p:cNvPr id="11" name="图片 10"/>
          <p:cNvPicPr>
            <a:picLocks noChangeAspect="1"/>
          </p:cNvPicPr>
          <p:nvPr/>
        </p:nvPicPr>
        <p:blipFill>
          <a:blip r:embed="rId4"/>
          <a:stretch>
            <a:fillRect/>
          </a:stretch>
        </p:blipFill>
        <p:spPr>
          <a:xfrm>
            <a:off x="107504" y="3390871"/>
            <a:ext cx="3632046" cy="2677864"/>
          </a:xfrm>
          <a:prstGeom prst="rect">
            <a:avLst/>
          </a:prstGeom>
        </p:spPr>
      </p:pic>
      <p:sp>
        <p:nvSpPr>
          <p:cNvPr id="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951395171"/>
              </p:ext>
            </p:extLst>
          </p:nvPr>
        </p:nvGraphicFramePr>
        <p:xfrm>
          <a:off x="4442752" y="2911653"/>
          <a:ext cx="3061986" cy="376608"/>
        </p:xfrm>
        <a:graphic>
          <a:graphicData uri="http://schemas.openxmlformats.org/presentationml/2006/ole">
            <mc:AlternateContent xmlns:mc="http://schemas.openxmlformats.org/markup-compatibility/2006">
              <mc:Choice xmlns:v="urn:schemas-microsoft-com:vml" Requires="v">
                <p:oleObj spid="_x0000_s103959" name="Equation" r:id="rId5" imgW="1777229" imgH="215806" progId="Equation.DSMT4">
                  <p:embed/>
                </p:oleObj>
              </mc:Choice>
              <mc:Fallback>
                <p:oleObj name="Equation" r:id="rId5" imgW="1777229" imgH="215806"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2752" y="2911653"/>
                        <a:ext cx="3061986" cy="376608"/>
                      </a:xfrm>
                      <a:prstGeom prst="rect">
                        <a:avLst/>
                      </a:prstGeom>
                      <a:noFill/>
                    </p:spPr>
                  </p:pic>
                </p:oleObj>
              </mc:Fallback>
            </mc:AlternateContent>
          </a:graphicData>
        </a:graphic>
      </p:graphicFrame>
      <p:sp>
        <p:nvSpPr>
          <p:cNvPr id="14" name="Rectangle 4"/>
          <p:cNvSpPr>
            <a:spLocks noChangeArrowheads="1"/>
          </p:cNvSpPr>
          <p:nvPr/>
        </p:nvSpPr>
        <p:spPr bwMode="auto">
          <a:xfrm>
            <a:off x="5662612" y="38610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643412475"/>
              </p:ext>
            </p:extLst>
          </p:nvPr>
        </p:nvGraphicFramePr>
        <p:xfrm>
          <a:off x="4394444" y="3408426"/>
          <a:ext cx="4031130" cy="1412544"/>
        </p:xfrm>
        <a:graphic>
          <a:graphicData uri="http://schemas.openxmlformats.org/presentationml/2006/ole">
            <mc:AlternateContent xmlns:mc="http://schemas.openxmlformats.org/markup-compatibility/2006">
              <mc:Choice xmlns:v="urn:schemas-microsoft-com:vml" Requires="v">
                <p:oleObj spid="_x0000_s103960" name="Equation" r:id="rId7" imgW="2336760" imgH="812520" progId="Equation.DSMT4">
                  <p:embed/>
                </p:oleObj>
              </mc:Choice>
              <mc:Fallback>
                <p:oleObj name="Equation" r:id="rId7" imgW="2336760" imgH="812520" progId="Equation.DSMT4">
                  <p:embed/>
                  <p:pic>
                    <p:nvPicPr>
                      <p:cNvPr id="0" name="Object 3"/>
                      <p:cNvPicPr>
                        <a:picLocks noChangeAspect="1" noChangeArrowheads="1"/>
                      </p:cNvPicPr>
                      <p:nvPr/>
                    </p:nvPicPr>
                    <p:blipFill>
                      <a:blip r:embed="rId8"/>
                      <a:srcRect/>
                      <a:stretch>
                        <a:fillRect/>
                      </a:stretch>
                    </p:blipFill>
                    <p:spPr bwMode="auto">
                      <a:xfrm>
                        <a:off x="4394444" y="3408426"/>
                        <a:ext cx="4031130" cy="1412544"/>
                      </a:xfrm>
                      <a:prstGeom prst="rect">
                        <a:avLst/>
                      </a:prstGeom>
                      <a:noFill/>
                    </p:spPr>
                  </p:pic>
                </p:oleObj>
              </mc:Fallback>
            </mc:AlternateContent>
          </a:graphicData>
        </a:graphic>
      </p:graphicFrame>
      <p:sp>
        <p:nvSpPr>
          <p:cNvPr id="16" name="Rectangle 6"/>
          <p:cNvSpPr>
            <a:spLocks noChangeArrowheads="1"/>
          </p:cNvSpPr>
          <p:nvPr/>
        </p:nvSpPr>
        <p:spPr bwMode="auto">
          <a:xfrm>
            <a:off x="4781074" y="51778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733036387"/>
              </p:ext>
            </p:extLst>
          </p:nvPr>
        </p:nvGraphicFramePr>
        <p:xfrm>
          <a:off x="4408109" y="4857804"/>
          <a:ext cx="4612182" cy="1765132"/>
        </p:xfrm>
        <a:graphic>
          <a:graphicData uri="http://schemas.openxmlformats.org/presentationml/2006/ole">
            <mc:AlternateContent xmlns:mc="http://schemas.openxmlformats.org/markup-compatibility/2006">
              <mc:Choice xmlns:v="urn:schemas-microsoft-com:vml" Requires="v">
                <p:oleObj spid="_x0000_s103961" name="Equation" r:id="rId9" imgW="2666880" imgH="1015920" progId="Equation.DSMT4">
                  <p:embed/>
                </p:oleObj>
              </mc:Choice>
              <mc:Fallback>
                <p:oleObj name="Equation" r:id="rId9" imgW="2666880" imgH="1015920" progId="Equation.DSMT4">
                  <p:embed/>
                  <p:pic>
                    <p:nvPicPr>
                      <p:cNvPr id="0" name="Object 5"/>
                      <p:cNvPicPr>
                        <a:picLocks noChangeAspect="1" noChangeArrowheads="1"/>
                      </p:cNvPicPr>
                      <p:nvPr/>
                    </p:nvPicPr>
                    <p:blipFill>
                      <a:blip r:embed="rId10"/>
                      <a:srcRect/>
                      <a:stretch>
                        <a:fillRect/>
                      </a:stretch>
                    </p:blipFill>
                    <p:spPr bwMode="auto">
                      <a:xfrm>
                        <a:off x="4408109" y="4857804"/>
                        <a:ext cx="4612182" cy="1765132"/>
                      </a:xfrm>
                      <a:prstGeom prst="rect">
                        <a:avLst/>
                      </a:prstGeom>
                      <a:noFill/>
                    </p:spPr>
                  </p:pic>
                </p:oleObj>
              </mc:Fallback>
            </mc:AlternateContent>
          </a:graphicData>
        </a:graphic>
      </p:graphicFrame>
      <p:sp>
        <p:nvSpPr>
          <p:cNvPr id="18" name="TextBox 5"/>
          <p:cNvSpPr txBox="1"/>
          <p:nvPr/>
        </p:nvSpPr>
        <p:spPr>
          <a:xfrm>
            <a:off x="8498907" y="2635760"/>
            <a:ext cx="466906" cy="830997"/>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面点</a:t>
            </a:r>
          </a:p>
        </p:txBody>
      </p:sp>
      <p:sp>
        <p:nvSpPr>
          <p:cNvPr id="19" name="TextBox 5"/>
          <p:cNvSpPr txBox="1"/>
          <p:nvPr/>
        </p:nvSpPr>
        <p:spPr>
          <a:xfrm>
            <a:off x="8498907" y="3732849"/>
            <a:ext cx="466906" cy="830997"/>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边点</a:t>
            </a:r>
          </a:p>
        </p:txBody>
      </p:sp>
      <p:sp>
        <p:nvSpPr>
          <p:cNvPr id="20" name="TextBox 5"/>
          <p:cNvSpPr txBox="1"/>
          <p:nvPr/>
        </p:nvSpPr>
        <p:spPr>
          <a:xfrm>
            <a:off x="8498907" y="4956810"/>
            <a:ext cx="466906" cy="1200329"/>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新顶点</a:t>
            </a:r>
          </a:p>
        </p:txBody>
      </p:sp>
    </p:spTree>
    <p:extLst>
      <p:ext uri="{BB962C8B-B14F-4D97-AF65-F5344CB8AC3E}">
        <p14:creationId xmlns:p14="http://schemas.microsoft.com/office/powerpoint/2010/main" val="12008697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4.2.1 </a:t>
            </a:r>
            <a:r>
              <a:rPr lang="en-US" altLang="zh-CN" b="1" dirty="0" err="1"/>
              <a:t>Catmull</a:t>
            </a:r>
            <a:r>
              <a:rPr lang="en-US" altLang="zh-CN" b="1" dirty="0"/>
              <a:t>-Clark</a:t>
            </a:r>
            <a:r>
              <a:rPr lang="zh-CN" altLang="en-US" b="1" dirty="0"/>
              <a:t>细分</a:t>
            </a:r>
            <a:endParaRPr lang="en-US" altLang="zh-CN" b="1" dirty="0"/>
          </a:p>
          <a:p>
            <a:pPr lvl="1"/>
            <a:r>
              <a:rPr lang="zh-CN" altLang="en-US" dirty="0"/>
              <a:t>任意多边形细分规则（几何）</a:t>
            </a:r>
            <a:endParaRPr lang="en-US" altLang="zh-CN" dirty="0"/>
          </a:p>
          <a:p>
            <a:pPr lvl="2"/>
            <a:r>
              <a:rPr lang="zh-CN" altLang="en-US" dirty="0"/>
              <a:t>加一个新顶点（表面点）到每个表面的中心</a:t>
            </a:r>
          </a:p>
          <a:p>
            <a:pPr lvl="2"/>
            <a:r>
              <a:rPr lang="zh-CN" altLang="en-US" dirty="0"/>
              <a:t>给每个边加一个新顶点（边点），这个顶点是两个端点和表面点的平均值</a:t>
            </a:r>
          </a:p>
          <a:p>
            <a:pPr lvl="2"/>
            <a:r>
              <a:rPr lang="zh-CN" altLang="en-US" dirty="0"/>
              <a:t>用新的顶点替代旧的顶点</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95</a:t>
            </a:fld>
            <a:endParaRPr lang="zh-CN" altLang="en-US"/>
          </a:p>
        </p:txBody>
      </p:sp>
      <p:pic>
        <p:nvPicPr>
          <p:cNvPr id="5" name="图片 4"/>
          <p:cNvPicPr>
            <a:picLocks noChangeAspect="1"/>
          </p:cNvPicPr>
          <p:nvPr/>
        </p:nvPicPr>
        <p:blipFill>
          <a:blip r:embed="rId3"/>
          <a:stretch>
            <a:fillRect/>
          </a:stretch>
        </p:blipFill>
        <p:spPr>
          <a:xfrm>
            <a:off x="783763" y="4556143"/>
            <a:ext cx="2429775" cy="1871205"/>
          </a:xfrm>
          <a:prstGeom prst="rect">
            <a:avLst/>
          </a:prstGeom>
        </p:spPr>
      </p:pic>
      <p:sp>
        <p:nvSpPr>
          <p:cNvPr id="6" name="TextBox 5"/>
          <p:cNvSpPr txBox="1"/>
          <p:nvPr/>
        </p:nvSpPr>
        <p:spPr>
          <a:xfrm>
            <a:off x="946289" y="6398150"/>
            <a:ext cx="1837830"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Face point</a:t>
            </a:r>
            <a:endParaRPr lang="zh-CN" altLang="en-US" sz="2400" dirty="0"/>
          </a:p>
        </p:txBody>
      </p:sp>
      <p:pic>
        <p:nvPicPr>
          <p:cNvPr id="7" name="图片 6"/>
          <p:cNvPicPr>
            <a:picLocks noChangeAspect="1"/>
          </p:cNvPicPr>
          <p:nvPr/>
        </p:nvPicPr>
        <p:blipFill>
          <a:blip r:embed="rId4"/>
          <a:stretch>
            <a:fillRect/>
          </a:stretch>
        </p:blipFill>
        <p:spPr>
          <a:xfrm>
            <a:off x="3540101" y="4641982"/>
            <a:ext cx="2279842" cy="1785366"/>
          </a:xfrm>
          <a:prstGeom prst="rect">
            <a:avLst/>
          </a:prstGeom>
        </p:spPr>
      </p:pic>
      <p:sp>
        <p:nvSpPr>
          <p:cNvPr id="8" name="TextBox 5"/>
          <p:cNvSpPr txBox="1"/>
          <p:nvPr/>
        </p:nvSpPr>
        <p:spPr>
          <a:xfrm>
            <a:off x="3798325" y="6400699"/>
            <a:ext cx="1837830"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Edge point</a:t>
            </a:r>
            <a:endParaRPr lang="zh-CN" altLang="en-US" sz="2400" dirty="0"/>
          </a:p>
        </p:txBody>
      </p:sp>
      <p:pic>
        <p:nvPicPr>
          <p:cNvPr id="9" name="图片 8"/>
          <p:cNvPicPr>
            <a:picLocks noChangeAspect="1"/>
          </p:cNvPicPr>
          <p:nvPr/>
        </p:nvPicPr>
        <p:blipFill>
          <a:blip r:embed="rId5"/>
          <a:stretch>
            <a:fillRect/>
          </a:stretch>
        </p:blipFill>
        <p:spPr>
          <a:xfrm>
            <a:off x="6156176" y="4683513"/>
            <a:ext cx="2253079" cy="1772481"/>
          </a:xfrm>
          <a:prstGeom prst="rect">
            <a:avLst/>
          </a:prstGeom>
        </p:spPr>
      </p:pic>
      <p:sp>
        <p:nvSpPr>
          <p:cNvPr id="10" name="TextBox 5"/>
          <p:cNvSpPr txBox="1"/>
          <p:nvPr/>
        </p:nvSpPr>
        <p:spPr>
          <a:xfrm>
            <a:off x="6517927" y="6427348"/>
            <a:ext cx="1837830"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Vertex point</a:t>
            </a:r>
            <a:endParaRPr lang="zh-CN" altLang="en-US" sz="2400" dirty="0"/>
          </a:p>
        </p:txBody>
      </p:sp>
    </p:spTree>
    <p:extLst>
      <p:ext uri="{BB962C8B-B14F-4D97-AF65-F5344CB8AC3E}">
        <p14:creationId xmlns:p14="http://schemas.microsoft.com/office/powerpoint/2010/main" val="4936073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4.2.1 </a:t>
            </a:r>
            <a:r>
              <a:rPr lang="en-US" altLang="zh-CN" b="1" dirty="0" err="1"/>
              <a:t>Catmull</a:t>
            </a:r>
            <a:r>
              <a:rPr lang="en-US" altLang="zh-CN" b="1" dirty="0"/>
              <a:t>-Clark</a:t>
            </a:r>
            <a:r>
              <a:rPr lang="zh-CN" altLang="en-US" b="1" dirty="0"/>
              <a:t>细分</a:t>
            </a:r>
            <a:endParaRPr lang="en-US" altLang="zh-CN" b="1" dirty="0"/>
          </a:p>
          <a:p>
            <a:pPr lvl="1"/>
            <a:r>
              <a:rPr lang="zh-CN" altLang="en-US" dirty="0"/>
              <a:t>任意多边形细分规则</a:t>
            </a:r>
            <a:r>
              <a:rPr lang="en-US" altLang="zh-CN" dirty="0"/>
              <a:t>(</a:t>
            </a:r>
            <a:r>
              <a:rPr lang="zh-CN" altLang="en-US" dirty="0"/>
              <a:t>拓扑</a:t>
            </a:r>
            <a:r>
              <a:rPr lang="en-US" altLang="zh-CN" dirty="0"/>
              <a:t>)</a:t>
            </a:r>
          </a:p>
          <a:p>
            <a:pPr lvl="2"/>
            <a:r>
              <a:rPr lang="zh-CN" altLang="en-US" dirty="0"/>
              <a:t>连接每个表面点到邻接的新边点上</a:t>
            </a:r>
          </a:p>
          <a:p>
            <a:pPr lvl="2"/>
            <a:r>
              <a:rPr lang="zh-CN" altLang="en-US" dirty="0"/>
              <a:t>连接每个顶点到邻接的新边点上</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96</a:t>
            </a:fld>
            <a:endParaRPr lang="zh-CN" altLang="en-US"/>
          </a:p>
        </p:txBody>
      </p:sp>
      <p:pic>
        <p:nvPicPr>
          <p:cNvPr id="11" name="图片 10"/>
          <p:cNvPicPr>
            <a:picLocks noChangeAspect="1"/>
          </p:cNvPicPr>
          <p:nvPr/>
        </p:nvPicPr>
        <p:blipFill>
          <a:blip r:embed="rId3"/>
          <a:stretch>
            <a:fillRect/>
          </a:stretch>
        </p:blipFill>
        <p:spPr>
          <a:xfrm>
            <a:off x="4211960" y="3878272"/>
            <a:ext cx="3603982" cy="2814240"/>
          </a:xfrm>
          <a:prstGeom prst="rect">
            <a:avLst/>
          </a:prstGeom>
        </p:spPr>
      </p:pic>
      <p:sp>
        <p:nvSpPr>
          <p:cNvPr id="12" name="TextBox 5"/>
          <p:cNvSpPr txBox="1"/>
          <p:nvPr/>
        </p:nvSpPr>
        <p:spPr>
          <a:xfrm>
            <a:off x="2602730" y="4823727"/>
            <a:ext cx="1837830"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细化的网格</a:t>
            </a:r>
          </a:p>
        </p:txBody>
      </p:sp>
    </p:spTree>
    <p:extLst>
      <p:ext uri="{BB962C8B-B14F-4D97-AF65-F5344CB8AC3E}">
        <p14:creationId xmlns:p14="http://schemas.microsoft.com/office/powerpoint/2010/main" val="2251098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a:xfrm>
            <a:off x="457200" y="1600200"/>
            <a:ext cx="5207082" cy="5121275"/>
          </a:xfrm>
        </p:spPr>
        <p:txBody>
          <a:bodyPr>
            <a:normAutofit lnSpcReduction="10000"/>
          </a:bodyPr>
          <a:lstStyle/>
          <a:p>
            <a:r>
              <a:rPr lang="en-US" altLang="zh-CN" b="1" dirty="0"/>
              <a:t>4.2.1 </a:t>
            </a:r>
            <a:r>
              <a:rPr lang="en-US" altLang="zh-CN" b="1" dirty="0" err="1"/>
              <a:t>Catmull</a:t>
            </a:r>
            <a:r>
              <a:rPr lang="en-US" altLang="zh-CN" b="1" dirty="0"/>
              <a:t>-Clark</a:t>
            </a:r>
            <a:r>
              <a:rPr lang="zh-CN" altLang="en-US" b="1" dirty="0"/>
              <a:t>细分</a:t>
            </a:r>
            <a:endParaRPr lang="en-US" altLang="zh-CN" b="1" dirty="0"/>
          </a:p>
          <a:p>
            <a:pPr lvl="1"/>
            <a:r>
              <a:rPr lang="zh-CN" altLang="en-US" dirty="0"/>
              <a:t>连续性</a:t>
            </a:r>
            <a:endParaRPr lang="en-US" altLang="zh-CN" dirty="0"/>
          </a:p>
          <a:p>
            <a:pPr lvl="2"/>
            <a:r>
              <a:rPr lang="zh-CN" altLang="en-US" dirty="0"/>
              <a:t>作用细分规则一次以后，所有的面均变为四边形，而且从此以后度数不为</a:t>
            </a:r>
            <a:r>
              <a:rPr lang="en-US" altLang="zh-CN" dirty="0"/>
              <a:t>4</a:t>
            </a:r>
            <a:r>
              <a:rPr lang="zh-CN" altLang="en-US" dirty="0"/>
              <a:t>的顶点（称为奇异点）的个数保持不变。</a:t>
            </a:r>
            <a:endParaRPr lang="en-US" altLang="zh-CN" dirty="0"/>
          </a:p>
          <a:p>
            <a:pPr lvl="2"/>
            <a:r>
              <a:rPr lang="zh-CN" altLang="en-US" dirty="0"/>
              <a:t>除了奇异点以外，</a:t>
            </a:r>
            <a:r>
              <a:rPr lang="en-US" altLang="zh-CN" dirty="0" err="1"/>
              <a:t>Catmull</a:t>
            </a:r>
            <a:r>
              <a:rPr lang="en-US" altLang="zh-CN" dirty="0"/>
              <a:t>-Clark</a:t>
            </a:r>
            <a:r>
              <a:rPr lang="zh-CN" altLang="en-US" dirty="0"/>
              <a:t>曲面由一系列双三次</a:t>
            </a:r>
            <a:r>
              <a:rPr lang="en-US" altLang="zh-CN" dirty="0"/>
              <a:t>B</a:t>
            </a:r>
            <a:r>
              <a:rPr lang="zh-CN" altLang="en-US" dirty="0"/>
              <a:t>样条曲面覆盖而成，从而处处达到曲率连续。</a:t>
            </a:r>
            <a:endParaRPr lang="en-US" altLang="zh-CN" dirty="0"/>
          </a:p>
          <a:p>
            <a:pPr lvl="2"/>
            <a:r>
              <a:rPr lang="zh-CN" altLang="en-US" dirty="0"/>
              <a:t>在奇异点处，仅切平面保持连续。</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97</a:t>
            </a:fld>
            <a:endParaRPr lang="zh-CN" altLang="en-US"/>
          </a:p>
        </p:txBody>
      </p:sp>
      <p:pic>
        <p:nvPicPr>
          <p:cNvPr id="5" name="图片 4"/>
          <p:cNvPicPr>
            <a:picLocks noChangeAspect="1"/>
          </p:cNvPicPr>
          <p:nvPr/>
        </p:nvPicPr>
        <p:blipFill>
          <a:blip r:embed="rId3"/>
          <a:stretch>
            <a:fillRect/>
          </a:stretch>
        </p:blipFill>
        <p:spPr>
          <a:xfrm>
            <a:off x="5495129" y="2574665"/>
            <a:ext cx="3616787" cy="1956701"/>
          </a:xfrm>
          <a:prstGeom prst="rect">
            <a:avLst/>
          </a:prstGeom>
        </p:spPr>
      </p:pic>
      <p:sp>
        <p:nvSpPr>
          <p:cNvPr id="8" name="TextBox 5"/>
          <p:cNvSpPr txBox="1"/>
          <p:nvPr/>
        </p:nvSpPr>
        <p:spPr>
          <a:xfrm>
            <a:off x="6207073" y="4531366"/>
            <a:ext cx="2494898"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度为</a:t>
            </a:r>
            <a:r>
              <a:rPr lang="en-US" altLang="zh-CN" sz="2400" dirty="0"/>
              <a:t>n</a:t>
            </a:r>
            <a:r>
              <a:rPr lang="zh-CN" altLang="en-US" sz="2400" dirty="0"/>
              <a:t>的网格顶点</a:t>
            </a:r>
          </a:p>
        </p:txBody>
      </p:sp>
    </p:spTree>
    <p:extLst>
      <p:ext uri="{BB962C8B-B14F-4D97-AF65-F5344CB8AC3E}">
        <p14:creationId xmlns:p14="http://schemas.microsoft.com/office/powerpoint/2010/main" val="19344815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p:txBody>
          <a:bodyPr/>
          <a:lstStyle/>
          <a:p>
            <a:r>
              <a:rPr lang="en-US" altLang="zh-CN" b="1" dirty="0"/>
              <a:t>4.2.1 </a:t>
            </a:r>
            <a:r>
              <a:rPr lang="en-US" altLang="zh-CN" b="1" dirty="0" err="1"/>
              <a:t>Catmull</a:t>
            </a:r>
            <a:r>
              <a:rPr lang="en-US" altLang="zh-CN" b="1" dirty="0"/>
              <a:t>-Clark</a:t>
            </a:r>
            <a:r>
              <a:rPr lang="zh-CN" altLang="en-US" b="1" dirty="0"/>
              <a:t>细分</a:t>
            </a:r>
            <a:endParaRPr lang="en-US" altLang="zh-CN" b="1" dirty="0"/>
          </a:p>
          <a:p>
            <a:pPr lvl="1"/>
            <a:r>
              <a:rPr lang="zh-CN" altLang="en-US" dirty="0"/>
              <a:t>结果示例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98</a:t>
            </a:fld>
            <a:endParaRPr lang="zh-CN" altLang="en-US"/>
          </a:p>
        </p:txBody>
      </p:sp>
      <p:pic>
        <p:nvPicPr>
          <p:cNvPr id="7" name="图片 6"/>
          <p:cNvPicPr>
            <a:picLocks noChangeAspect="1"/>
          </p:cNvPicPr>
          <p:nvPr/>
        </p:nvPicPr>
        <p:blipFill>
          <a:blip r:embed="rId3"/>
          <a:stretch>
            <a:fillRect/>
          </a:stretch>
        </p:blipFill>
        <p:spPr>
          <a:xfrm>
            <a:off x="1399954" y="2852480"/>
            <a:ext cx="6344092" cy="3686432"/>
          </a:xfrm>
          <a:prstGeom prst="rect">
            <a:avLst/>
          </a:prstGeom>
        </p:spPr>
      </p:pic>
    </p:spTree>
    <p:extLst>
      <p:ext uri="{BB962C8B-B14F-4D97-AF65-F5344CB8AC3E}">
        <p14:creationId xmlns:p14="http://schemas.microsoft.com/office/powerpoint/2010/main" val="34998892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类型</a:t>
            </a:r>
          </a:p>
        </p:txBody>
      </p:sp>
      <p:sp>
        <p:nvSpPr>
          <p:cNvPr id="3" name="内容占位符 2"/>
          <p:cNvSpPr>
            <a:spLocks noGrp="1"/>
          </p:cNvSpPr>
          <p:nvPr>
            <p:ph idx="1"/>
          </p:nvPr>
        </p:nvSpPr>
        <p:spPr>
          <a:xfrm>
            <a:off x="457200" y="1600200"/>
            <a:ext cx="8867328" cy="4525963"/>
          </a:xfrm>
        </p:spPr>
        <p:txBody>
          <a:bodyPr/>
          <a:lstStyle/>
          <a:p>
            <a:r>
              <a:rPr lang="en-US" altLang="zh-CN" b="1" dirty="0"/>
              <a:t>4.2.2 Doo-Sabin</a:t>
            </a:r>
            <a:r>
              <a:rPr lang="zh-CN" altLang="en-US" b="1" dirty="0"/>
              <a:t>细分</a:t>
            </a:r>
            <a:endParaRPr lang="zh-CN" altLang="en-US" dirty="0"/>
          </a:p>
          <a:p>
            <a:pPr lvl="1"/>
            <a:r>
              <a:rPr lang="en-US" altLang="zh-CN" dirty="0"/>
              <a:t>D. Doo </a:t>
            </a:r>
            <a:r>
              <a:rPr lang="zh-CN" altLang="en-US" dirty="0"/>
              <a:t>和</a:t>
            </a:r>
            <a:r>
              <a:rPr lang="en-US" altLang="zh-CN" dirty="0"/>
              <a:t> M. Sabin</a:t>
            </a:r>
            <a:r>
              <a:rPr lang="zh-CN" altLang="en-US" dirty="0"/>
              <a:t>在</a:t>
            </a:r>
            <a:r>
              <a:rPr lang="en-US" altLang="zh-CN" dirty="0"/>
              <a:t>1978</a:t>
            </a:r>
            <a:r>
              <a:rPr lang="zh-CN" altLang="en-US" dirty="0"/>
              <a:t>年发现</a:t>
            </a:r>
            <a:endParaRPr lang="en-US" altLang="zh-CN" dirty="0"/>
          </a:p>
          <a:p>
            <a:pPr lvl="1"/>
            <a:r>
              <a:rPr lang="zh-CN" altLang="en-US" dirty="0"/>
              <a:t>双二次</a:t>
            </a:r>
            <a:r>
              <a:rPr lang="en-US" altLang="zh-CN" dirty="0"/>
              <a:t>B</a:t>
            </a:r>
            <a:r>
              <a:rPr lang="zh-CN" altLang="en-US" dirty="0"/>
              <a:t>样条的推广</a:t>
            </a:r>
            <a:endParaRPr lang="en-US" altLang="zh-CN" dirty="0"/>
          </a:p>
          <a:p>
            <a:pPr lvl="1"/>
            <a:r>
              <a:rPr lang="zh-CN" altLang="en-US" dirty="0"/>
              <a:t>应用到多边形网格</a:t>
            </a:r>
            <a:endParaRPr lang="en-US" altLang="zh-CN" dirty="0"/>
          </a:p>
          <a:p>
            <a:pPr lvl="1"/>
            <a:r>
              <a:rPr lang="en-US" altLang="zh-CN" dirty="0"/>
              <a:t>C^1</a:t>
            </a:r>
            <a:r>
              <a:rPr lang="zh-CN" altLang="en-US" dirty="0"/>
              <a:t>的连续性</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99</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5" y="4461748"/>
            <a:ext cx="7143750" cy="1905000"/>
          </a:xfrm>
          <a:prstGeom prst="rect">
            <a:avLst/>
          </a:prstGeom>
        </p:spPr>
      </p:pic>
    </p:spTree>
    <p:extLst>
      <p:ext uri="{BB962C8B-B14F-4D97-AF65-F5344CB8AC3E}">
        <p14:creationId xmlns:p14="http://schemas.microsoft.com/office/powerpoint/2010/main" val="4675649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15049</TotalTime>
  <Words>8151</Words>
  <Application>Microsoft Office PowerPoint</Application>
  <PresentationFormat>全屏显示(4:3)</PresentationFormat>
  <Paragraphs>1687</Paragraphs>
  <Slides>195</Slides>
  <Notes>143</Notes>
  <HiddenSlides>0</HiddenSlides>
  <MMClips>2</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195</vt:i4>
      </vt:variant>
    </vt:vector>
  </HeadingPairs>
  <TitlesOfParts>
    <vt:vector size="210" baseType="lpstr">
      <vt:lpstr>Arial Unicode MS</vt:lpstr>
      <vt:lpstr>宋体</vt:lpstr>
      <vt:lpstr>Arial</vt:lpstr>
      <vt:lpstr>Calibri</vt:lpstr>
      <vt:lpstr>Cambria Math</vt:lpstr>
      <vt:lpstr>Courier New</vt:lpstr>
      <vt:lpstr>Helvetica</vt:lpstr>
      <vt:lpstr>Times New Roman</vt:lpstr>
      <vt:lpstr>Wingdings</vt:lpstr>
      <vt:lpstr>Office 主题</vt:lpstr>
      <vt:lpstr>公式</vt:lpstr>
      <vt:lpstr>Equation</vt:lpstr>
      <vt:lpstr>Photo Editor Photo</vt:lpstr>
      <vt:lpstr>Equation.3</vt:lpstr>
      <vt:lpstr>Equation.KSEE3</vt:lpstr>
      <vt:lpstr>第二章 几何建模</vt:lpstr>
      <vt:lpstr>提纲</vt:lpstr>
      <vt:lpstr>1.1几何建模（Geometric Modeling）</vt:lpstr>
      <vt:lpstr>1.1 几何建模</vt:lpstr>
      <vt:lpstr>1.1 几何建模</vt:lpstr>
      <vt:lpstr>1.1 几何建模</vt:lpstr>
      <vt:lpstr>1.1 几何建模</vt:lpstr>
      <vt:lpstr>1.1 几何建模</vt:lpstr>
      <vt:lpstr>1.2 数学基础</vt:lpstr>
      <vt:lpstr>1.2 数学基础</vt:lpstr>
      <vt:lpstr>1.2 数学基础</vt:lpstr>
      <vt:lpstr>1.2 数学基础</vt:lpstr>
      <vt:lpstr>1.2 数学基础</vt:lpstr>
      <vt:lpstr>1.2 数学基础</vt:lpstr>
      <vt:lpstr>1.2 数学基础</vt:lpstr>
      <vt:lpstr>1.2 数学基础</vt:lpstr>
      <vt:lpstr>1.2 数学基础</vt:lpstr>
      <vt:lpstr>1.3 建模类型</vt:lpstr>
      <vt:lpstr>提纲</vt:lpstr>
      <vt:lpstr>3D模型的表达</vt:lpstr>
      <vt:lpstr>Marching Cube [Lorensen&amp; Cline ’87] ：从体素到三角网格</vt:lpstr>
      <vt:lpstr>点云</vt:lpstr>
      <vt:lpstr>深度图像</vt:lpstr>
      <vt:lpstr>网格（Mesh）</vt:lpstr>
      <vt:lpstr>为什么是三角网格</vt:lpstr>
      <vt:lpstr>网格小知识</vt:lpstr>
      <vt:lpstr>拓扑</vt:lpstr>
      <vt:lpstr>游戏时间：猜猜亏格数</vt:lpstr>
      <vt:lpstr>能否把左图连续地变为右图？</vt:lpstr>
      <vt:lpstr>PowerPoint 演示文稿</vt:lpstr>
      <vt:lpstr>PowerPoint 演示文稿</vt:lpstr>
      <vt:lpstr>能否翻转有洞的轮胎？</vt:lpstr>
      <vt:lpstr>PowerPoint 演示文稿</vt:lpstr>
      <vt:lpstr>PowerPoint 演示文稿</vt:lpstr>
      <vt:lpstr>网格的数据结构表达</vt:lpstr>
      <vt:lpstr>网格的数据结构是否优秀</vt:lpstr>
      <vt:lpstr>数据结构举例</vt:lpstr>
      <vt:lpstr>一个实际的文件例子 .obj文件</vt:lpstr>
      <vt:lpstr>面列表</vt:lpstr>
      <vt:lpstr>面列表实例</vt:lpstr>
      <vt:lpstr>面列表的优劣</vt:lpstr>
      <vt:lpstr>需要查询哪些邻接关系？</vt:lpstr>
      <vt:lpstr>邻接矩阵</vt:lpstr>
      <vt:lpstr>邻接矩阵举例</vt:lpstr>
      <vt:lpstr>基于邻接矩阵的查询</vt:lpstr>
      <vt:lpstr>邻接矩阵的优劣</vt:lpstr>
      <vt:lpstr>半边结构</vt:lpstr>
      <vt:lpstr>半边结构实例</vt:lpstr>
      <vt:lpstr>PowerPoint 演示文稿</vt:lpstr>
      <vt:lpstr>PowerPoint 演示文稿</vt:lpstr>
      <vt:lpstr>PowerPoint 演示文稿</vt:lpstr>
      <vt:lpstr>PowerPoint 演示文稿</vt:lpstr>
      <vt:lpstr>PowerPoint 演示文稿</vt:lpstr>
      <vt:lpstr>遍历一个顶点的一环半边</vt:lpstr>
      <vt:lpstr>半边结构的优劣</vt:lpstr>
      <vt:lpstr>常用的半边结构实现</vt:lpstr>
      <vt:lpstr>提纲</vt:lpstr>
      <vt:lpstr>3.1 多项式曲线</vt:lpstr>
      <vt:lpstr>3.1 多项式曲线</vt:lpstr>
      <vt:lpstr>3.1 多项式曲线</vt:lpstr>
      <vt:lpstr>3.1 多项式曲线</vt:lpstr>
      <vt:lpstr>3.1 多项式曲线</vt:lpstr>
      <vt:lpstr>3.1 多项式曲线</vt:lpstr>
      <vt:lpstr>3.1 多项式曲线</vt:lpstr>
      <vt:lpstr>3.1 多项式曲线</vt:lpstr>
      <vt:lpstr>3.1 多项式曲线</vt:lpstr>
      <vt:lpstr>3.1 多项式曲线</vt:lpstr>
      <vt:lpstr>3.2 Bezier曲线/曲面</vt:lpstr>
      <vt:lpstr>3.2 Bezier曲线/曲面</vt:lpstr>
      <vt:lpstr>3.2 Bezier曲线/曲面</vt:lpstr>
      <vt:lpstr>3.2 Bezier曲线/曲面</vt:lpstr>
      <vt:lpstr>3.2 Bezier曲线/曲面</vt:lpstr>
      <vt:lpstr>3.2 Bezier曲线/曲面</vt:lpstr>
      <vt:lpstr>3.2 Bezier曲线/曲面</vt:lpstr>
      <vt:lpstr>3.2 Bezier曲线/曲面</vt:lpstr>
      <vt:lpstr>3.2 Bezier曲线/曲面</vt:lpstr>
      <vt:lpstr>3.3 B样条曲线/曲面</vt:lpstr>
      <vt:lpstr>3.3 B样条曲线/曲面</vt:lpstr>
      <vt:lpstr>3.3 B样条曲线/曲面</vt:lpstr>
      <vt:lpstr>3.3 B样条曲线/曲面</vt:lpstr>
      <vt:lpstr>3.3 B样条曲线/曲面</vt:lpstr>
      <vt:lpstr>3.3 B样条曲线/曲面</vt:lpstr>
      <vt:lpstr>3.3 B样条曲线/曲面</vt:lpstr>
      <vt:lpstr>3.3 B样条曲线/曲面</vt:lpstr>
      <vt:lpstr>3.3 B样条曲线/曲面</vt:lpstr>
      <vt:lpstr>3.3 B样条曲线/曲面</vt:lpstr>
      <vt:lpstr>3.3 B样条曲线/曲面</vt:lpstr>
      <vt:lpstr>3.3 B样条曲线/曲面</vt:lpstr>
      <vt:lpstr>提纲</vt:lpstr>
      <vt:lpstr>4.1 概念</vt:lpstr>
      <vt:lpstr>4.1 概念</vt:lpstr>
      <vt:lpstr>4.1 细分曲面</vt:lpstr>
      <vt:lpstr>4.2 类型</vt:lpstr>
      <vt:lpstr>4.2 类型</vt:lpstr>
      <vt:lpstr>4.2 类型</vt:lpstr>
      <vt:lpstr>4.2 类型</vt:lpstr>
      <vt:lpstr>4.2 类型</vt:lpstr>
      <vt:lpstr>4.2 类型</vt:lpstr>
      <vt:lpstr>4.2 类型</vt:lpstr>
      <vt:lpstr>4.2 类型</vt:lpstr>
      <vt:lpstr>4.2 类型</vt:lpstr>
      <vt:lpstr>4.2 类型</vt:lpstr>
      <vt:lpstr>4.2 类型</vt:lpstr>
      <vt:lpstr>4.2 类型</vt:lpstr>
      <vt:lpstr>4.2 类型</vt:lpstr>
      <vt:lpstr>4.2 类型</vt:lpstr>
      <vt:lpstr>4.2 类型</vt:lpstr>
      <vt:lpstr>4.2 类型</vt:lpstr>
      <vt:lpstr>4.2 类型</vt:lpstr>
      <vt:lpstr>4.2 类型</vt:lpstr>
      <vt:lpstr>4.2 类型</vt:lpstr>
      <vt:lpstr>4.2 类型</vt:lpstr>
      <vt:lpstr>提纲</vt:lpstr>
      <vt:lpstr>5.1 概念</vt:lpstr>
      <vt:lpstr>5.1 概念</vt:lpstr>
      <vt:lpstr>5.1 概念</vt:lpstr>
      <vt:lpstr>5.1 概念</vt:lpstr>
      <vt:lpstr>5.1 概念</vt:lpstr>
      <vt:lpstr>5.1 概念</vt:lpstr>
      <vt:lpstr>5.1 概念</vt:lpstr>
      <vt:lpstr>5.1 概念</vt:lpstr>
      <vt:lpstr>5.1 概念</vt:lpstr>
      <vt:lpstr>5.1 概念</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5.2 基于图像的三维重建</vt:lpstr>
      <vt:lpstr>5.3 基于视频的三维重建</vt:lpstr>
      <vt:lpstr>5.3 基于视频的三维重建</vt:lpstr>
      <vt:lpstr>5.3 基于视频的三维重建</vt:lpstr>
      <vt:lpstr>5.3 基于视频的三维重建</vt:lpstr>
      <vt:lpstr>5.3 基于视频的三维重建</vt:lpstr>
      <vt:lpstr>4.3 基于视频的三维重建</vt:lpstr>
      <vt:lpstr>5.3 基于视频的三维重建</vt:lpstr>
      <vt:lpstr>5.4 基于激光测距的三维重建</vt:lpstr>
      <vt:lpstr>5.4 基于激光测距的三维重建</vt:lpstr>
      <vt:lpstr>5.4 基于激光测距的三维重建</vt:lpstr>
      <vt:lpstr>5.4 基于激光测距的三维重建</vt:lpstr>
      <vt:lpstr>5.4 基于激光测距的三维重建</vt:lpstr>
      <vt:lpstr>5.4 基于激光测距的三维重建</vt:lpstr>
      <vt:lpstr>5.4 基于激光测距的三维重建</vt:lpstr>
      <vt:lpstr>5.5 基于Kinect的三维重建</vt:lpstr>
      <vt:lpstr>5.5 基于Kinect的三维重建</vt:lpstr>
      <vt:lpstr>5.5 基于Kinect的三维重建</vt:lpstr>
      <vt:lpstr>5.5 基于Kinect的三维重建</vt:lpstr>
      <vt:lpstr>5.5 基于Kinect的三维重建</vt:lpstr>
      <vt:lpstr>5.5 基于Kinect的三维重建</vt:lpstr>
      <vt:lpstr>5.5 基于Kinect的三维重建</vt:lpstr>
      <vt:lpstr>5.5 基于Kinect的三维重建</vt:lpstr>
      <vt:lpstr>5.5 基于Kinect的三维重建</vt:lpstr>
      <vt:lpstr>5.5 基于Kinect的三维重建</vt:lpstr>
      <vt:lpstr>5.5 基于Kinect的三维重建</vt:lpstr>
      <vt:lpstr>5.5 基于Kinect的三维重建</vt:lpstr>
      <vt:lpstr>提纲</vt:lpstr>
      <vt:lpstr>6.1 基于分形的建模</vt:lpstr>
      <vt:lpstr>6.1 基于分形的建模</vt:lpstr>
      <vt:lpstr>6.1 基于分形的建模</vt:lpstr>
      <vt:lpstr>6.1 基于分形的建模</vt:lpstr>
      <vt:lpstr>6.2 基于粒子系统的建模</vt:lpstr>
      <vt:lpstr>6.2 基于粒子系统的建模</vt:lpstr>
      <vt:lpstr>6.2 基于粒子系统的建模</vt:lpstr>
      <vt:lpstr>6.3 基于语言学的建模</vt:lpstr>
      <vt:lpstr>6.3 基于语言学的建模</vt:lpstr>
      <vt:lpstr>6.4 基于数据驱动的建模</vt:lpstr>
      <vt:lpstr>6.4 基于数据驱动的建模</vt:lpstr>
      <vt:lpstr>6.4 基于数据驱动的建模</vt:lpstr>
      <vt:lpstr>6.4 基于数据驱动的建模</vt:lpstr>
      <vt:lpstr>6.4 基于数据驱动的建模</vt:lpstr>
      <vt:lpstr>6.4 基于数据驱动的建模</vt:lpstr>
      <vt:lpstr>6.4 基于数据驱动的建模</vt:lpstr>
      <vt:lpstr>6.4 基于数据驱动的建模</vt:lpstr>
      <vt:lpstr>6.4 基于数据驱动的建模</vt:lpstr>
      <vt:lpstr>6.4 基于数据驱动的建模</vt:lpstr>
      <vt:lpstr>6.4 基于数据驱动的建模</vt:lpstr>
      <vt:lpstr>6.4 基于数据驱动的建模</vt:lpstr>
      <vt:lpstr>6.4 基于数据驱动的建模</vt:lpstr>
      <vt:lpstr>References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ethan</dc:creator>
  <cp:lastModifiedBy>刘 晓丹</cp:lastModifiedBy>
  <cp:revision>1178</cp:revision>
  <dcterms:modified xsi:type="dcterms:W3CDTF">2020-09-20T15:16:57Z</dcterms:modified>
</cp:coreProperties>
</file>